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1" r:id="rId3"/>
    <p:sldId id="262" r:id="rId4"/>
    <p:sldId id="2074" r:id="rId5"/>
    <p:sldId id="2099" r:id="rId6"/>
    <p:sldId id="2073" r:id="rId7"/>
    <p:sldId id="2079" r:id="rId8"/>
    <p:sldId id="2050" r:id="rId9"/>
    <p:sldId id="2071" r:id="rId10"/>
    <p:sldId id="454" r:id="rId11"/>
    <p:sldId id="2080" r:id="rId12"/>
    <p:sldId id="2067" r:id="rId13"/>
    <p:sldId id="2082" r:id="rId14"/>
    <p:sldId id="2103" r:id="rId15"/>
    <p:sldId id="2104" r:id="rId16"/>
    <p:sldId id="2100" r:id="rId17"/>
    <p:sldId id="2083" r:id="rId18"/>
    <p:sldId id="2084" r:id="rId19"/>
    <p:sldId id="2088" r:id="rId20"/>
    <p:sldId id="2076" r:id="rId21"/>
    <p:sldId id="2087" r:id="rId22"/>
    <p:sldId id="2119" r:id="rId23"/>
    <p:sldId id="2105" r:id="rId24"/>
    <p:sldId id="2106" r:id="rId25"/>
    <p:sldId id="2107" r:id="rId26"/>
    <p:sldId id="2108" r:id="rId27"/>
    <p:sldId id="2114" r:id="rId28"/>
    <p:sldId id="2116" r:id="rId29"/>
    <p:sldId id="2118" r:id="rId30"/>
    <p:sldId id="2121" r:id="rId31"/>
    <p:sldId id="2124" r:id="rId32"/>
    <p:sldId id="2129" r:id="rId33"/>
    <p:sldId id="2128" r:id="rId34"/>
    <p:sldId id="2130" r:id="rId35"/>
    <p:sldId id="2126" r:id="rId36"/>
    <p:sldId id="2127" r:id="rId37"/>
    <p:sldId id="2120" r:id="rId38"/>
    <p:sldId id="2123" r:id="rId39"/>
    <p:sldId id="2131" r:id="rId40"/>
    <p:sldId id="2132" r:id="rId41"/>
    <p:sldId id="2125" r:id="rId42"/>
    <p:sldId id="2056" r:id="rId43"/>
    <p:sldId id="2077" r:id="rId44"/>
    <p:sldId id="2078" r:id="rId45"/>
    <p:sldId id="2098" r:id="rId46"/>
    <p:sldId id="2047" r:id="rId47"/>
    <p:sldId id="2093" r:id="rId48"/>
    <p:sldId id="2090" r:id="rId49"/>
    <p:sldId id="2081" r:id="rId50"/>
    <p:sldId id="2109" r:id="rId51"/>
    <p:sldId id="2110" r:id="rId52"/>
    <p:sldId id="2112" r:id="rId53"/>
    <p:sldId id="2117" r:id="rId54"/>
    <p:sldId id="2115" r:id="rId55"/>
  </p:sldIdLst>
  <p:sldSz cx="12192000" cy="6858000"/>
  <p:notesSz cx="6858000" cy="9144000"/>
  <p:defaultText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D9"/>
    <a:srgbClr val="27A7E7"/>
    <a:srgbClr val="CE3537"/>
    <a:srgbClr val="F2F2F2"/>
    <a:srgbClr val="45DFFE"/>
    <a:srgbClr val="F4F7FD"/>
    <a:srgbClr val="26FDFF"/>
    <a:srgbClr val="CECECE"/>
    <a:srgbClr val="EFF4FC"/>
    <a:srgbClr val="75E1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70" autoAdjust="0"/>
    <p:restoredTop sz="84312" autoAdjust="0"/>
  </p:normalViewPr>
  <p:slideViewPr>
    <p:cSldViewPr snapToGrid="0" snapToObjects="1">
      <p:cViewPr>
        <p:scale>
          <a:sx n="81" d="100"/>
          <a:sy n="81" d="100"/>
        </p:scale>
        <p:origin x="965" y="48"/>
      </p:cViewPr>
      <p:guideLst>
        <p:guide orient="horz" pos="3090"/>
        <p:guide pos="3840"/>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snapToObjects="1">
      <p:cViewPr varScale="1">
        <p:scale>
          <a:sx n="85" d="100"/>
          <a:sy n="85" d="100"/>
        </p:scale>
        <p:origin x="28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2E180-B46E-7A43-A117-63F377D18306}" type="datetimeFigureOut">
              <a:rPr kumimoji="1" lang="zh-CN" altLang="en-US" smtClean="0"/>
              <a:t>2025/5/20</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AB401-204B-9844-95AE-D9FF3EA47130}" type="slidenum">
              <a:rPr kumimoji="1" lang="zh-CN" altLang="en-US" smtClean="0"/>
              <a:t>‹#›</a:t>
            </a:fld>
            <a:endParaRPr kumimoji="1" lang="zh-CN" altLang="en-US"/>
          </a:p>
        </p:txBody>
      </p:sp>
    </p:spTree>
    <p:extLst>
      <p:ext uri="{BB962C8B-B14F-4D97-AF65-F5344CB8AC3E}">
        <p14:creationId xmlns:p14="http://schemas.microsoft.com/office/powerpoint/2010/main" val="33276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12588-97D3-E74D-AC24-90F3DAA7241C}" type="datetimeFigureOut">
              <a:rPr kumimoji="1" lang="zh-CN" altLang="en-US" smtClean="0"/>
              <a:t>2025/5/20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7A831-FA3D-4247-B58F-BC5853F38B50}" type="slidenum">
              <a:rPr kumimoji="1" lang="zh-CN" altLang="en-US" smtClean="0"/>
              <a:t>‹#›</a:t>
            </a:fld>
            <a:endParaRPr kumimoji="1" lang="zh-CN" altLang="en-US"/>
          </a:p>
        </p:txBody>
      </p:sp>
    </p:spTree>
    <p:extLst>
      <p:ext uri="{BB962C8B-B14F-4D97-AF65-F5344CB8AC3E}">
        <p14:creationId xmlns:p14="http://schemas.microsoft.com/office/powerpoint/2010/main" val="78436708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567A831-FA3D-4247-B58F-BC5853F38B50}" type="slidenum">
              <a:rPr kumimoji="1" lang="zh-CN" altLang="en-US" smtClean="0"/>
              <a:t>1</a:t>
            </a:fld>
            <a:endParaRPr kumimoji="1" lang="zh-CN" altLang="en-US"/>
          </a:p>
        </p:txBody>
      </p:sp>
    </p:spTree>
    <p:extLst>
      <p:ext uri="{BB962C8B-B14F-4D97-AF65-F5344CB8AC3E}">
        <p14:creationId xmlns:p14="http://schemas.microsoft.com/office/powerpoint/2010/main" val="160300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10</a:t>
            </a:fld>
            <a:endParaRPr kumimoji="1" lang="zh-CN" altLang="en-US"/>
          </a:p>
        </p:txBody>
      </p:sp>
    </p:spTree>
    <p:extLst>
      <p:ext uri="{BB962C8B-B14F-4D97-AF65-F5344CB8AC3E}">
        <p14:creationId xmlns:p14="http://schemas.microsoft.com/office/powerpoint/2010/main" val="180253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11</a:t>
            </a:fld>
            <a:endParaRPr kumimoji="1" lang="zh-CN" altLang="en-US"/>
          </a:p>
        </p:txBody>
      </p:sp>
    </p:spTree>
    <p:extLst>
      <p:ext uri="{BB962C8B-B14F-4D97-AF65-F5344CB8AC3E}">
        <p14:creationId xmlns:p14="http://schemas.microsoft.com/office/powerpoint/2010/main" val="207247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12</a:t>
            </a:fld>
            <a:endParaRPr kumimoji="1" lang="zh-CN" altLang="en-US"/>
          </a:p>
        </p:txBody>
      </p:sp>
    </p:spTree>
    <p:extLst>
      <p:ext uri="{BB962C8B-B14F-4D97-AF65-F5344CB8AC3E}">
        <p14:creationId xmlns:p14="http://schemas.microsoft.com/office/powerpoint/2010/main" val="223267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13</a:t>
            </a:fld>
            <a:endParaRPr kumimoji="1" lang="zh-CN" altLang="en-US"/>
          </a:p>
        </p:txBody>
      </p:sp>
    </p:spTree>
    <p:extLst>
      <p:ext uri="{BB962C8B-B14F-4D97-AF65-F5344CB8AC3E}">
        <p14:creationId xmlns:p14="http://schemas.microsoft.com/office/powerpoint/2010/main" val="3575888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14</a:t>
            </a:fld>
            <a:endParaRPr kumimoji="1" lang="zh-CN" altLang="en-US"/>
          </a:p>
        </p:txBody>
      </p:sp>
    </p:spTree>
    <p:extLst>
      <p:ext uri="{BB962C8B-B14F-4D97-AF65-F5344CB8AC3E}">
        <p14:creationId xmlns:p14="http://schemas.microsoft.com/office/powerpoint/2010/main" val="225214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15</a:t>
            </a:fld>
            <a:endParaRPr kumimoji="1" lang="zh-CN" altLang="en-US"/>
          </a:p>
        </p:txBody>
      </p:sp>
    </p:spTree>
    <p:extLst>
      <p:ext uri="{BB962C8B-B14F-4D97-AF65-F5344CB8AC3E}">
        <p14:creationId xmlns:p14="http://schemas.microsoft.com/office/powerpoint/2010/main" val="356284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16</a:t>
            </a:fld>
            <a:endParaRPr kumimoji="1" lang="zh-CN" altLang="en-US"/>
          </a:p>
        </p:txBody>
      </p:sp>
    </p:spTree>
    <p:extLst>
      <p:ext uri="{BB962C8B-B14F-4D97-AF65-F5344CB8AC3E}">
        <p14:creationId xmlns:p14="http://schemas.microsoft.com/office/powerpoint/2010/main" val="1731195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17</a:t>
            </a:fld>
            <a:endParaRPr kumimoji="1" lang="zh-CN" altLang="en-US"/>
          </a:p>
        </p:txBody>
      </p:sp>
    </p:spTree>
    <p:extLst>
      <p:ext uri="{BB962C8B-B14F-4D97-AF65-F5344CB8AC3E}">
        <p14:creationId xmlns:p14="http://schemas.microsoft.com/office/powerpoint/2010/main" val="129270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18</a:t>
            </a:fld>
            <a:endParaRPr kumimoji="1" lang="zh-CN" altLang="en-US"/>
          </a:p>
        </p:txBody>
      </p:sp>
    </p:spTree>
    <p:extLst>
      <p:ext uri="{BB962C8B-B14F-4D97-AF65-F5344CB8AC3E}">
        <p14:creationId xmlns:p14="http://schemas.microsoft.com/office/powerpoint/2010/main" val="2801686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19</a:t>
            </a:fld>
            <a:endParaRPr kumimoji="1" lang="zh-CN" altLang="en-US"/>
          </a:p>
        </p:txBody>
      </p:sp>
    </p:spTree>
    <p:extLst>
      <p:ext uri="{BB962C8B-B14F-4D97-AF65-F5344CB8AC3E}">
        <p14:creationId xmlns:p14="http://schemas.microsoft.com/office/powerpoint/2010/main" val="110306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a:t>
            </a:fld>
            <a:endParaRPr kumimoji="1" lang="zh-CN" altLang="en-US"/>
          </a:p>
        </p:txBody>
      </p:sp>
    </p:spTree>
    <p:extLst>
      <p:ext uri="{BB962C8B-B14F-4D97-AF65-F5344CB8AC3E}">
        <p14:creationId xmlns:p14="http://schemas.microsoft.com/office/powerpoint/2010/main" val="2454228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20</a:t>
            </a:fld>
            <a:endParaRPr kumimoji="1" lang="zh-CN" altLang="en-US"/>
          </a:p>
        </p:txBody>
      </p:sp>
    </p:spTree>
    <p:extLst>
      <p:ext uri="{BB962C8B-B14F-4D97-AF65-F5344CB8AC3E}">
        <p14:creationId xmlns:p14="http://schemas.microsoft.com/office/powerpoint/2010/main" val="2265834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21</a:t>
            </a:fld>
            <a:endParaRPr kumimoji="1" lang="zh-CN" altLang="en-US"/>
          </a:p>
        </p:txBody>
      </p:sp>
    </p:spTree>
    <p:extLst>
      <p:ext uri="{BB962C8B-B14F-4D97-AF65-F5344CB8AC3E}">
        <p14:creationId xmlns:p14="http://schemas.microsoft.com/office/powerpoint/2010/main" val="950341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22</a:t>
            </a:fld>
            <a:endParaRPr kumimoji="1" lang="zh-CN" altLang="en-US"/>
          </a:p>
        </p:txBody>
      </p:sp>
    </p:spTree>
    <p:extLst>
      <p:ext uri="{BB962C8B-B14F-4D97-AF65-F5344CB8AC3E}">
        <p14:creationId xmlns:p14="http://schemas.microsoft.com/office/powerpoint/2010/main" val="1782688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23</a:t>
            </a:fld>
            <a:endParaRPr kumimoji="1" lang="zh-CN" altLang="en-US"/>
          </a:p>
        </p:txBody>
      </p:sp>
    </p:spTree>
    <p:extLst>
      <p:ext uri="{BB962C8B-B14F-4D97-AF65-F5344CB8AC3E}">
        <p14:creationId xmlns:p14="http://schemas.microsoft.com/office/powerpoint/2010/main" val="2626550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24</a:t>
            </a:fld>
            <a:endParaRPr kumimoji="1" lang="zh-CN" altLang="en-US"/>
          </a:p>
        </p:txBody>
      </p:sp>
    </p:spTree>
    <p:extLst>
      <p:ext uri="{BB962C8B-B14F-4D97-AF65-F5344CB8AC3E}">
        <p14:creationId xmlns:p14="http://schemas.microsoft.com/office/powerpoint/2010/main" val="2896299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25</a:t>
            </a:fld>
            <a:endParaRPr kumimoji="1" lang="zh-CN" altLang="en-US"/>
          </a:p>
        </p:txBody>
      </p:sp>
    </p:spTree>
    <p:extLst>
      <p:ext uri="{BB962C8B-B14F-4D97-AF65-F5344CB8AC3E}">
        <p14:creationId xmlns:p14="http://schemas.microsoft.com/office/powerpoint/2010/main" val="3895180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26</a:t>
            </a:fld>
            <a:endParaRPr kumimoji="1" lang="zh-CN" altLang="en-US"/>
          </a:p>
        </p:txBody>
      </p:sp>
    </p:spTree>
    <p:extLst>
      <p:ext uri="{BB962C8B-B14F-4D97-AF65-F5344CB8AC3E}">
        <p14:creationId xmlns:p14="http://schemas.microsoft.com/office/powerpoint/2010/main" val="2868578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27</a:t>
            </a:fld>
            <a:endParaRPr kumimoji="1" lang="zh-CN" altLang="en-US"/>
          </a:p>
        </p:txBody>
      </p:sp>
    </p:spTree>
    <p:extLst>
      <p:ext uri="{BB962C8B-B14F-4D97-AF65-F5344CB8AC3E}">
        <p14:creationId xmlns:p14="http://schemas.microsoft.com/office/powerpoint/2010/main" val="240080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28</a:t>
            </a:fld>
            <a:endParaRPr kumimoji="1" lang="zh-CN" altLang="en-US"/>
          </a:p>
        </p:txBody>
      </p:sp>
    </p:spTree>
    <p:extLst>
      <p:ext uri="{BB962C8B-B14F-4D97-AF65-F5344CB8AC3E}">
        <p14:creationId xmlns:p14="http://schemas.microsoft.com/office/powerpoint/2010/main" val="2807394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29</a:t>
            </a:fld>
            <a:endParaRPr kumimoji="1" lang="zh-CN" altLang="en-US"/>
          </a:p>
        </p:txBody>
      </p:sp>
    </p:spTree>
    <p:extLst>
      <p:ext uri="{BB962C8B-B14F-4D97-AF65-F5344CB8AC3E}">
        <p14:creationId xmlns:p14="http://schemas.microsoft.com/office/powerpoint/2010/main" val="363911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a:t>
            </a:fld>
            <a:endParaRPr kumimoji="1" lang="zh-CN" altLang="en-US"/>
          </a:p>
        </p:txBody>
      </p:sp>
    </p:spTree>
    <p:extLst>
      <p:ext uri="{BB962C8B-B14F-4D97-AF65-F5344CB8AC3E}">
        <p14:creationId xmlns:p14="http://schemas.microsoft.com/office/powerpoint/2010/main" val="1183621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30</a:t>
            </a:fld>
            <a:endParaRPr kumimoji="1" lang="zh-CN" altLang="en-US"/>
          </a:p>
        </p:txBody>
      </p:sp>
    </p:spTree>
    <p:extLst>
      <p:ext uri="{BB962C8B-B14F-4D97-AF65-F5344CB8AC3E}">
        <p14:creationId xmlns:p14="http://schemas.microsoft.com/office/powerpoint/2010/main" val="66024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31</a:t>
            </a:fld>
            <a:endParaRPr kumimoji="1" lang="zh-CN" altLang="en-US"/>
          </a:p>
        </p:txBody>
      </p:sp>
    </p:spTree>
    <p:extLst>
      <p:ext uri="{BB962C8B-B14F-4D97-AF65-F5344CB8AC3E}">
        <p14:creationId xmlns:p14="http://schemas.microsoft.com/office/powerpoint/2010/main" val="4026823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32</a:t>
            </a:fld>
            <a:endParaRPr kumimoji="1" lang="zh-CN" altLang="en-US"/>
          </a:p>
        </p:txBody>
      </p:sp>
    </p:spTree>
    <p:extLst>
      <p:ext uri="{BB962C8B-B14F-4D97-AF65-F5344CB8AC3E}">
        <p14:creationId xmlns:p14="http://schemas.microsoft.com/office/powerpoint/2010/main" val="3523914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33</a:t>
            </a:fld>
            <a:endParaRPr kumimoji="1" lang="zh-CN" altLang="en-US"/>
          </a:p>
        </p:txBody>
      </p:sp>
    </p:spTree>
    <p:extLst>
      <p:ext uri="{BB962C8B-B14F-4D97-AF65-F5344CB8AC3E}">
        <p14:creationId xmlns:p14="http://schemas.microsoft.com/office/powerpoint/2010/main" val="3367226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34</a:t>
            </a:fld>
            <a:endParaRPr kumimoji="1" lang="zh-CN" altLang="en-US"/>
          </a:p>
        </p:txBody>
      </p:sp>
    </p:spTree>
    <p:extLst>
      <p:ext uri="{BB962C8B-B14F-4D97-AF65-F5344CB8AC3E}">
        <p14:creationId xmlns:p14="http://schemas.microsoft.com/office/powerpoint/2010/main" val="3632750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35</a:t>
            </a:fld>
            <a:endParaRPr kumimoji="1" lang="zh-CN" altLang="en-US"/>
          </a:p>
        </p:txBody>
      </p:sp>
    </p:spTree>
    <p:extLst>
      <p:ext uri="{BB962C8B-B14F-4D97-AF65-F5344CB8AC3E}">
        <p14:creationId xmlns:p14="http://schemas.microsoft.com/office/powerpoint/2010/main" val="685653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36</a:t>
            </a:fld>
            <a:endParaRPr kumimoji="1" lang="zh-CN" altLang="en-US"/>
          </a:p>
        </p:txBody>
      </p:sp>
    </p:spTree>
    <p:extLst>
      <p:ext uri="{BB962C8B-B14F-4D97-AF65-F5344CB8AC3E}">
        <p14:creationId xmlns:p14="http://schemas.microsoft.com/office/powerpoint/2010/main" val="2644460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37</a:t>
            </a:fld>
            <a:endParaRPr kumimoji="1" lang="zh-CN" altLang="en-US"/>
          </a:p>
        </p:txBody>
      </p:sp>
    </p:spTree>
    <p:extLst>
      <p:ext uri="{BB962C8B-B14F-4D97-AF65-F5344CB8AC3E}">
        <p14:creationId xmlns:p14="http://schemas.microsoft.com/office/powerpoint/2010/main" val="3635809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38</a:t>
            </a:fld>
            <a:endParaRPr kumimoji="1" lang="zh-CN" altLang="en-US"/>
          </a:p>
        </p:txBody>
      </p:sp>
    </p:spTree>
    <p:extLst>
      <p:ext uri="{BB962C8B-B14F-4D97-AF65-F5344CB8AC3E}">
        <p14:creationId xmlns:p14="http://schemas.microsoft.com/office/powerpoint/2010/main" val="2090476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39</a:t>
            </a:fld>
            <a:endParaRPr kumimoji="1" lang="zh-CN" altLang="en-US"/>
          </a:p>
        </p:txBody>
      </p:sp>
    </p:spTree>
    <p:extLst>
      <p:ext uri="{BB962C8B-B14F-4D97-AF65-F5344CB8AC3E}">
        <p14:creationId xmlns:p14="http://schemas.microsoft.com/office/powerpoint/2010/main" val="257591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a:t>
            </a:fld>
            <a:endParaRPr kumimoji="1" lang="zh-CN" altLang="en-US"/>
          </a:p>
        </p:txBody>
      </p:sp>
    </p:spTree>
    <p:extLst>
      <p:ext uri="{BB962C8B-B14F-4D97-AF65-F5344CB8AC3E}">
        <p14:creationId xmlns:p14="http://schemas.microsoft.com/office/powerpoint/2010/main" val="206149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40</a:t>
            </a:fld>
            <a:endParaRPr kumimoji="1" lang="zh-CN" altLang="en-US"/>
          </a:p>
        </p:txBody>
      </p:sp>
    </p:spTree>
    <p:extLst>
      <p:ext uri="{BB962C8B-B14F-4D97-AF65-F5344CB8AC3E}">
        <p14:creationId xmlns:p14="http://schemas.microsoft.com/office/powerpoint/2010/main" val="2820894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41</a:t>
            </a:fld>
            <a:endParaRPr kumimoji="1" lang="zh-CN" altLang="en-US"/>
          </a:p>
        </p:txBody>
      </p:sp>
    </p:spTree>
    <p:extLst>
      <p:ext uri="{BB962C8B-B14F-4D97-AF65-F5344CB8AC3E}">
        <p14:creationId xmlns:p14="http://schemas.microsoft.com/office/powerpoint/2010/main" val="3731713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42</a:t>
            </a:fld>
            <a:endParaRPr kumimoji="1" lang="zh-CN" altLang="en-US"/>
          </a:p>
        </p:txBody>
      </p:sp>
    </p:spTree>
    <p:extLst>
      <p:ext uri="{BB962C8B-B14F-4D97-AF65-F5344CB8AC3E}">
        <p14:creationId xmlns:p14="http://schemas.microsoft.com/office/powerpoint/2010/main" val="2376318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43</a:t>
            </a:fld>
            <a:endParaRPr kumimoji="1" lang="zh-CN" altLang="en-US"/>
          </a:p>
        </p:txBody>
      </p:sp>
    </p:spTree>
    <p:extLst>
      <p:ext uri="{BB962C8B-B14F-4D97-AF65-F5344CB8AC3E}">
        <p14:creationId xmlns:p14="http://schemas.microsoft.com/office/powerpoint/2010/main" val="3438006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44</a:t>
            </a:fld>
            <a:endParaRPr kumimoji="1" lang="zh-CN" altLang="en-US"/>
          </a:p>
        </p:txBody>
      </p:sp>
    </p:spTree>
    <p:extLst>
      <p:ext uri="{BB962C8B-B14F-4D97-AF65-F5344CB8AC3E}">
        <p14:creationId xmlns:p14="http://schemas.microsoft.com/office/powerpoint/2010/main" val="4268322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DCE6C55-B5AE-0A42-983C-1FC79D4B5EED}"/>
              </a:ext>
            </a:extLst>
          </p:cNvPr>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39342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47</a:t>
            </a:fld>
            <a:endParaRPr kumimoji="1" lang="zh-CN" altLang="en-US"/>
          </a:p>
        </p:txBody>
      </p:sp>
    </p:spTree>
    <p:extLst>
      <p:ext uri="{BB962C8B-B14F-4D97-AF65-F5344CB8AC3E}">
        <p14:creationId xmlns:p14="http://schemas.microsoft.com/office/powerpoint/2010/main" val="3843223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48</a:t>
            </a:fld>
            <a:endParaRPr kumimoji="1" lang="zh-CN" altLang="en-US"/>
          </a:p>
        </p:txBody>
      </p:sp>
    </p:spTree>
    <p:extLst>
      <p:ext uri="{BB962C8B-B14F-4D97-AF65-F5344CB8AC3E}">
        <p14:creationId xmlns:p14="http://schemas.microsoft.com/office/powerpoint/2010/main" val="1416523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24292F"/>
                </a:solidFill>
                <a:effectLst/>
                <a:latin typeface="-apple-system"/>
              </a:rPr>
              <a:t>Cost-effectiveness: 1.27 vs 3.98 (1/3 of the cost) Hardware costs reduced by 10% (improving single-machine performance, increasing the number of servers by 8.7%, and overall performance by 15.2%). Software and service costs reduced by 85% (TDSQL uses a public cloud model, significantly lowering license and service fees, while </a:t>
            </a:r>
            <a:r>
              <a:rPr lang="en-US" altLang="zh-CN" b="0" i="0" dirty="0" err="1">
                <a:solidFill>
                  <a:srgbClr val="24292F"/>
                </a:solidFill>
                <a:effectLst/>
                <a:latin typeface="-apple-system"/>
              </a:rPr>
              <a:t>OceanBase</a:t>
            </a:r>
            <a:r>
              <a:rPr lang="en-US" altLang="zh-CN" b="0" i="0" dirty="0">
                <a:solidFill>
                  <a:srgbClr val="24292F"/>
                </a:solidFill>
                <a:effectLst/>
                <a:latin typeface="-apple-system"/>
              </a:rPr>
              <a:t> uses a private cloud model), making the overall cost per </a:t>
            </a:r>
            <a:r>
              <a:rPr lang="en-US" altLang="zh-CN" b="0" i="0" dirty="0" err="1">
                <a:solidFill>
                  <a:srgbClr val="24292F"/>
                </a:solidFill>
                <a:effectLst/>
                <a:latin typeface="-apple-system"/>
              </a:rPr>
              <a:t>tpmC</a:t>
            </a:r>
            <a:r>
              <a:rPr lang="en-US" altLang="zh-CN" b="0" i="0" dirty="0">
                <a:solidFill>
                  <a:srgbClr val="24292F"/>
                </a:solidFill>
                <a:effectLst/>
                <a:latin typeface="-apple-system"/>
              </a:rPr>
              <a:t> approximately one-third that of similar products.</a:t>
            </a:r>
          </a:p>
          <a:p>
            <a:pPr algn="l"/>
            <a:r>
              <a:rPr lang="en-US" altLang="zh-CN" b="0" i="0" dirty="0" err="1">
                <a:solidFill>
                  <a:srgbClr val="24292F"/>
                </a:solidFill>
                <a:effectLst/>
                <a:latin typeface="-apple-system"/>
              </a:rPr>
              <a:t>tpmC</a:t>
            </a:r>
            <a:r>
              <a:rPr lang="en-US" altLang="zh-CN" b="0" i="0" dirty="0">
                <a:solidFill>
                  <a:srgbClr val="24292F"/>
                </a:solidFill>
                <a:effectLst/>
                <a:latin typeface="-apple-system"/>
              </a:rPr>
              <a:t>: 814 million vs 707 million (higher throughput) Leveraging TDSQL's continuous R&amp;D investment over the years in database kernel, distributed systems, horizontal scaling, and scheduling capabilities, we have built the industry's largest distributed database cluster (1650 nodes), setting a new world record in performance (814 million </a:t>
            </a:r>
            <a:r>
              <a:rPr lang="en-US" altLang="zh-CN" b="0" i="0" dirty="0" err="1">
                <a:solidFill>
                  <a:srgbClr val="24292F"/>
                </a:solidFill>
                <a:effectLst/>
                <a:latin typeface="-apple-system"/>
              </a:rPr>
              <a:t>tpmC</a:t>
            </a:r>
            <a:r>
              <a:rPr lang="en-US" altLang="zh-CN" b="0" i="0" dirty="0">
                <a:solidFill>
                  <a:srgbClr val="24292F"/>
                </a:solidFill>
                <a:effectLst/>
                <a:latin typeface="-apple-system"/>
              </a:rPr>
              <a:t>).</a:t>
            </a:r>
          </a:p>
          <a:p>
            <a:pPr algn="l"/>
            <a:r>
              <a:rPr lang="en-US" altLang="zh-CN" b="0" i="0" dirty="0">
                <a:solidFill>
                  <a:srgbClr val="24292F"/>
                </a:solidFill>
                <a:effectLst/>
                <a:latin typeface="-apple-system"/>
              </a:rPr>
              <a:t>Volatility: 0.2% vs 1% (more stable) During an 8-hour continuous stress test, the </a:t>
            </a:r>
            <a:r>
              <a:rPr lang="en-US" altLang="zh-CN" b="0" i="0" dirty="0" err="1">
                <a:solidFill>
                  <a:srgbClr val="24292F"/>
                </a:solidFill>
                <a:effectLst/>
                <a:latin typeface="-apple-system"/>
              </a:rPr>
              <a:t>tpmC</a:t>
            </a:r>
            <a:r>
              <a:rPr lang="en-US" altLang="zh-CN" b="0" i="0" dirty="0">
                <a:solidFill>
                  <a:srgbClr val="24292F"/>
                </a:solidFill>
                <a:effectLst/>
                <a:latin typeface="-apple-system"/>
              </a:rPr>
              <a:t> volatility remained below 0.2% (the standard requirement is within 2%, while other vendors typically have volatility within 1%). The 8-hour full-load test was error-free, demonstrating that our product architecture, distributed system, horizontal scaling, and resource scheduling are at the industry's best level.</a:t>
            </a:r>
          </a:p>
          <a:p>
            <a:pPr algn="l"/>
            <a:r>
              <a:rPr lang="en-US" altLang="zh-CN" b="0" i="0" dirty="0">
                <a:solidFill>
                  <a:srgbClr val="24292F"/>
                </a:solidFill>
                <a:effectLst/>
                <a:latin typeface="-apple-system"/>
              </a:rPr>
              <a:t>Response Time: Reduced by 15%-30% (faster response) For multiple transaction processes, the average latency and 90th percentile delay are more than 15%-30% lower than competing products.</a:t>
            </a:r>
          </a:p>
          <a:p>
            <a:pPr algn="l"/>
            <a:r>
              <a:rPr lang="en-US" altLang="zh-CN" b="0" i="0" dirty="0">
                <a:solidFill>
                  <a:srgbClr val="24292F"/>
                </a:solidFill>
                <a:effectLst/>
                <a:latin typeface="-apple-system"/>
              </a:rPr>
              <a:t>Fault Impact Duration: 20 seconds vs 2 minutes (faster recovery) In a one-hour disaster recovery scenario test, we conducted two random power-off simulations of physical machines and one simulated failure by destroying a Tencent Cloud instance (virtual machine). After simulating the faults, the impact on business operations was within 20 seconds (whereas other vendors typically experience impacts lasting several minutes), resulting in negligible overall impact on the system.</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49</a:t>
            </a:fld>
            <a:endParaRPr kumimoji="1" lang="zh-CN" altLang="en-US"/>
          </a:p>
        </p:txBody>
      </p:sp>
    </p:spTree>
    <p:extLst>
      <p:ext uri="{BB962C8B-B14F-4D97-AF65-F5344CB8AC3E}">
        <p14:creationId xmlns:p14="http://schemas.microsoft.com/office/powerpoint/2010/main" val="4155240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50</a:t>
            </a:fld>
            <a:endParaRPr kumimoji="1" lang="zh-CN" altLang="en-US"/>
          </a:p>
        </p:txBody>
      </p:sp>
    </p:spTree>
    <p:extLst>
      <p:ext uri="{BB962C8B-B14F-4D97-AF65-F5344CB8AC3E}">
        <p14:creationId xmlns:p14="http://schemas.microsoft.com/office/powerpoint/2010/main" val="406626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a:t>
            </a:fld>
            <a:endParaRPr kumimoji="1" lang="zh-CN" altLang="en-US"/>
          </a:p>
        </p:txBody>
      </p:sp>
    </p:spTree>
    <p:extLst>
      <p:ext uri="{BB962C8B-B14F-4D97-AF65-F5344CB8AC3E}">
        <p14:creationId xmlns:p14="http://schemas.microsoft.com/office/powerpoint/2010/main" val="2456813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51</a:t>
            </a:fld>
            <a:endParaRPr kumimoji="1" lang="zh-CN" altLang="en-US"/>
          </a:p>
        </p:txBody>
      </p:sp>
    </p:spTree>
    <p:extLst>
      <p:ext uri="{BB962C8B-B14F-4D97-AF65-F5344CB8AC3E}">
        <p14:creationId xmlns:p14="http://schemas.microsoft.com/office/powerpoint/2010/main" val="1973067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52</a:t>
            </a:fld>
            <a:endParaRPr kumimoji="1" lang="zh-CN" altLang="en-US"/>
          </a:p>
        </p:txBody>
      </p:sp>
    </p:spTree>
    <p:extLst>
      <p:ext uri="{BB962C8B-B14F-4D97-AF65-F5344CB8AC3E}">
        <p14:creationId xmlns:p14="http://schemas.microsoft.com/office/powerpoint/2010/main" val="3635973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53</a:t>
            </a:fld>
            <a:endParaRPr kumimoji="1" lang="zh-CN" altLang="en-US"/>
          </a:p>
        </p:txBody>
      </p:sp>
    </p:spTree>
    <p:extLst>
      <p:ext uri="{BB962C8B-B14F-4D97-AF65-F5344CB8AC3E}">
        <p14:creationId xmlns:p14="http://schemas.microsoft.com/office/powerpoint/2010/main" val="3294648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54</a:t>
            </a:fld>
            <a:endParaRPr kumimoji="1" lang="zh-CN" altLang="en-US"/>
          </a:p>
        </p:txBody>
      </p:sp>
    </p:spTree>
    <p:extLst>
      <p:ext uri="{BB962C8B-B14F-4D97-AF65-F5344CB8AC3E}">
        <p14:creationId xmlns:p14="http://schemas.microsoft.com/office/powerpoint/2010/main" val="1223619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6</a:t>
            </a:fld>
            <a:endParaRPr kumimoji="1" lang="zh-CN" altLang="en-US"/>
          </a:p>
        </p:txBody>
      </p:sp>
    </p:spTree>
    <p:extLst>
      <p:ext uri="{BB962C8B-B14F-4D97-AF65-F5344CB8AC3E}">
        <p14:creationId xmlns:p14="http://schemas.microsoft.com/office/powerpoint/2010/main" val="360022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7</a:t>
            </a:fld>
            <a:endParaRPr kumimoji="1" lang="zh-CN" altLang="en-US"/>
          </a:p>
        </p:txBody>
      </p:sp>
    </p:spTree>
    <p:extLst>
      <p:ext uri="{BB962C8B-B14F-4D97-AF65-F5344CB8AC3E}">
        <p14:creationId xmlns:p14="http://schemas.microsoft.com/office/powerpoint/2010/main" val="2544779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8</a:t>
            </a:fld>
            <a:endParaRPr kumimoji="1" lang="zh-CN" altLang="en-US"/>
          </a:p>
        </p:txBody>
      </p:sp>
    </p:spTree>
    <p:extLst>
      <p:ext uri="{BB962C8B-B14F-4D97-AF65-F5344CB8AC3E}">
        <p14:creationId xmlns:p14="http://schemas.microsoft.com/office/powerpoint/2010/main" val="427613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9</a:t>
            </a:fld>
            <a:endParaRPr kumimoji="1" lang="zh-CN" altLang="en-US"/>
          </a:p>
        </p:txBody>
      </p:sp>
    </p:spTree>
    <p:extLst>
      <p:ext uri="{BB962C8B-B14F-4D97-AF65-F5344CB8AC3E}">
        <p14:creationId xmlns:p14="http://schemas.microsoft.com/office/powerpoint/2010/main" val="554511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2422525"/>
            <a:ext cx="9144000" cy="1006475"/>
          </a:xfrm>
        </p:spPr>
        <p:txBody>
          <a:bodyPr anchor="b">
            <a:normAutofit/>
          </a:bodyPr>
          <a:lstStyle>
            <a:lvl1pPr algn="l">
              <a:defRPr sz="4800">
                <a:solidFill>
                  <a:schemeClr val="bg1"/>
                </a:solidFill>
                <a:latin typeface="FontName" charset="-122"/>
                <a:ea typeface="FontName" charset="-122"/>
                <a:cs typeface="FontName" charset="-122"/>
              </a:defRPr>
            </a:lvl1pPr>
          </a:lstStyle>
          <a:p>
            <a:r>
              <a:rPr kumimoji="1" lang="zh-CN" altLang="en-US" dirty="0"/>
              <a:t>海量计费场景验证</a:t>
            </a:r>
          </a:p>
        </p:txBody>
      </p:sp>
    </p:spTree>
    <p:extLst>
      <p:ext uri="{BB962C8B-B14F-4D97-AF65-F5344CB8AC3E}">
        <p14:creationId xmlns:p14="http://schemas.microsoft.com/office/powerpoint/2010/main" val="207949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Tree>
    <p:extLst>
      <p:ext uri="{BB962C8B-B14F-4D97-AF65-F5344CB8AC3E}">
        <p14:creationId xmlns:p14="http://schemas.microsoft.com/office/powerpoint/2010/main" val="197038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90688"/>
            <a:ext cx="12192000" cy="4084320"/>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extLst>
      <p:ext uri="{BB962C8B-B14F-4D97-AF65-F5344CB8AC3E}">
        <p14:creationId xmlns:p14="http://schemas.microsoft.com/office/powerpoint/2010/main" val="4259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13" name="标题 1"/>
          <p:cNvSpPr>
            <a:spLocks noGrp="1"/>
          </p:cNvSpPr>
          <p:nvPr>
            <p:ph type="ctrTitle" hasCustomPrompt="1"/>
          </p:nvPr>
        </p:nvSpPr>
        <p:spPr>
          <a:xfrm>
            <a:off x="2487181" y="1537850"/>
            <a:ext cx="7293840" cy="800103"/>
          </a:xfrm>
        </p:spPr>
        <p:txBody>
          <a:bodyPr anchor="b">
            <a:normAutofit/>
          </a:bodyPr>
          <a:lstStyle>
            <a:lvl1pPr algn="ctr">
              <a:defRPr sz="4400">
                <a:solidFill>
                  <a:schemeClr val="bg1"/>
                </a:solidFill>
                <a:latin typeface="FontName" charset="-122"/>
                <a:ea typeface="FontName" charset="-122"/>
                <a:cs typeface="FontName" charset="-122"/>
              </a:defRPr>
            </a:lvl1pPr>
          </a:lstStyle>
          <a:p>
            <a:r>
              <a:rPr kumimoji="1" lang="zh-CN" altLang="en-US" dirty="0"/>
              <a:t>第一</a:t>
            </a:r>
            <a:r>
              <a:rPr kumimoji="1" lang="zh-CN" altLang="en-US"/>
              <a:t>章：概述</a:t>
            </a:r>
            <a:endParaRPr kumimoji="1" lang="zh-CN" altLang="en-US" dirty="0"/>
          </a:p>
        </p:txBody>
      </p:sp>
      <p:sp>
        <p:nvSpPr>
          <p:cNvPr id="1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
        <p:nvSpPr>
          <p:cNvPr id="20" name="日期占位符 19"/>
          <p:cNvSpPr>
            <a:spLocks noGrp="1"/>
          </p:cNvSpPr>
          <p:nvPr>
            <p:ph type="dt" sz="half" idx="10"/>
          </p:nvPr>
        </p:nvSpPr>
        <p:spPr/>
        <p:txBody>
          <a:bodyPr/>
          <a:lstStyle/>
          <a:p>
            <a:fld id="{DDEEACD5-6DEA-1948-AF46-BCEEA7D7F5EA}" type="datetimeFigureOut">
              <a:rPr kumimoji="1" lang="zh-CN" altLang="en-US" smtClean="0"/>
              <a:t>2025/5/20</a:t>
            </a:fld>
            <a:endParaRPr kumimoji="1" lang="zh-CN" altLang="en-US"/>
          </a:p>
        </p:txBody>
      </p:sp>
      <p:sp>
        <p:nvSpPr>
          <p:cNvPr id="21" name="页脚占位符 20"/>
          <p:cNvSpPr>
            <a:spLocks noGrp="1"/>
          </p:cNvSpPr>
          <p:nvPr>
            <p:ph type="ftr" sz="quarter" idx="11"/>
          </p:nvPr>
        </p:nvSpPr>
        <p:spPr/>
        <p:txBody>
          <a:bodyPr/>
          <a:lstStyle/>
          <a:p>
            <a:endParaRPr kumimoji="1" lang="zh-CN" altLang="en-US"/>
          </a:p>
        </p:txBody>
      </p:sp>
      <p:sp>
        <p:nvSpPr>
          <p:cNvPr id="22" name="幻灯片编号占位符 21"/>
          <p:cNvSpPr>
            <a:spLocks noGrp="1"/>
          </p:cNvSpPr>
          <p:nvPr>
            <p:ph type="sldNum" sz="quarter" idx="12"/>
          </p:nvPr>
        </p:nvSpPr>
        <p:spPr/>
        <p:txBody>
          <a:body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205294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 1"/>
          <p:cNvSpPr txBox="1">
            <a:spLocks/>
          </p:cNvSpPr>
          <p:nvPr userDrawn="1"/>
        </p:nvSpPr>
        <p:spPr>
          <a:xfrm>
            <a:off x="1572315" y="2796599"/>
            <a:ext cx="9144000" cy="100647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pPr algn="ctr"/>
            <a:r>
              <a:rPr kumimoji="1" lang="en-US" altLang="zh-CN" sz="5600" spc="300" baseline="0"/>
              <a:t>THANKS</a:t>
            </a:r>
            <a:endParaRPr kumimoji="1" lang="zh-CN" altLang="en-US" sz="5600" spc="300" baseline="0" dirty="0"/>
          </a:p>
        </p:txBody>
      </p:sp>
      <p:sp>
        <p:nvSpPr>
          <p:cNvPr id="9" name="日期占位符 3"/>
          <p:cNvSpPr txBox="1">
            <a:spLocks/>
          </p:cNvSpPr>
          <p:nvPr userDrawn="1"/>
        </p:nvSpPr>
        <p:spPr>
          <a:xfrm>
            <a:off x="152400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zh-CN" altLang="en-US" sz="1000"/>
              <a:t>版权归</a:t>
            </a:r>
            <a:r>
              <a:rPr lang="en-US" altLang="zh-CN" sz="1000" dirty="0"/>
              <a:t>© 2020 </a:t>
            </a:r>
            <a:r>
              <a:rPr lang="en-US" altLang="zh-CN" sz="1000" dirty="0" err="1"/>
              <a:t>Tencent</a:t>
            </a:r>
            <a:r>
              <a:rPr lang="en-US" altLang="zh-CN" sz="1000" dirty="0"/>
              <a:t>, Inc.</a:t>
            </a:r>
            <a:r>
              <a:rPr lang="zh-CN" altLang="en-US" sz="1000" dirty="0"/>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315" y="679897"/>
            <a:ext cx="2542059" cy="373049"/>
          </a:xfrm>
          <a:prstGeom prst="rect">
            <a:avLst/>
          </a:prstGeom>
        </p:spPr>
      </p:pic>
    </p:spTree>
    <p:extLst>
      <p:ext uri="{BB962C8B-B14F-4D97-AF65-F5344CB8AC3E}">
        <p14:creationId xmlns:p14="http://schemas.microsoft.com/office/powerpoint/2010/main" val="17862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5ABEA-FD3E-41D8-88D0-91BF198D01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0FAB53-1D67-437B-859E-AB29B32692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546EE4-8892-49FA-B117-CC60B39C58F6}"/>
              </a:ext>
            </a:extLst>
          </p:cNvPr>
          <p:cNvSpPr>
            <a:spLocks noGrp="1"/>
          </p:cNvSpPr>
          <p:nvPr>
            <p:ph type="dt" sz="half" idx="10"/>
          </p:nvPr>
        </p:nvSpPr>
        <p:spPr/>
        <p:txBody>
          <a:bodyPr/>
          <a:lstStyle/>
          <a:p>
            <a:fld id="{DD3B035D-6BC6-4337-B385-A458846D2B54}"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64FF0017-985D-495C-B206-F9AEF6592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F8ED18-5000-44FE-83B7-345D4B47FD6C}"/>
              </a:ext>
            </a:extLst>
          </p:cNvPr>
          <p:cNvSpPr>
            <a:spLocks noGrp="1"/>
          </p:cNvSpPr>
          <p:nvPr>
            <p:ph type="sldNum" sz="quarter" idx="12"/>
          </p:nvPr>
        </p:nvSpPr>
        <p:spPr/>
        <p:txBody>
          <a:bodyPr/>
          <a:lstStyle/>
          <a:p>
            <a:fld id="{462BA542-FB1A-403B-B3B7-DE64303117E1}" type="slidenum">
              <a:rPr lang="zh-CN" altLang="en-US" smtClean="0"/>
              <a:t>‹#›</a:t>
            </a:fld>
            <a:endParaRPr lang="zh-CN" altLang="en-US"/>
          </a:p>
        </p:txBody>
      </p:sp>
      <p:pic>
        <p:nvPicPr>
          <p:cNvPr id="7" name="图片 6">
            <a:extLst>
              <a:ext uri="{FF2B5EF4-FFF2-40B4-BE49-F238E27FC236}">
                <a16:creationId xmlns:a16="http://schemas.microsoft.com/office/drawing/2014/main" id="{712BD92D-5CE5-5240-90D2-58EDDB4F206D}"/>
              </a:ext>
            </a:extLst>
          </p:cNvPr>
          <p:cNvPicPr>
            <a:picLocks noChangeAspect="1"/>
          </p:cNvPicPr>
          <p:nvPr userDrawn="1">
            <p:custDataLst>
              <p:tags r:id="rId1"/>
            </p:custDataLst>
          </p:nvPr>
        </p:nvPicPr>
        <p:blipFill>
          <a:blip r:embed="rId3"/>
          <a:stretch>
            <a:fillRect/>
          </a:stretch>
        </p:blipFill>
        <p:spPr>
          <a:xfrm>
            <a:off x="10456287" y="215067"/>
            <a:ext cx="1412806" cy="265072"/>
          </a:xfrm>
          <a:prstGeom prst="rect">
            <a:avLst/>
          </a:prstGeom>
        </p:spPr>
      </p:pic>
      <p:pic>
        <p:nvPicPr>
          <p:cNvPr id="11" name="图片 10" descr="图片包含 图标&#10;&#10;描述已自动生成">
            <a:extLst>
              <a:ext uri="{FF2B5EF4-FFF2-40B4-BE49-F238E27FC236}">
                <a16:creationId xmlns:a16="http://schemas.microsoft.com/office/drawing/2014/main" id="{82E8DADB-1CD4-7948-A63D-4C67C2C84E06}"/>
              </a:ext>
            </a:extLst>
          </p:cNvPr>
          <p:cNvPicPr>
            <a:picLocks noChangeAspect="1"/>
          </p:cNvPicPr>
          <p:nvPr userDrawn="1"/>
        </p:nvPicPr>
        <p:blipFill>
          <a:blip r:embed="rId4"/>
          <a:stretch>
            <a:fillRect/>
          </a:stretch>
        </p:blipFill>
        <p:spPr>
          <a:xfrm>
            <a:off x="9015714" y="192047"/>
            <a:ext cx="1119219" cy="311822"/>
          </a:xfrm>
          <a:prstGeom prst="rect">
            <a:avLst/>
          </a:prstGeom>
        </p:spPr>
      </p:pic>
    </p:spTree>
    <p:extLst>
      <p:ext uri="{BB962C8B-B14F-4D97-AF65-F5344CB8AC3E}">
        <p14:creationId xmlns:p14="http://schemas.microsoft.com/office/powerpoint/2010/main" val="114270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EACD5-6DEA-1948-AF46-BCEEA7D7F5EA}" type="datetimeFigureOut">
              <a:rPr kumimoji="1" lang="zh-CN" altLang="en-US" smtClean="0"/>
              <a:t>2025/5/20</a:t>
            </a:fld>
            <a:endParaRPr kumimoji="1"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611901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1" r:id="rId5"/>
    <p:sldLayoutId id="2147483652" r:id="rId6"/>
    <p:sldLayoutId id="2147483660" r:id="rId7"/>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hyperlink" Target="mailto:axingguchen@tencent.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slideLayout" Target="../slideLayouts/slideLayout2.xml"/><Relationship Id="rId3" Type="http://schemas.openxmlformats.org/officeDocument/2006/relationships/tags" Target="../tags/tag4.xml"/><Relationship Id="rId21" Type="http://schemas.microsoft.com/office/2007/relationships/hdphoto" Target="../media/hdphoto1.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1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7.png"/><Relationship Id="rId10" Type="http://schemas.openxmlformats.org/officeDocument/2006/relationships/tags" Target="../tags/tag11.xml"/><Relationship Id="rId19"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emf"/><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6.emf"/><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e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标题 1"/>
          <p:cNvSpPr txBox="1">
            <a:spLocks/>
          </p:cNvSpPr>
          <p:nvPr/>
        </p:nvSpPr>
        <p:spPr>
          <a:xfrm>
            <a:off x="2846188" y="3627195"/>
            <a:ext cx="8954964" cy="2850748"/>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r>
              <a:rPr lang="en-US" altLang="zh-CN" sz="2400" dirty="0" err="1">
                <a:solidFill>
                  <a:schemeClr val="bg1">
                    <a:lumMod val="85000"/>
                  </a:schemeClr>
                </a:solidFill>
                <a:latin typeface="Corbel" panose="020B0503020204020204" pitchFamily="34" charset="0"/>
                <a:ea typeface="Source Han Sans SC Light" charset="-122"/>
                <a:cs typeface="Source Han Sans SC Light" charset="-122"/>
              </a:rPr>
              <a:t>Yuxing</a:t>
            </a:r>
            <a:r>
              <a:rPr lang="en-US" altLang="zh-CN" sz="2400" dirty="0">
                <a:solidFill>
                  <a:schemeClr val="bg1">
                    <a:lumMod val="85000"/>
                  </a:schemeClr>
                </a:solidFill>
                <a:latin typeface="Corbel" panose="020B0503020204020204" pitchFamily="34" charset="0"/>
                <a:ea typeface="Source Han Sans SC Light" charset="-122"/>
                <a:cs typeface="Source Han Sans SC Light" charset="-122"/>
              </a:rPr>
              <a:t> Chen       </a:t>
            </a:r>
            <a:r>
              <a:rPr lang="en-US" altLang="zh-CN" sz="2800" b="1" dirty="0">
                <a:solidFill>
                  <a:schemeClr val="bg1">
                    <a:lumMod val="85000"/>
                  </a:schemeClr>
                </a:solidFill>
                <a:latin typeface="Corbel" panose="020B0503020204020204" pitchFamily="34" charset="0"/>
                <a:ea typeface="Source Han Sans SC Light" charset="-122"/>
              </a:rPr>
              <a:t>Tencent Inc.</a:t>
            </a:r>
          </a:p>
          <a:p>
            <a:endParaRPr lang="en-US" altLang="zh-CN" sz="2400" b="1" dirty="0">
              <a:solidFill>
                <a:schemeClr val="bg1">
                  <a:lumMod val="85000"/>
                </a:schemeClr>
              </a:solidFill>
              <a:latin typeface="Corbel" panose="020B0503020204020204" pitchFamily="34" charset="0"/>
              <a:ea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endParaRPr>
          </a:p>
          <a:p>
            <a:r>
              <a:rPr lang="en-US" altLang="zh-CN" sz="2400" b="1" dirty="0">
                <a:solidFill>
                  <a:schemeClr val="bg1">
                    <a:lumMod val="85000"/>
                  </a:schemeClr>
                </a:solidFill>
                <a:latin typeface="Corbel" panose="020B0503020204020204" pitchFamily="34" charset="0"/>
                <a:ea typeface="Source Han Sans SC Light" charset="-122"/>
              </a:rPr>
              <a:t> </a:t>
            </a:r>
            <a:endParaRPr lang="en-US" altLang="zh-CN" sz="2400" dirty="0">
              <a:solidFill>
                <a:schemeClr val="bg1">
                  <a:lumMod val="85000"/>
                </a:schemeClr>
              </a:solidFill>
              <a:latin typeface="Corbel" panose="020B0503020204020204" pitchFamily="34" charset="0"/>
              <a:ea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cs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cs typeface="Source Han Sans SC Light" charset="-122"/>
            </a:endParaRPr>
          </a:p>
          <a:p>
            <a:r>
              <a:rPr lang="en-US" altLang="zh-CN" sz="1800" dirty="0">
                <a:solidFill>
                  <a:schemeClr val="accent2">
                    <a:lumMod val="60000"/>
                    <a:lumOff val="40000"/>
                  </a:schemeClr>
                </a:solidFill>
                <a:latin typeface="Corbel" panose="020B0503020204020204" pitchFamily="34" charset="0"/>
                <a:ea typeface="Source Han Sans SC Light" charset="-122"/>
                <a:hlinkClick r:id="rId4">
                  <a:extLst>
                    <a:ext uri="{A12FA001-AC4F-418D-AE19-62706E023703}">
                      <ahyp:hlinkClr xmlns:ahyp="http://schemas.microsoft.com/office/drawing/2018/hyperlinkcolor" val="tx"/>
                    </a:ext>
                  </a:extLst>
                </a:hlinkClick>
              </a:rPr>
              <a:t>axingguchen@tencent.com</a:t>
            </a:r>
            <a:r>
              <a:rPr lang="en-US" altLang="zh-CN" sz="1800" dirty="0">
                <a:solidFill>
                  <a:schemeClr val="accent2">
                    <a:lumMod val="60000"/>
                    <a:lumOff val="40000"/>
                  </a:schemeClr>
                </a:solidFill>
                <a:latin typeface="Corbel" panose="020B0503020204020204" pitchFamily="34" charset="0"/>
                <a:ea typeface="Source Han Sans SC Light" charset="-122"/>
              </a:rPr>
              <a:t> </a:t>
            </a:r>
            <a:r>
              <a:rPr lang="en-US" altLang="zh-CN" sz="1800" dirty="0">
                <a:solidFill>
                  <a:schemeClr val="bg1">
                    <a:lumMod val="85000"/>
                  </a:schemeClr>
                </a:solidFill>
                <a:latin typeface="Corbel" panose="020B0503020204020204" pitchFamily="34" charset="0"/>
                <a:ea typeface="Source Han Sans SC Light" charset="-122"/>
              </a:rPr>
              <a:t>| </a:t>
            </a:r>
            <a:r>
              <a:rPr lang="en-US" altLang="zh-CN" sz="1800" dirty="0">
                <a:solidFill>
                  <a:schemeClr val="accent4">
                    <a:lumMod val="60000"/>
                    <a:lumOff val="40000"/>
                  </a:schemeClr>
                </a:solidFill>
                <a:latin typeface="Corbel" panose="020B0503020204020204" pitchFamily="34" charset="0"/>
                <a:ea typeface="Source Han Sans SC Light" charset="-122"/>
                <a:cs typeface="Source Han Sans SC Light" charset="-122"/>
              </a:rPr>
              <a:t>Senior Engineer at </a:t>
            </a:r>
            <a:r>
              <a:rPr lang="en-US" altLang="zh-CN" sz="1900" dirty="0">
                <a:solidFill>
                  <a:schemeClr val="accent4">
                    <a:lumMod val="60000"/>
                    <a:lumOff val="40000"/>
                  </a:schemeClr>
                </a:solidFill>
                <a:latin typeface="Corbel" panose="020B0503020204020204" pitchFamily="34" charset="0"/>
                <a:ea typeface="Source Han Sans SC Light" charset="-122"/>
                <a:cs typeface="Source Han Sans SC Light" charset="-122"/>
              </a:rPr>
              <a:t>Tencent Cloud Databases</a:t>
            </a:r>
          </a:p>
        </p:txBody>
      </p:sp>
      <p:sp>
        <p:nvSpPr>
          <p:cNvPr id="6" name="文本框 5">
            <a:extLst>
              <a:ext uri="{FF2B5EF4-FFF2-40B4-BE49-F238E27FC236}">
                <a16:creationId xmlns:a16="http://schemas.microsoft.com/office/drawing/2014/main" id="{BB56E628-FFF3-DE42-ADD7-38AF6FCC0466}"/>
              </a:ext>
            </a:extLst>
          </p:cNvPr>
          <p:cNvSpPr txBox="1"/>
          <p:nvPr/>
        </p:nvSpPr>
        <p:spPr>
          <a:xfrm>
            <a:off x="1200268" y="1661146"/>
            <a:ext cx="10620429" cy="1569660"/>
          </a:xfrm>
          <a:prstGeom prst="rect">
            <a:avLst/>
          </a:prstGeom>
          <a:noFill/>
        </p:spPr>
        <p:txBody>
          <a:bodyPr wrap="square" rtlCol="0">
            <a:spAutoFit/>
          </a:bodyPr>
          <a:lstStyle/>
          <a:p>
            <a:r>
              <a:rPr lang="en-US" altLang="zh-CN" sz="4800" b="1" dirty="0">
                <a:solidFill>
                  <a:schemeClr val="bg1"/>
                </a:solidFill>
                <a:latin typeface="Corbel" panose="020B0503020204020204" pitchFamily="34" charset="0"/>
                <a:ea typeface="腾讯体 W7" panose="020C08030202040F0204" pitchFamily="34" charset="-122"/>
              </a:rPr>
              <a:t>Research on Transaction Processing </a:t>
            </a:r>
          </a:p>
          <a:p>
            <a:r>
              <a:rPr lang="en-US" altLang="zh-CN" sz="4800" b="1" dirty="0">
                <a:solidFill>
                  <a:schemeClr val="bg1"/>
                </a:solidFill>
                <a:latin typeface="Corbel" panose="020B0503020204020204" pitchFamily="34" charset="0"/>
                <a:ea typeface="腾讯体 W7" panose="020C08030202040F0204" pitchFamily="34" charset="-122"/>
              </a:rPr>
              <a:t>@ Tencent Cloud Database</a:t>
            </a:r>
            <a:endParaRPr lang="zh-CN" altLang="en-US" sz="4800" b="1" dirty="0">
              <a:solidFill>
                <a:schemeClr val="bg1"/>
              </a:solidFill>
              <a:latin typeface="Corbel" panose="020B0503020204020204" pitchFamily="34" charset="0"/>
              <a:ea typeface="腾讯体 W7" panose="020C08030202040F0204" pitchFamily="34" charset="-122"/>
            </a:endParaRPr>
          </a:p>
        </p:txBody>
      </p:sp>
      <p:pic>
        <p:nvPicPr>
          <p:cNvPr id="16" name="图片 15">
            <a:extLst>
              <a:ext uri="{FF2B5EF4-FFF2-40B4-BE49-F238E27FC236}">
                <a16:creationId xmlns:a16="http://schemas.microsoft.com/office/drawing/2014/main" id="{A49A1D84-D939-D843-9960-50352A49D970}"/>
              </a:ext>
            </a:extLst>
          </p:cNvPr>
          <p:cNvPicPr>
            <a:picLocks noChangeAspect="1"/>
          </p:cNvPicPr>
          <p:nvPr/>
        </p:nvPicPr>
        <p:blipFill>
          <a:blip r:embed="rId5"/>
          <a:stretch>
            <a:fillRect/>
          </a:stretch>
        </p:blipFill>
        <p:spPr>
          <a:xfrm>
            <a:off x="714381" y="363432"/>
            <a:ext cx="1241328" cy="589851"/>
          </a:xfrm>
          <a:prstGeom prst="rect">
            <a:avLst/>
          </a:prstGeom>
        </p:spPr>
      </p:pic>
      <p:pic>
        <p:nvPicPr>
          <p:cNvPr id="1026" name="Picture 2" descr="BRAND IDENTITY Guideline / LOGO">
            <a:extLst>
              <a:ext uri="{FF2B5EF4-FFF2-40B4-BE49-F238E27FC236}">
                <a16:creationId xmlns:a16="http://schemas.microsoft.com/office/drawing/2014/main" id="{F36E94CD-B64D-BDD7-5CCB-CC698DF45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1229" y="363432"/>
            <a:ext cx="2107791" cy="672587"/>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descr="画着卡通人物&#10;&#10;描述已自动生成">
            <a:extLst>
              <a:ext uri="{FF2B5EF4-FFF2-40B4-BE49-F238E27FC236}">
                <a16:creationId xmlns:a16="http://schemas.microsoft.com/office/drawing/2014/main" id="{45AE585E-CED4-F9DA-EFBE-951E18FAE48C}"/>
              </a:ext>
            </a:extLst>
          </p:cNvPr>
          <p:cNvPicPr>
            <a:picLocks noChangeAspect="1"/>
          </p:cNvPicPr>
          <p:nvPr/>
        </p:nvPicPr>
        <p:blipFill>
          <a:blip r:embed="rId7"/>
          <a:stretch>
            <a:fillRect/>
          </a:stretch>
        </p:blipFill>
        <p:spPr>
          <a:xfrm>
            <a:off x="4534540" y="380058"/>
            <a:ext cx="1991520" cy="657832"/>
          </a:xfrm>
          <a:prstGeom prst="rect">
            <a:avLst/>
          </a:prstGeom>
        </p:spPr>
      </p:pic>
    </p:spTree>
    <p:extLst>
      <p:ext uri="{BB962C8B-B14F-4D97-AF65-F5344CB8AC3E}">
        <p14:creationId xmlns:p14="http://schemas.microsoft.com/office/powerpoint/2010/main" val="188556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368241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Typical Applications</a:t>
            </a:r>
          </a:p>
        </p:txBody>
      </p:sp>
      <p:sp>
        <p:nvSpPr>
          <p:cNvPr id="2" name="圆角矩形 43">
            <a:extLst>
              <a:ext uri="{FF2B5EF4-FFF2-40B4-BE49-F238E27FC236}">
                <a16:creationId xmlns:a16="http://schemas.microsoft.com/office/drawing/2014/main" id="{F2B83CE9-82EE-5157-FBC6-5D241B7B1864}"/>
              </a:ext>
            </a:extLst>
          </p:cNvPr>
          <p:cNvSpPr/>
          <p:nvPr/>
        </p:nvSpPr>
        <p:spPr>
          <a:xfrm>
            <a:off x="69870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3" name="图片 2" descr="形状&#10;&#10;低可信度描述已自动生成">
            <a:extLst>
              <a:ext uri="{FF2B5EF4-FFF2-40B4-BE49-F238E27FC236}">
                <a16:creationId xmlns:a16="http://schemas.microsoft.com/office/drawing/2014/main" id="{4060B7D2-289F-B26D-26A9-96D596B1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91" y="4657890"/>
            <a:ext cx="730999" cy="730999"/>
          </a:xfrm>
          <a:prstGeom prst="rect">
            <a:avLst/>
          </a:prstGeom>
        </p:spPr>
      </p:pic>
      <p:sp>
        <p:nvSpPr>
          <p:cNvPr id="8" name="圆角矩形 43">
            <a:extLst>
              <a:ext uri="{FF2B5EF4-FFF2-40B4-BE49-F238E27FC236}">
                <a16:creationId xmlns:a16="http://schemas.microsoft.com/office/drawing/2014/main" id="{25293654-588A-FD2C-AF2E-D2FB40DC189B}"/>
              </a:ext>
            </a:extLst>
          </p:cNvPr>
          <p:cNvSpPr/>
          <p:nvPr/>
        </p:nvSpPr>
        <p:spPr>
          <a:xfrm>
            <a:off x="2321394"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9" name="圆角矩形 43">
            <a:extLst>
              <a:ext uri="{FF2B5EF4-FFF2-40B4-BE49-F238E27FC236}">
                <a16:creationId xmlns:a16="http://schemas.microsoft.com/office/drawing/2014/main" id="{D5C78757-6393-C611-6B2C-766EC1D47DEC}"/>
              </a:ext>
            </a:extLst>
          </p:cNvPr>
          <p:cNvSpPr/>
          <p:nvPr/>
        </p:nvSpPr>
        <p:spPr>
          <a:xfrm>
            <a:off x="4069151"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0" name="图片 9" descr="形状&#10;&#10;低可信度描述已自动生成">
            <a:extLst>
              <a:ext uri="{FF2B5EF4-FFF2-40B4-BE49-F238E27FC236}">
                <a16:creationId xmlns:a16="http://schemas.microsoft.com/office/drawing/2014/main" id="{8ECD0265-5908-C010-256B-6670CFCE4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230" y="4623721"/>
            <a:ext cx="757135" cy="757135"/>
          </a:xfrm>
          <a:prstGeom prst="rect">
            <a:avLst/>
          </a:prstGeom>
        </p:spPr>
      </p:pic>
      <p:sp>
        <p:nvSpPr>
          <p:cNvPr id="11" name="圆角矩形 43">
            <a:extLst>
              <a:ext uri="{FF2B5EF4-FFF2-40B4-BE49-F238E27FC236}">
                <a16:creationId xmlns:a16="http://schemas.microsoft.com/office/drawing/2014/main" id="{C6A84D75-2E3D-7600-AC62-C9719AFFB5F4}"/>
              </a:ext>
            </a:extLst>
          </p:cNvPr>
          <p:cNvSpPr/>
          <p:nvPr/>
        </p:nvSpPr>
        <p:spPr>
          <a:xfrm>
            <a:off x="571616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2" name="图片 11" descr="形状&#10;&#10;低可信度描述已自动生成">
            <a:extLst>
              <a:ext uri="{FF2B5EF4-FFF2-40B4-BE49-F238E27FC236}">
                <a16:creationId xmlns:a16="http://schemas.microsoft.com/office/drawing/2014/main" id="{695DEDB4-B829-DA79-37FD-4875EBE8E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690" y="4672302"/>
            <a:ext cx="719975" cy="719975"/>
          </a:xfrm>
          <a:prstGeom prst="rect">
            <a:avLst/>
          </a:prstGeom>
        </p:spPr>
      </p:pic>
      <p:sp>
        <p:nvSpPr>
          <p:cNvPr id="13" name="圆角矩形 43">
            <a:extLst>
              <a:ext uri="{FF2B5EF4-FFF2-40B4-BE49-F238E27FC236}">
                <a16:creationId xmlns:a16="http://schemas.microsoft.com/office/drawing/2014/main" id="{B4B20E44-9738-9A8C-D5A8-5CE0EA0539DE}"/>
              </a:ext>
            </a:extLst>
          </p:cNvPr>
          <p:cNvSpPr/>
          <p:nvPr/>
        </p:nvSpPr>
        <p:spPr>
          <a:xfrm>
            <a:off x="7415735"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5" name="圆角矩形 43">
            <a:extLst>
              <a:ext uri="{FF2B5EF4-FFF2-40B4-BE49-F238E27FC236}">
                <a16:creationId xmlns:a16="http://schemas.microsoft.com/office/drawing/2014/main" id="{21B13FFB-4608-DE6C-2B87-8C865E18334E}"/>
              </a:ext>
            </a:extLst>
          </p:cNvPr>
          <p:cNvSpPr/>
          <p:nvPr/>
        </p:nvSpPr>
        <p:spPr>
          <a:xfrm>
            <a:off x="9115307"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6" name="圆角矩形 43">
            <a:extLst>
              <a:ext uri="{FF2B5EF4-FFF2-40B4-BE49-F238E27FC236}">
                <a16:creationId xmlns:a16="http://schemas.microsoft.com/office/drawing/2014/main" id="{8F7AC9EB-2D24-B8FC-42AC-3AF0436321CE}"/>
              </a:ext>
            </a:extLst>
          </p:cNvPr>
          <p:cNvSpPr/>
          <p:nvPr/>
        </p:nvSpPr>
        <p:spPr>
          <a:xfrm>
            <a:off x="10767149"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8" name="图片 17" descr="形状&#10;&#10;低可信度描述已自动生成">
            <a:extLst>
              <a:ext uri="{FF2B5EF4-FFF2-40B4-BE49-F238E27FC236}">
                <a16:creationId xmlns:a16="http://schemas.microsoft.com/office/drawing/2014/main" id="{6832729B-4930-DC14-AB28-B33A92E17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386" y="4657890"/>
            <a:ext cx="759931" cy="759931"/>
          </a:xfrm>
          <a:prstGeom prst="rect">
            <a:avLst/>
          </a:prstGeom>
        </p:spPr>
      </p:pic>
      <p:pic>
        <p:nvPicPr>
          <p:cNvPr id="19" name="图片 18" descr="形状&#10;&#10;低可信度描述已自动生成">
            <a:extLst>
              <a:ext uri="{FF2B5EF4-FFF2-40B4-BE49-F238E27FC236}">
                <a16:creationId xmlns:a16="http://schemas.microsoft.com/office/drawing/2014/main" id="{E0618D2C-F2BC-07E3-2918-483734124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3318" y="4655720"/>
            <a:ext cx="822020" cy="822020"/>
          </a:xfrm>
          <a:prstGeom prst="rect">
            <a:avLst/>
          </a:prstGeom>
        </p:spPr>
      </p:pic>
      <p:pic>
        <p:nvPicPr>
          <p:cNvPr id="20" name="图片 19" descr="形状&#10;&#10;低可信度描述已自动生成">
            <a:extLst>
              <a:ext uri="{FF2B5EF4-FFF2-40B4-BE49-F238E27FC236}">
                <a16:creationId xmlns:a16="http://schemas.microsoft.com/office/drawing/2014/main" id="{089F45B1-5CEE-F023-E038-CB7FAB7A6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37" y="4587569"/>
            <a:ext cx="849599" cy="849599"/>
          </a:xfrm>
          <a:prstGeom prst="rect">
            <a:avLst/>
          </a:prstGeom>
        </p:spPr>
      </p:pic>
      <p:pic>
        <p:nvPicPr>
          <p:cNvPr id="22" name="图片 21" descr="形状&#10;&#10;低可信度描述已自动生成">
            <a:extLst>
              <a:ext uri="{FF2B5EF4-FFF2-40B4-BE49-F238E27FC236}">
                <a16:creationId xmlns:a16="http://schemas.microsoft.com/office/drawing/2014/main" id="{0087BB7E-5D49-85EB-4E36-45F56F62BE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8428" y="4668955"/>
            <a:ext cx="786426" cy="786426"/>
          </a:xfrm>
          <a:prstGeom prst="rect">
            <a:avLst/>
          </a:prstGeom>
        </p:spPr>
      </p:pic>
      <p:sp>
        <p:nvSpPr>
          <p:cNvPr id="23" name="矩形 22">
            <a:extLst>
              <a:ext uri="{FF2B5EF4-FFF2-40B4-BE49-F238E27FC236}">
                <a16:creationId xmlns:a16="http://schemas.microsoft.com/office/drawing/2014/main" id="{AB5A9B72-F8C9-994B-9E27-ED69D2E726A1}"/>
              </a:ext>
            </a:extLst>
          </p:cNvPr>
          <p:cNvSpPr/>
          <p:nvPr/>
        </p:nvSpPr>
        <p:spPr>
          <a:xfrm>
            <a:off x="543042" y="5620915"/>
            <a:ext cx="1175322"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Banking</a:t>
            </a:r>
            <a:endParaRPr lang="zh-CN" altLang="en-US" sz="2000" dirty="0">
              <a:latin typeface="Microsoft YaHei" panose="020B0503020204020204" pitchFamily="34" charset="-122"/>
              <a:ea typeface="Microsoft YaHei" panose="020B0503020204020204" pitchFamily="34" charset="-122"/>
            </a:endParaRPr>
          </a:p>
        </p:txBody>
      </p:sp>
      <p:sp>
        <p:nvSpPr>
          <p:cNvPr id="24" name="矩形 23">
            <a:extLst>
              <a:ext uri="{FF2B5EF4-FFF2-40B4-BE49-F238E27FC236}">
                <a16:creationId xmlns:a16="http://schemas.microsoft.com/office/drawing/2014/main" id="{F1BE168A-47E2-7201-03E7-CCE030221CC2}"/>
              </a:ext>
            </a:extLst>
          </p:cNvPr>
          <p:cNvSpPr/>
          <p:nvPr/>
        </p:nvSpPr>
        <p:spPr>
          <a:xfrm>
            <a:off x="2129684" y="5627909"/>
            <a:ext cx="136127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Securities</a:t>
            </a:r>
            <a:endParaRPr lang="zh-CN" altLang="en-US" sz="2000" dirty="0">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5FFA5061-525D-D01A-C536-DB59B9DC3D33}"/>
              </a:ext>
            </a:extLst>
          </p:cNvPr>
          <p:cNvSpPr/>
          <p:nvPr/>
        </p:nvSpPr>
        <p:spPr>
          <a:xfrm>
            <a:off x="3697776" y="5627859"/>
            <a:ext cx="1715021"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Government</a:t>
            </a:r>
            <a:endParaRPr lang="zh-CN" altLang="en-US" sz="2000" dirty="0">
              <a:latin typeface="Microsoft YaHei" panose="020B0503020204020204" pitchFamily="34" charset="-122"/>
              <a:ea typeface="Microsoft YaHei" panose="020B0503020204020204" pitchFamily="34" charset="-122"/>
            </a:endParaRPr>
          </a:p>
        </p:txBody>
      </p:sp>
      <p:sp>
        <p:nvSpPr>
          <p:cNvPr id="26" name="矩形 25">
            <a:extLst>
              <a:ext uri="{FF2B5EF4-FFF2-40B4-BE49-F238E27FC236}">
                <a16:creationId xmlns:a16="http://schemas.microsoft.com/office/drawing/2014/main" id="{EA5B8A9C-51FC-0E76-BFA4-0A33CB448B6F}"/>
              </a:ext>
            </a:extLst>
          </p:cNvPr>
          <p:cNvSpPr/>
          <p:nvPr/>
        </p:nvSpPr>
        <p:spPr>
          <a:xfrm>
            <a:off x="5457116" y="5620915"/>
            <a:ext cx="157447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E-meetings</a:t>
            </a:r>
            <a:endParaRPr lang="zh-CN" altLang="en-US" sz="2000" dirty="0">
              <a:latin typeface="Microsoft YaHei" panose="020B0503020204020204" pitchFamily="34" charset="-122"/>
              <a:ea typeface="Microsoft YaHei" panose="020B0503020204020204" pitchFamily="34" charset="-122"/>
            </a:endParaRPr>
          </a:p>
        </p:txBody>
      </p:sp>
      <p:sp>
        <p:nvSpPr>
          <p:cNvPr id="27" name="矩形 26">
            <a:extLst>
              <a:ext uri="{FF2B5EF4-FFF2-40B4-BE49-F238E27FC236}">
                <a16:creationId xmlns:a16="http://schemas.microsoft.com/office/drawing/2014/main" id="{7DBDE8A1-C33B-75A6-343A-A87047ABA86B}"/>
              </a:ext>
            </a:extLst>
          </p:cNvPr>
          <p:cNvSpPr/>
          <p:nvPr/>
        </p:nvSpPr>
        <p:spPr>
          <a:xfrm>
            <a:off x="7372024" y="5627909"/>
            <a:ext cx="1122423"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Finance</a:t>
            </a:r>
            <a:endParaRPr lang="zh-CN" altLang="en-US" sz="2000" dirty="0">
              <a:latin typeface="Microsoft YaHei" panose="020B0503020204020204" pitchFamily="34" charset="-122"/>
              <a:ea typeface="Microsoft YaHei" panose="020B0503020204020204" pitchFamily="34" charset="-122"/>
            </a:endParaRPr>
          </a:p>
        </p:txBody>
      </p:sp>
      <p:sp>
        <p:nvSpPr>
          <p:cNvPr id="28" name="矩形 27">
            <a:extLst>
              <a:ext uri="{FF2B5EF4-FFF2-40B4-BE49-F238E27FC236}">
                <a16:creationId xmlns:a16="http://schemas.microsoft.com/office/drawing/2014/main" id="{6439C2E1-E5AA-CFBA-09D2-1972470F344C}"/>
              </a:ext>
            </a:extLst>
          </p:cNvPr>
          <p:cNvSpPr/>
          <p:nvPr/>
        </p:nvSpPr>
        <p:spPr>
          <a:xfrm>
            <a:off x="8772778" y="5627859"/>
            <a:ext cx="172310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E-commerce</a:t>
            </a:r>
            <a:endParaRPr lang="zh-CN" altLang="en-US" sz="2000" dirty="0">
              <a:latin typeface="Microsoft YaHei" panose="020B0503020204020204" pitchFamily="34" charset="-122"/>
              <a:ea typeface="Microsoft YaHei" panose="020B0503020204020204" pitchFamily="34" charset="-122"/>
            </a:endParaRPr>
          </a:p>
        </p:txBody>
      </p:sp>
      <p:sp>
        <p:nvSpPr>
          <p:cNvPr id="29" name="矩形 28">
            <a:extLst>
              <a:ext uri="{FF2B5EF4-FFF2-40B4-BE49-F238E27FC236}">
                <a16:creationId xmlns:a16="http://schemas.microsoft.com/office/drawing/2014/main" id="{045F6501-BE3C-CC45-311B-82282F13AA48}"/>
              </a:ext>
            </a:extLst>
          </p:cNvPr>
          <p:cNvSpPr/>
          <p:nvPr/>
        </p:nvSpPr>
        <p:spPr>
          <a:xfrm>
            <a:off x="10989891" y="5620915"/>
            <a:ext cx="603499"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IOT</a:t>
            </a:r>
            <a:endParaRPr lang="zh-CN" altLang="en-US" sz="2000" dirty="0">
              <a:latin typeface="Microsoft YaHei" panose="020B0503020204020204" pitchFamily="34" charset="-122"/>
              <a:ea typeface="Microsoft YaHei" panose="020B0503020204020204" pitchFamily="34" charset="-122"/>
            </a:endParaRPr>
          </a:p>
        </p:txBody>
      </p:sp>
      <p:sp>
        <p:nvSpPr>
          <p:cNvPr id="30" name="对话气泡: 矩形 29">
            <a:extLst>
              <a:ext uri="{FF2B5EF4-FFF2-40B4-BE49-F238E27FC236}">
                <a16:creationId xmlns:a16="http://schemas.microsoft.com/office/drawing/2014/main" id="{928B4E1A-8DF4-F3CC-FDB7-510117381129}"/>
              </a:ext>
            </a:extLst>
          </p:cNvPr>
          <p:cNvSpPr/>
          <p:nvPr/>
        </p:nvSpPr>
        <p:spPr bwMode="auto">
          <a:xfrm>
            <a:off x="567714" y="1745673"/>
            <a:ext cx="9695467" cy="1936506"/>
          </a:xfrm>
          <a:prstGeom prst="wedgeRectCallout">
            <a:avLst>
              <a:gd name="adj1" fmla="val -39702"/>
              <a:gd name="adj2" fmla="val 76846"/>
            </a:avLst>
          </a:prstGeom>
          <a:solidFill>
            <a:schemeClr val="accent2">
              <a:lumMod val="40000"/>
              <a:lumOff val="6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b="1" dirty="0">
                <a:latin typeface="Microsoft YaHei Light" panose="020B0502040204020203" pitchFamily="34" charset="-122"/>
                <a:ea typeface="Microsoft YaHei Light" panose="020B0502040204020203" pitchFamily="34" charset="-122"/>
              </a:rPr>
              <a:t>7 out of the top 10 </a:t>
            </a:r>
            <a:r>
              <a:rPr lang="en-US" altLang="zh-CN" dirty="0">
                <a:latin typeface="Microsoft YaHei Light" panose="020B0502040204020203" pitchFamily="34" charset="-122"/>
                <a:ea typeface="Microsoft YaHei Light" panose="020B0502040204020203" pitchFamily="34" charset="-122"/>
              </a:rPr>
              <a:t>banks in China have already adopted TDSQL as their core system for services such as deposits, loans, payments, general ledger, and common operations.</a:t>
            </a: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198564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2980303"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Design overview</a:t>
            </a:r>
          </a:p>
        </p:txBody>
      </p:sp>
      <p:sp>
        <p:nvSpPr>
          <p:cNvPr id="2" name="圆角矩形 43">
            <a:extLst>
              <a:ext uri="{FF2B5EF4-FFF2-40B4-BE49-F238E27FC236}">
                <a16:creationId xmlns:a16="http://schemas.microsoft.com/office/drawing/2014/main" id="{F2B83CE9-82EE-5157-FBC6-5D241B7B1864}"/>
              </a:ext>
            </a:extLst>
          </p:cNvPr>
          <p:cNvSpPr/>
          <p:nvPr/>
        </p:nvSpPr>
        <p:spPr>
          <a:xfrm>
            <a:off x="69870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3" name="图片 2" descr="形状&#10;&#10;低可信度描述已自动生成">
            <a:extLst>
              <a:ext uri="{FF2B5EF4-FFF2-40B4-BE49-F238E27FC236}">
                <a16:creationId xmlns:a16="http://schemas.microsoft.com/office/drawing/2014/main" id="{4060B7D2-289F-B26D-26A9-96D596B1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91" y="4657890"/>
            <a:ext cx="730999" cy="730999"/>
          </a:xfrm>
          <a:prstGeom prst="rect">
            <a:avLst/>
          </a:prstGeom>
        </p:spPr>
      </p:pic>
      <p:sp>
        <p:nvSpPr>
          <p:cNvPr id="8" name="圆角矩形 43">
            <a:extLst>
              <a:ext uri="{FF2B5EF4-FFF2-40B4-BE49-F238E27FC236}">
                <a16:creationId xmlns:a16="http://schemas.microsoft.com/office/drawing/2014/main" id="{25293654-588A-FD2C-AF2E-D2FB40DC189B}"/>
              </a:ext>
            </a:extLst>
          </p:cNvPr>
          <p:cNvSpPr/>
          <p:nvPr/>
        </p:nvSpPr>
        <p:spPr>
          <a:xfrm>
            <a:off x="2321394"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9" name="圆角矩形 43">
            <a:extLst>
              <a:ext uri="{FF2B5EF4-FFF2-40B4-BE49-F238E27FC236}">
                <a16:creationId xmlns:a16="http://schemas.microsoft.com/office/drawing/2014/main" id="{D5C78757-6393-C611-6B2C-766EC1D47DEC}"/>
              </a:ext>
            </a:extLst>
          </p:cNvPr>
          <p:cNvSpPr/>
          <p:nvPr/>
        </p:nvSpPr>
        <p:spPr>
          <a:xfrm>
            <a:off x="4069151"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0" name="图片 9" descr="形状&#10;&#10;低可信度描述已自动生成">
            <a:extLst>
              <a:ext uri="{FF2B5EF4-FFF2-40B4-BE49-F238E27FC236}">
                <a16:creationId xmlns:a16="http://schemas.microsoft.com/office/drawing/2014/main" id="{8ECD0265-5908-C010-256B-6670CFCE4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230" y="4623721"/>
            <a:ext cx="757135" cy="757135"/>
          </a:xfrm>
          <a:prstGeom prst="rect">
            <a:avLst/>
          </a:prstGeom>
        </p:spPr>
      </p:pic>
      <p:sp>
        <p:nvSpPr>
          <p:cNvPr id="11" name="圆角矩形 43">
            <a:extLst>
              <a:ext uri="{FF2B5EF4-FFF2-40B4-BE49-F238E27FC236}">
                <a16:creationId xmlns:a16="http://schemas.microsoft.com/office/drawing/2014/main" id="{C6A84D75-2E3D-7600-AC62-C9719AFFB5F4}"/>
              </a:ext>
            </a:extLst>
          </p:cNvPr>
          <p:cNvSpPr/>
          <p:nvPr/>
        </p:nvSpPr>
        <p:spPr>
          <a:xfrm>
            <a:off x="571616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2" name="图片 11" descr="形状&#10;&#10;低可信度描述已自动生成">
            <a:extLst>
              <a:ext uri="{FF2B5EF4-FFF2-40B4-BE49-F238E27FC236}">
                <a16:creationId xmlns:a16="http://schemas.microsoft.com/office/drawing/2014/main" id="{695DEDB4-B829-DA79-37FD-4875EBE8E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690" y="4672302"/>
            <a:ext cx="719975" cy="719975"/>
          </a:xfrm>
          <a:prstGeom prst="rect">
            <a:avLst/>
          </a:prstGeom>
        </p:spPr>
      </p:pic>
      <p:sp>
        <p:nvSpPr>
          <p:cNvPr id="13" name="圆角矩形 43">
            <a:extLst>
              <a:ext uri="{FF2B5EF4-FFF2-40B4-BE49-F238E27FC236}">
                <a16:creationId xmlns:a16="http://schemas.microsoft.com/office/drawing/2014/main" id="{B4B20E44-9738-9A8C-D5A8-5CE0EA0539DE}"/>
              </a:ext>
            </a:extLst>
          </p:cNvPr>
          <p:cNvSpPr/>
          <p:nvPr/>
        </p:nvSpPr>
        <p:spPr>
          <a:xfrm>
            <a:off x="7415735"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5" name="圆角矩形 43">
            <a:extLst>
              <a:ext uri="{FF2B5EF4-FFF2-40B4-BE49-F238E27FC236}">
                <a16:creationId xmlns:a16="http://schemas.microsoft.com/office/drawing/2014/main" id="{21B13FFB-4608-DE6C-2B87-8C865E18334E}"/>
              </a:ext>
            </a:extLst>
          </p:cNvPr>
          <p:cNvSpPr/>
          <p:nvPr/>
        </p:nvSpPr>
        <p:spPr>
          <a:xfrm>
            <a:off x="9115307"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6" name="圆角矩形 43">
            <a:extLst>
              <a:ext uri="{FF2B5EF4-FFF2-40B4-BE49-F238E27FC236}">
                <a16:creationId xmlns:a16="http://schemas.microsoft.com/office/drawing/2014/main" id="{8F7AC9EB-2D24-B8FC-42AC-3AF0436321CE}"/>
              </a:ext>
            </a:extLst>
          </p:cNvPr>
          <p:cNvSpPr/>
          <p:nvPr/>
        </p:nvSpPr>
        <p:spPr>
          <a:xfrm>
            <a:off x="10767149"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8" name="图片 17" descr="形状&#10;&#10;低可信度描述已自动生成">
            <a:extLst>
              <a:ext uri="{FF2B5EF4-FFF2-40B4-BE49-F238E27FC236}">
                <a16:creationId xmlns:a16="http://schemas.microsoft.com/office/drawing/2014/main" id="{6832729B-4930-DC14-AB28-B33A92E17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386" y="4657890"/>
            <a:ext cx="759931" cy="759931"/>
          </a:xfrm>
          <a:prstGeom prst="rect">
            <a:avLst/>
          </a:prstGeom>
        </p:spPr>
      </p:pic>
      <p:pic>
        <p:nvPicPr>
          <p:cNvPr id="19" name="图片 18" descr="形状&#10;&#10;低可信度描述已自动生成">
            <a:extLst>
              <a:ext uri="{FF2B5EF4-FFF2-40B4-BE49-F238E27FC236}">
                <a16:creationId xmlns:a16="http://schemas.microsoft.com/office/drawing/2014/main" id="{E0618D2C-F2BC-07E3-2918-483734124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3318" y="4655720"/>
            <a:ext cx="822020" cy="822020"/>
          </a:xfrm>
          <a:prstGeom prst="rect">
            <a:avLst/>
          </a:prstGeom>
        </p:spPr>
      </p:pic>
      <p:pic>
        <p:nvPicPr>
          <p:cNvPr id="20" name="图片 19" descr="形状&#10;&#10;低可信度描述已自动生成">
            <a:extLst>
              <a:ext uri="{FF2B5EF4-FFF2-40B4-BE49-F238E27FC236}">
                <a16:creationId xmlns:a16="http://schemas.microsoft.com/office/drawing/2014/main" id="{089F45B1-5CEE-F023-E038-CB7FAB7A6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37" y="4587569"/>
            <a:ext cx="849599" cy="849599"/>
          </a:xfrm>
          <a:prstGeom prst="rect">
            <a:avLst/>
          </a:prstGeom>
        </p:spPr>
      </p:pic>
      <p:pic>
        <p:nvPicPr>
          <p:cNvPr id="22" name="图片 21" descr="形状&#10;&#10;低可信度描述已自动生成">
            <a:extLst>
              <a:ext uri="{FF2B5EF4-FFF2-40B4-BE49-F238E27FC236}">
                <a16:creationId xmlns:a16="http://schemas.microsoft.com/office/drawing/2014/main" id="{0087BB7E-5D49-85EB-4E36-45F56F62BE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8428" y="4668955"/>
            <a:ext cx="786426" cy="786426"/>
          </a:xfrm>
          <a:prstGeom prst="rect">
            <a:avLst/>
          </a:prstGeom>
        </p:spPr>
      </p:pic>
      <p:sp>
        <p:nvSpPr>
          <p:cNvPr id="23" name="矩形 22">
            <a:extLst>
              <a:ext uri="{FF2B5EF4-FFF2-40B4-BE49-F238E27FC236}">
                <a16:creationId xmlns:a16="http://schemas.microsoft.com/office/drawing/2014/main" id="{AB5A9B72-F8C9-994B-9E27-ED69D2E726A1}"/>
              </a:ext>
            </a:extLst>
          </p:cNvPr>
          <p:cNvSpPr/>
          <p:nvPr/>
        </p:nvSpPr>
        <p:spPr>
          <a:xfrm>
            <a:off x="543042" y="5620915"/>
            <a:ext cx="1175322"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Banking</a:t>
            </a:r>
            <a:endParaRPr lang="zh-CN" altLang="en-US" sz="2000" dirty="0">
              <a:latin typeface="Microsoft YaHei" panose="020B0503020204020204" pitchFamily="34" charset="-122"/>
              <a:ea typeface="Microsoft YaHei" panose="020B0503020204020204" pitchFamily="34" charset="-122"/>
            </a:endParaRPr>
          </a:p>
        </p:txBody>
      </p:sp>
      <p:sp>
        <p:nvSpPr>
          <p:cNvPr id="24" name="矩形 23">
            <a:extLst>
              <a:ext uri="{FF2B5EF4-FFF2-40B4-BE49-F238E27FC236}">
                <a16:creationId xmlns:a16="http://schemas.microsoft.com/office/drawing/2014/main" id="{F1BE168A-47E2-7201-03E7-CCE030221CC2}"/>
              </a:ext>
            </a:extLst>
          </p:cNvPr>
          <p:cNvSpPr/>
          <p:nvPr/>
        </p:nvSpPr>
        <p:spPr>
          <a:xfrm>
            <a:off x="2129684" y="5627909"/>
            <a:ext cx="136127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Securities</a:t>
            </a:r>
            <a:endParaRPr lang="zh-CN" altLang="en-US" sz="2000" dirty="0">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5FFA5061-525D-D01A-C536-DB59B9DC3D33}"/>
              </a:ext>
            </a:extLst>
          </p:cNvPr>
          <p:cNvSpPr/>
          <p:nvPr/>
        </p:nvSpPr>
        <p:spPr>
          <a:xfrm>
            <a:off x="3697776" y="5627859"/>
            <a:ext cx="1715021"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Government</a:t>
            </a:r>
            <a:endParaRPr lang="zh-CN" altLang="en-US" sz="2000" dirty="0">
              <a:latin typeface="Microsoft YaHei" panose="020B0503020204020204" pitchFamily="34" charset="-122"/>
              <a:ea typeface="Microsoft YaHei" panose="020B0503020204020204" pitchFamily="34" charset="-122"/>
            </a:endParaRPr>
          </a:p>
        </p:txBody>
      </p:sp>
      <p:sp>
        <p:nvSpPr>
          <p:cNvPr id="26" name="矩形 25">
            <a:extLst>
              <a:ext uri="{FF2B5EF4-FFF2-40B4-BE49-F238E27FC236}">
                <a16:creationId xmlns:a16="http://schemas.microsoft.com/office/drawing/2014/main" id="{EA5B8A9C-51FC-0E76-BFA4-0A33CB448B6F}"/>
              </a:ext>
            </a:extLst>
          </p:cNvPr>
          <p:cNvSpPr/>
          <p:nvPr/>
        </p:nvSpPr>
        <p:spPr>
          <a:xfrm>
            <a:off x="5457116" y="5620915"/>
            <a:ext cx="157447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E-meetings</a:t>
            </a:r>
            <a:endParaRPr lang="zh-CN" altLang="en-US" sz="2000" dirty="0">
              <a:latin typeface="Microsoft YaHei" panose="020B0503020204020204" pitchFamily="34" charset="-122"/>
              <a:ea typeface="Microsoft YaHei" panose="020B0503020204020204" pitchFamily="34" charset="-122"/>
            </a:endParaRPr>
          </a:p>
        </p:txBody>
      </p:sp>
      <p:sp>
        <p:nvSpPr>
          <p:cNvPr id="27" name="矩形 26">
            <a:extLst>
              <a:ext uri="{FF2B5EF4-FFF2-40B4-BE49-F238E27FC236}">
                <a16:creationId xmlns:a16="http://schemas.microsoft.com/office/drawing/2014/main" id="{7DBDE8A1-C33B-75A6-343A-A87047ABA86B}"/>
              </a:ext>
            </a:extLst>
          </p:cNvPr>
          <p:cNvSpPr/>
          <p:nvPr/>
        </p:nvSpPr>
        <p:spPr>
          <a:xfrm>
            <a:off x="7372024" y="5627909"/>
            <a:ext cx="1122423"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Finance</a:t>
            </a:r>
            <a:endParaRPr lang="zh-CN" altLang="en-US" sz="2000" dirty="0">
              <a:latin typeface="Microsoft YaHei" panose="020B0503020204020204" pitchFamily="34" charset="-122"/>
              <a:ea typeface="Microsoft YaHei" panose="020B0503020204020204" pitchFamily="34" charset="-122"/>
            </a:endParaRPr>
          </a:p>
        </p:txBody>
      </p:sp>
      <p:sp>
        <p:nvSpPr>
          <p:cNvPr id="28" name="矩形 27">
            <a:extLst>
              <a:ext uri="{FF2B5EF4-FFF2-40B4-BE49-F238E27FC236}">
                <a16:creationId xmlns:a16="http://schemas.microsoft.com/office/drawing/2014/main" id="{6439C2E1-E5AA-CFBA-09D2-1972470F344C}"/>
              </a:ext>
            </a:extLst>
          </p:cNvPr>
          <p:cNvSpPr/>
          <p:nvPr/>
        </p:nvSpPr>
        <p:spPr>
          <a:xfrm>
            <a:off x="8772778" y="5627859"/>
            <a:ext cx="1723100"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E-commerce</a:t>
            </a:r>
            <a:endParaRPr lang="zh-CN" altLang="en-US" sz="2000" dirty="0">
              <a:latin typeface="Microsoft YaHei" panose="020B0503020204020204" pitchFamily="34" charset="-122"/>
              <a:ea typeface="Microsoft YaHei" panose="020B0503020204020204" pitchFamily="34" charset="-122"/>
            </a:endParaRPr>
          </a:p>
        </p:txBody>
      </p:sp>
      <p:sp>
        <p:nvSpPr>
          <p:cNvPr id="29" name="矩形 28">
            <a:extLst>
              <a:ext uri="{FF2B5EF4-FFF2-40B4-BE49-F238E27FC236}">
                <a16:creationId xmlns:a16="http://schemas.microsoft.com/office/drawing/2014/main" id="{045F6501-BE3C-CC45-311B-82282F13AA48}"/>
              </a:ext>
            </a:extLst>
          </p:cNvPr>
          <p:cNvSpPr/>
          <p:nvPr/>
        </p:nvSpPr>
        <p:spPr>
          <a:xfrm>
            <a:off x="10989891" y="5620915"/>
            <a:ext cx="603499"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IOT</a:t>
            </a:r>
            <a:endParaRPr lang="zh-CN" altLang="en-US" sz="2000" dirty="0">
              <a:latin typeface="Microsoft YaHei" panose="020B0503020204020204" pitchFamily="34" charset="-122"/>
              <a:ea typeface="Microsoft YaHei" panose="020B0503020204020204" pitchFamily="34" charset="-122"/>
            </a:endParaRPr>
          </a:p>
        </p:txBody>
      </p:sp>
      <p:sp>
        <p:nvSpPr>
          <p:cNvPr id="14" name="矩形 13">
            <a:extLst>
              <a:ext uri="{FF2B5EF4-FFF2-40B4-BE49-F238E27FC236}">
                <a16:creationId xmlns:a16="http://schemas.microsoft.com/office/drawing/2014/main" id="{964EC832-4CB6-8201-0E98-EEC683E413C0}"/>
              </a:ext>
            </a:extLst>
          </p:cNvPr>
          <p:cNvSpPr/>
          <p:nvPr/>
        </p:nvSpPr>
        <p:spPr bwMode="auto">
          <a:xfrm>
            <a:off x="596086"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High Availability</a:t>
            </a:r>
            <a:endParaRPr lang="zh-CN" altLang="en-US" dirty="0">
              <a:latin typeface="Microsoft YaHei Light" panose="020B0502040204020203" pitchFamily="34" charset="-122"/>
              <a:ea typeface="Microsoft YaHei Light" panose="020B0502040204020203" pitchFamily="34" charset="-122"/>
            </a:endParaRPr>
          </a:p>
        </p:txBody>
      </p:sp>
      <p:sp>
        <p:nvSpPr>
          <p:cNvPr id="21" name="矩形 20">
            <a:extLst>
              <a:ext uri="{FF2B5EF4-FFF2-40B4-BE49-F238E27FC236}">
                <a16:creationId xmlns:a16="http://schemas.microsoft.com/office/drawing/2014/main" id="{8637D6C1-62B8-E6C2-83A8-AB420F1ED4E2}"/>
              </a:ext>
            </a:extLst>
          </p:cNvPr>
          <p:cNvSpPr/>
          <p:nvPr/>
        </p:nvSpPr>
        <p:spPr bwMode="auto">
          <a:xfrm>
            <a:off x="2803710"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Strong Consistency</a:t>
            </a:r>
            <a:endParaRPr lang="zh-CN" altLang="en-US" dirty="0">
              <a:latin typeface="Microsoft YaHei Light" panose="020B0502040204020203" pitchFamily="34" charset="-122"/>
              <a:ea typeface="Microsoft YaHei Light" panose="020B0502040204020203" pitchFamily="34" charset="-122"/>
            </a:endParaRPr>
          </a:p>
        </p:txBody>
      </p:sp>
      <p:sp>
        <p:nvSpPr>
          <p:cNvPr id="31" name="矩形 30">
            <a:extLst>
              <a:ext uri="{FF2B5EF4-FFF2-40B4-BE49-F238E27FC236}">
                <a16:creationId xmlns:a16="http://schemas.microsoft.com/office/drawing/2014/main" id="{6D6B8A4B-F43E-FE3F-7D98-347CC59CD084}"/>
              </a:ext>
            </a:extLst>
          </p:cNvPr>
          <p:cNvSpPr/>
          <p:nvPr/>
        </p:nvSpPr>
        <p:spPr bwMode="auto">
          <a:xfrm>
            <a:off x="5011334"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High</a:t>
            </a: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Scalability</a:t>
            </a:r>
            <a:endParaRPr lang="zh-CN" altLang="en-US" dirty="0">
              <a:latin typeface="Microsoft YaHei Light" panose="020B0502040204020203" pitchFamily="34" charset="-122"/>
              <a:ea typeface="Microsoft YaHei Light" panose="020B0502040204020203" pitchFamily="34" charset="-122"/>
            </a:endParaRPr>
          </a:p>
        </p:txBody>
      </p:sp>
      <p:sp>
        <p:nvSpPr>
          <p:cNvPr id="32" name="矩形 31">
            <a:extLst>
              <a:ext uri="{FF2B5EF4-FFF2-40B4-BE49-F238E27FC236}">
                <a16:creationId xmlns:a16="http://schemas.microsoft.com/office/drawing/2014/main" id="{61F09B7D-9F9C-B6B7-A1B1-D062E9786E60}"/>
              </a:ext>
            </a:extLst>
          </p:cNvPr>
          <p:cNvSpPr/>
          <p:nvPr/>
        </p:nvSpPr>
        <p:spPr bwMode="auto">
          <a:xfrm>
            <a:off x="7218958" y="1456622"/>
            <a:ext cx="1751576" cy="1288472"/>
          </a:xfrm>
          <a:prstGeom prst="rect">
            <a:avLst/>
          </a:prstGeom>
          <a:solidFill>
            <a:schemeClr val="accent2">
              <a:lumMod val="75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High Performance</a:t>
            </a:r>
            <a:endParaRPr lang="zh-CN" altLang="en-US" dirty="0">
              <a:latin typeface="Microsoft YaHei Light" panose="020B0502040204020203" pitchFamily="34" charset="-122"/>
              <a:ea typeface="Microsoft YaHei Light" panose="020B0502040204020203" pitchFamily="34" charset="-122"/>
            </a:endParaRPr>
          </a:p>
        </p:txBody>
      </p:sp>
      <p:sp>
        <p:nvSpPr>
          <p:cNvPr id="33" name="矩形 32">
            <a:extLst>
              <a:ext uri="{FF2B5EF4-FFF2-40B4-BE49-F238E27FC236}">
                <a16:creationId xmlns:a16="http://schemas.microsoft.com/office/drawing/2014/main" id="{67429185-D33A-6DE8-6DA6-D8FA0A95CB13}"/>
              </a:ext>
            </a:extLst>
          </p:cNvPr>
          <p:cNvSpPr/>
          <p:nvPr/>
        </p:nvSpPr>
        <p:spPr bwMode="auto">
          <a:xfrm>
            <a:off x="9907498" y="1467948"/>
            <a:ext cx="1751576" cy="1288472"/>
          </a:xfrm>
          <a:prstGeom prst="rect">
            <a:avLst/>
          </a:prstGeom>
          <a:solidFill>
            <a:schemeClr val="accent2">
              <a:lumMod val="60000"/>
              <a:lumOff val="4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en-US" altLang="zh-CN" dirty="0" err="1">
                <a:latin typeface="Microsoft YaHei Light" panose="020B0502040204020203" pitchFamily="34" charset="-122"/>
                <a:ea typeface="Microsoft YaHei Light" panose="020B0502040204020203" pitchFamily="34" charset="-122"/>
              </a:rPr>
              <a:t>iFit</a:t>
            </a:r>
            <a:r>
              <a:rPr lang="en-US" altLang="zh-CN" dirty="0">
                <a:latin typeface="Microsoft YaHei Light" panose="020B0502040204020203" pitchFamily="34" charset="-122"/>
                <a:ea typeface="Microsoft YaHei Light" panose="020B0502040204020203" pitchFamily="34" charset="-122"/>
              </a:rPr>
              <a:t>: low cost</a:t>
            </a: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Bank: no abort</a:t>
            </a: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IOT: migration</a:t>
            </a:r>
          </a:p>
          <a:p>
            <a:pPr algn="ctr">
              <a:buFont typeface="Arial" panose="020B0604020202020204" pitchFamily="34" charset="0"/>
              <a:buNone/>
            </a:pPr>
            <a:r>
              <a:rPr lang="en-US" altLang="zh-CN" dirty="0">
                <a:latin typeface="Microsoft YaHei Light" panose="020B0502040204020203" pitchFamily="34" charset="-122"/>
                <a:ea typeface="Microsoft YaHei Light" panose="020B0502040204020203" pitchFamily="34" charset="-122"/>
              </a:rPr>
              <a:t>…</a:t>
            </a:r>
            <a:endParaRPr lang="zh-CN" altLang="en-US" dirty="0">
              <a:latin typeface="Microsoft YaHei Light" panose="020B0502040204020203" pitchFamily="34" charset="-122"/>
              <a:ea typeface="Microsoft YaHei Light" panose="020B0502040204020203" pitchFamily="34" charset="-122"/>
            </a:endParaRPr>
          </a:p>
        </p:txBody>
      </p:sp>
      <p:cxnSp>
        <p:nvCxnSpPr>
          <p:cNvPr id="35" name="直接箭头连接符 34">
            <a:extLst>
              <a:ext uri="{FF2B5EF4-FFF2-40B4-BE49-F238E27FC236}">
                <a16:creationId xmlns:a16="http://schemas.microsoft.com/office/drawing/2014/main" id="{7858A9F8-3B67-5083-29AD-5633354AF0B5}"/>
              </a:ext>
            </a:extLst>
          </p:cNvPr>
          <p:cNvCxnSpPr>
            <a:stCxn id="2" idx="0"/>
            <a:endCxn id="21" idx="2"/>
          </p:cNvCxnSpPr>
          <p:nvPr/>
        </p:nvCxnSpPr>
        <p:spPr>
          <a:xfrm flipV="1">
            <a:off x="1184839" y="2745094"/>
            <a:ext cx="2494659"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6F9DEC2E-8691-173A-548D-8958F262519F}"/>
              </a:ext>
            </a:extLst>
          </p:cNvPr>
          <p:cNvCxnSpPr>
            <a:cxnSpLocks/>
            <a:stCxn id="8" idx="0"/>
            <a:endCxn id="21" idx="2"/>
          </p:cNvCxnSpPr>
          <p:nvPr/>
        </p:nvCxnSpPr>
        <p:spPr>
          <a:xfrm flipV="1">
            <a:off x="2807530" y="2745094"/>
            <a:ext cx="871968"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3564E8EB-F7DC-6B4D-FAFD-C60CA8699A2A}"/>
              </a:ext>
            </a:extLst>
          </p:cNvPr>
          <p:cNvCxnSpPr>
            <a:cxnSpLocks/>
            <a:stCxn id="9" idx="0"/>
            <a:endCxn id="21" idx="2"/>
          </p:cNvCxnSpPr>
          <p:nvPr/>
        </p:nvCxnSpPr>
        <p:spPr>
          <a:xfrm flipH="1" flipV="1">
            <a:off x="3679498" y="2745094"/>
            <a:ext cx="875789"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BE810E96-54FD-EFCF-B219-6348A19DB507}"/>
              </a:ext>
            </a:extLst>
          </p:cNvPr>
          <p:cNvCxnSpPr>
            <a:cxnSpLocks/>
            <a:stCxn id="2" idx="0"/>
            <a:endCxn id="14" idx="2"/>
          </p:cNvCxnSpPr>
          <p:nvPr/>
        </p:nvCxnSpPr>
        <p:spPr>
          <a:xfrm flipV="1">
            <a:off x="1184839" y="2745094"/>
            <a:ext cx="287035"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73285A08-832C-01C2-6FEE-BC0ED4BC9335}"/>
              </a:ext>
            </a:extLst>
          </p:cNvPr>
          <p:cNvCxnSpPr>
            <a:cxnSpLocks/>
            <a:stCxn id="8" idx="0"/>
            <a:endCxn id="14" idx="2"/>
          </p:cNvCxnSpPr>
          <p:nvPr/>
        </p:nvCxnSpPr>
        <p:spPr>
          <a:xfrm flipH="1" flipV="1">
            <a:off x="1471874" y="2745094"/>
            <a:ext cx="1335656"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2A676BB6-6D15-BE57-590F-D4B3835B14FA}"/>
              </a:ext>
            </a:extLst>
          </p:cNvPr>
          <p:cNvCxnSpPr>
            <a:cxnSpLocks/>
            <a:stCxn id="9" idx="0"/>
            <a:endCxn id="14" idx="2"/>
          </p:cNvCxnSpPr>
          <p:nvPr/>
        </p:nvCxnSpPr>
        <p:spPr>
          <a:xfrm flipH="1" flipV="1">
            <a:off x="1471874" y="2745094"/>
            <a:ext cx="3083413"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A36410DD-B2BD-B12E-4F7A-BD480DCBE854}"/>
              </a:ext>
            </a:extLst>
          </p:cNvPr>
          <p:cNvCxnSpPr>
            <a:cxnSpLocks/>
            <a:stCxn id="13" idx="0"/>
            <a:endCxn id="21" idx="2"/>
          </p:cNvCxnSpPr>
          <p:nvPr/>
        </p:nvCxnSpPr>
        <p:spPr>
          <a:xfrm flipH="1" flipV="1">
            <a:off x="3679498" y="2745094"/>
            <a:ext cx="4222373"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59D20CE7-351D-F174-5077-BD31915E3155}"/>
              </a:ext>
            </a:extLst>
          </p:cNvPr>
          <p:cNvCxnSpPr>
            <a:cxnSpLocks/>
            <a:stCxn id="13" idx="0"/>
            <a:endCxn id="33" idx="2"/>
          </p:cNvCxnSpPr>
          <p:nvPr/>
        </p:nvCxnSpPr>
        <p:spPr>
          <a:xfrm flipV="1">
            <a:off x="7901871" y="2756420"/>
            <a:ext cx="2881415" cy="1723067"/>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698591C8-7661-81E8-B661-B27AEC96C534}"/>
              </a:ext>
            </a:extLst>
          </p:cNvPr>
          <p:cNvCxnSpPr>
            <a:cxnSpLocks/>
            <a:stCxn id="15" idx="0"/>
            <a:endCxn id="32" idx="2"/>
          </p:cNvCxnSpPr>
          <p:nvPr/>
        </p:nvCxnSpPr>
        <p:spPr>
          <a:xfrm flipH="1" flipV="1">
            <a:off x="8094746" y="2745094"/>
            <a:ext cx="1506697"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312FC552-A83A-3762-C0F6-A89924ED2500}"/>
              </a:ext>
            </a:extLst>
          </p:cNvPr>
          <p:cNvCxnSpPr>
            <a:cxnSpLocks/>
            <a:stCxn id="15" idx="0"/>
            <a:endCxn id="31" idx="2"/>
          </p:cNvCxnSpPr>
          <p:nvPr/>
        </p:nvCxnSpPr>
        <p:spPr>
          <a:xfrm flipH="1" flipV="1">
            <a:off x="5887122" y="2745094"/>
            <a:ext cx="3714321"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直接箭头连接符 64">
            <a:extLst>
              <a:ext uri="{FF2B5EF4-FFF2-40B4-BE49-F238E27FC236}">
                <a16:creationId xmlns:a16="http://schemas.microsoft.com/office/drawing/2014/main" id="{36D7C7AF-EB76-1CBF-3ECD-CAECE7C93C80}"/>
              </a:ext>
            </a:extLst>
          </p:cNvPr>
          <p:cNvCxnSpPr>
            <a:cxnSpLocks/>
            <a:stCxn id="11" idx="0"/>
            <a:endCxn id="32" idx="2"/>
          </p:cNvCxnSpPr>
          <p:nvPr/>
        </p:nvCxnSpPr>
        <p:spPr>
          <a:xfrm flipV="1">
            <a:off x="6202299" y="2745094"/>
            <a:ext cx="1892447" cy="17343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直接箭头连接符 67">
            <a:extLst>
              <a:ext uri="{FF2B5EF4-FFF2-40B4-BE49-F238E27FC236}">
                <a16:creationId xmlns:a16="http://schemas.microsoft.com/office/drawing/2014/main" id="{4072977A-F06F-37D0-5CA0-0183F31E1C24}"/>
              </a:ext>
            </a:extLst>
          </p:cNvPr>
          <p:cNvCxnSpPr>
            <a:cxnSpLocks/>
            <a:stCxn id="16" idx="0"/>
            <a:endCxn id="33" idx="2"/>
          </p:cNvCxnSpPr>
          <p:nvPr/>
        </p:nvCxnSpPr>
        <p:spPr>
          <a:xfrm flipH="1" flipV="1">
            <a:off x="10783286" y="2756420"/>
            <a:ext cx="469999" cy="1727019"/>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直接箭头连接符 71">
            <a:extLst>
              <a:ext uri="{FF2B5EF4-FFF2-40B4-BE49-F238E27FC236}">
                <a16:creationId xmlns:a16="http://schemas.microsoft.com/office/drawing/2014/main" id="{9D46B103-A014-7658-1AE0-52BA41D3E541}"/>
              </a:ext>
            </a:extLst>
          </p:cNvPr>
          <p:cNvCxnSpPr>
            <a:cxnSpLocks/>
            <a:stCxn id="16" idx="0"/>
            <a:endCxn id="31" idx="2"/>
          </p:cNvCxnSpPr>
          <p:nvPr/>
        </p:nvCxnSpPr>
        <p:spPr>
          <a:xfrm flipH="1" flipV="1">
            <a:off x="5887122" y="2745094"/>
            <a:ext cx="5366163" cy="173834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83DBF613-7DCA-CC5C-AE02-E4260BC7933B}"/>
              </a:ext>
            </a:extLst>
          </p:cNvPr>
          <p:cNvSpPr txBox="1"/>
          <p:nvPr/>
        </p:nvSpPr>
        <p:spPr>
          <a:xfrm>
            <a:off x="17400" y="1320312"/>
            <a:ext cx="461665" cy="1459695"/>
          </a:xfrm>
          <a:prstGeom prst="rect">
            <a:avLst/>
          </a:prstGeom>
          <a:noFill/>
        </p:spPr>
        <p:txBody>
          <a:bodyPr vert="vert270" wrap="none" rtlCol="0">
            <a:spAutoFit/>
          </a:bodyPr>
          <a:lstStyle/>
          <a:p>
            <a:r>
              <a:rPr lang="en-US" altLang="zh-CN" dirty="0">
                <a:solidFill>
                  <a:srgbClr val="FF0000"/>
                </a:solidFill>
              </a:rPr>
              <a:t>Requirements</a:t>
            </a:r>
            <a:endParaRPr lang="zh-CN" altLang="en-US" dirty="0">
              <a:solidFill>
                <a:srgbClr val="FF0000"/>
              </a:solidFill>
            </a:endParaRPr>
          </a:p>
        </p:txBody>
      </p:sp>
      <p:sp>
        <p:nvSpPr>
          <p:cNvPr id="101" name="文本框 100">
            <a:extLst>
              <a:ext uri="{FF2B5EF4-FFF2-40B4-BE49-F238E27FC236}">
                <a16:creationId xmlns:a16="http://schemas.microsoft.com/office/drawing/2014/main" id="{B8F82E64-E47B-3C33-78B4-1B2503C388B7}"/>
              </a:ext>
            </a:extLst>
          </p:cNvPr>
          <p:cNvSpPr txBox="1"/>
          <p:nvPr/>
        </p:nvSpPr>
        <p:spPr>
          <a:xfrm>
            <a:off x="25882" y="4230279"/>
            <a:ext cx="461665" cy="1307409"/>
          </a:xfrm>
          <a:prstGeom prst="rect">
            <a:avLst/>
          </a:prstGeom>
          <a:noFill/>
        </p:spPr>
        <p:txBody>
          <a:bodyPr vert="vert270" wrap="none" rtlCol="0">
            <a:spAutoFit/>
          </a:bodyPr>
          <a:lstStyle/>
          <a:p>
            <a:r>
              <a:rPr lang="en-US" altLang="zh-CN" dirty="0">
                <a:solidFill>
                  <a:srgbClr val="FF0000"/>
                </a:solidFill>
              </a:rPr>
              <a:t>Applications</a:t>
            </a:r>
            <a:endParaRPr lang="zh-CN" altLang="en-US" dirty="0">
              <a:solidFill>
                <a:srgbClr val="FF0000"/>
              </a:solidFill>
            </a:endParaRPr>
          </a:p>
        </p:txBody>
      </p:sp>
    </p:spTree>
    <p:extLst>
      <p:ext uri="{BB962C8B-B14F-4D97-AF65-F5344CB8AC3E}">
        <p14:creationId xmlns:p14="http://schemas.microsoft.com/office/powerpoint/2010/main" val="182309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50695" y="4796132"/>
            <a:ext cx="6939443"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Research on Txn</a:t>
            </a:r>
            <a:endParaRPr lang="zh-CN" altLang="en-US" sz="3600" b="1" spc="300" noProof="1">
              <a:solidFill>
                <a:schemeClr val="bg1"/>
              </a:solidFill>
              <a:latin typeface="FontName" charset="-122"/>
              <a:ea typeface="FontName" charset="-122"/>
              <a:cs typeface="FontName" charset="-122"/>
              <a:sym typeface="Arial" panose="020B0604020202020204" pitchFamily="34" charset="0"/>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03</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
        <p:nvSpPr>
          <p:cNvPr id="60"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0CF7A9C-6C35-2D40-9628-3CAA4AC9704B}"/>
              </a:ext>
            </a:extLst>
          </p:cNvPr>
          <p:cNvSpPr/>
          <p:nvPr/>
        </p:nvSpPr>
        <p:spPr>
          <a:xfrm>
            <a:off x="4092765" y="5481780"/>
            <a:ext cx="5271282" cy="646331"/>
          </a:xfrm>
          <a:prstGeom prst="rect">
            <a:avLst/>
          </a:prstGeom>
        </p:spPr>
        <p:txBody>
          <a:bodyPr wrap="square">
            <a:spAutoFit/>
          </a:bodyPr>
          <a:lstStyle/>
          <a:p>
            <a:pPr marL="571500" indent="-571500">
              <a:buFont typeface="Arial" panose="020B0604020202020204" pitchFamily="34" charset="0"/>
              <a:buChar char="•"/>
            </a:pPr>
            <a:r>
              <a:rPr lang="en-US" altLang="zh-CN" b="1" spc="300" noProof="1">
                <a:solidFill>
                  <a:schemeClr val="bg1"/>
                </a:solidFill>
                <a:latin typeface="FontName" charset="-122"/>
                <a:ea typeface="FontName" charset="-122"/>
                <a:cs typeface="FontName" charset="-122"/>
                <a:sym typeface="Arial" panose="020B0604020202020204" pitchFamily="34" charset="0"/>
              </a:rPr>
              <a:t>Effeciency</a:t>
            </a:r>
          </a:p>
          <a:p>
            <a:pPr marL="571500" indent="-571500">
              <a:buFont typeface="Arial" panose="020B0604020202020204" pitchFamily="34" charset="0"/>
              <a:buChar char="•"/>
            </a:pPr>
            <a:r>
              <a:rPr lang="en-US" altLang="zh-CN" b="1" spc="300" noProof="1">
                <a:solidFill>
                  <a:schemeClr val="bg1"/>
                </a:solidFill>
                <a:latin typeface="FontName" charset="-122"/>
                <a:ea typeface="FontName" charset="-122"/>
                <a:cs typeface="FontName" charset="-122"/>
                <a:sym typeface="Arial" panose="020B0604020202020204" pitchFamily="34" charset="0"/>
              </a:rPr>
              <a:t>Consistency</a:t>
            </a:r>
            <a:endParaRPr lang="zh-CN" altLang="en-US" b="1" spc="300" noProof="1">
              <a:solidFill>
                <a:schemeClr val="bg1"/>
              </a:solidFill>
              <a:latin typeface="FontName" charset="-122"/>
              <a:ea typeface="FontName" charset="-122"/>
              <a:cs typeface="FontName" charset="-122"/>
              <a:sym typeface="Arial" panose="020B0604020202020204" pitchFamily="34" charset="0"/>
            </a:endParaRPr>
          </a:p>
        </p:txBody>
      </p:sp>
    </p:spTree>
    <p:extLst>
      <p:ext uri="{BB962C8B-B14F-4D97-AF65-F5344CB8AC3E}">
        <p14:creationId xmlns:p14="http://schemas.microsoft.com/office/powerpoint/2010/main" val="122070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t>SIGMOD’25 </a:t>
            </a:r>
            <a:r>
              <a:rPr lang="en-US" altLang="zh-CN" sz="1600" dirty="0"/>
              <a:t>TXSQL: Lock Optimizations Towards High Contented Workloads</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t>VLDB’24 </a:t>
            </a:r>
            <a:r>
              <a:rPr lang="en-US" altLang="zh-CN" sz="1600" dirty="0"/>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t>ICDE’25 </a:t>
            </a:r>
            <a:r>
              <a:rPr lang="en-US" altLang="zh-CN" sz="1600" dirty="0"/>
              <a:t>Online Timestamp-based Transactional Isolation Checking of Database Systems</a:t>
            </a:r>
          </a:p>
          <a:p>
            <a:r>
              <a:rPr lang="en-US" altLang="zh-CN" sz="1600" b="1" dirty="0"/>
              <a:t>ICDE’25 </a:t>
            </a:r>
            <a:r>
              <a:rPr lang="en-US" altLang="zh-CN" sz="1600" dirty="0"/>
              <a:t>Boosting End-to-End Database Isolation Checking via Mini-Transactions.</a:t>
            </a: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Tree>
    <p:extLst>
      <p:ext uri="{BB962C8B-B14F-4D97-AF65-F5344CB8AC3E}">
        <p14:creationId xmlns:p14="http://schemas.microsoft.com/office/powerpoint/2010/main" val="239131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t>SIGMOD’25 </a:t>
            </a:r>
            <a:r>
              <a:rPr lang="en-US" altLang="zh-CN" sz="1600" dirty="0"/>
              <a:t>TXSQL: Lock Optimizations Towards High Contented Workloads</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t>VLDB’24 </a:t>
            </a:r>
            <a:r>
              <a:rPr lang="en-US" altLang="zh-CN" sz="1600" dirty="0"/>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t>ICDE’25 </a:t>
            </a:r>
            <a:r>
              <a:rPr lang="en-US" altLang="zh-CN" sz="1600" dirty="0"/>
              <a:t>Online Timestamp-based Transactional Isolation Checking of Database Systems</a:t>
            </a:r>
          </a:p>
          <a:p>
            <a:r>
              <a:rPr lang="en-US" altLang="zh-CN" sz="1600" b="1" dirty="0"/>
              <a:t>ICDE’25 </a:t>
            </a:r>
            <a:r>
              <a:rPr lang="en-US" altLang="zh-CN" sz="1600" dirty="0"/>
              <a:t>Boosting End-to-End Database Isolation Checking via Mini-Transactions.</a:t>
            </a: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
        <p:nvSpPr>
          <p:cNvPr id="10" name="文本框 9">
            <a:extLst>
              <a:ext uri="{FF2B5EF4-FFF2-40B4-BE49-F238E27FC236}">
                <a16:creationId xmlns:a16="http://schemas.microsoft.com/office/drawing/2014/main" id="{064C6F12-BAE8-329E-7B2F-85C21A4CEAD8}"/>
              </a:ext>
            </a:extLst>
          </p:cNvPr>
          <p:cNvSpPr txBox="1"/>
          <p:nvPr/>
        </p:nvSpPr>
        <p:spPr>
          <a:xfrm>
            <a:off x="2915312" y="1997038"/>
            <a:ext cx="3804247"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academia, this is more important !</a:t>
            </a:r>
            <a:endParaRPr lang="zh-CN" altLang="en-US" dirty="0">
              <a:solidFill>
                <a:srgbClr val="FF0000"/>
              </a:solidFill>
            </a:endParaRPr>
          </a:p>
        </p:txBody>
      </p:sp>
      <p:sp>
        <p:nvSpPr>
          <p:cNvPr id="13" name="文本框 12">
            <a:extLst>
              <a:ext uri="{FF2B5EF4-FFF2-40B4-BE49-F238E27FC236}">
                <a16:creationId xmlns:a16="http://schemas.microsoft.com/office/drawing/2014/main" id="{0F9B4EA7-4E84-E41B-EDD4-053F7EDF3B75}"/>
              </a:ext>
            </a:extLst>
          </p:cNvPr>
          <p:cNvSpPr txBox="1"/>
          <p:nvPr/>
        </p:nvSpPr>
        <p:spPr>
          <a:xfrm>
            <a:off x="2915313" y="3890403"/>
            <a:ext cx="3648756"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industry, this is more important !</a:t>
            </a:r>
            <a:endParaRPr lang="zh-CN" altLang="en-US" dirty="0">
              <a:solidFill>
                <a:srgbClr val="FF0000"/>
              </a:solidFill>
            </a:endParaRPr>
          </a:p>
        </p:txBody>
      </p:sp>
    </p:spTree>
    <p:extLst>
      <p:ext uri="{BB962C8B-B14F-4D97-AF65-F5344CB8AC3E}">
        <p14:creationId xmlns:p14="http://schemas.microsoft.com/office/powerpoint/2010/main" val="155798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solidFill>
                  <a:srgbClr val="0052D9"/>
                </a:solidFill>
              </a:rPr>
              <a:t>SIGMOD’25 </a:t>
            </a:r>
            <a:r>
              <a:rPr lang="en-US" altLang="zh-CN" sz="1600" dirty="0">
                <a:solidFill>
                  <a:srgbClr val="0052D9"/>
                </a:solidFill>
              </a:rPr>
              <a:t>TXSQL: Lock Optimizations Towards High Contented Workloads</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solidFill>
                  <a:srgbClr val="0052D9"/>
                </a:solidFill>
              </a:rPr>
              <a:t>VLDB’24 </a:t>
            </a:r>
            <a:r>
              <a:rPr lang="en-US" altLang="zh-CN" sz="1600" dirty="0">
                <a:solidFill>
                  <a:srgbClr val="0052D9"/>
                </a:solidFill>
              </a:rPr>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solidFill>
                  <a:srgbClr val="0052D9"/>
                </a:solidFill>
              </a:rPr>
              <a:t>ICDE’25 </a:t>
            </a:r>
            <a:r>
              <a:rPr lang="en-US" altLang="zh-CN" sz="1600" dirty="0">
                <a:solidFill>
                  <a:srgbClr val="0052D9"/>
                </a:solidFill>
              </a:rPr>
              <a:t>Online Timestamp-based Transactional Isolation Checking of Database Systems</a:t>
            </a:r>
          </a:p>
          <a:p>
            <a:r>
              <a:rPr lang="en-US" altLang="zh-CN" sz="1600" b="1" dirty="0">
                <a:solidFill>
                  <a:srgbClr val="0052D9"/>
                </a:solidFill>
              </a:rPr>
              <a:t>ICDE’25 </a:t>
            </a:r>
            <a:r>
              <a:rPr lang="en-US" altLang="zh-CN" sz="1600" dirty="0">
                <a:solidFill>
                  <a:srgbClr val="0052D9"/>
                </a:solidFill>
              </a:rPr>
              <a:t>Boosting End-to-End Database Isolation Checking via Mini-Transactions.</a:t>
            </a: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
        <p:nvSpPr>
          <p:cNvPr id="10" name="文本框 9">
            <a:extLst>
              <a:ext uri="{FF2B5EF4-FFF2-40B4-BE49-F238E27FC236}">
                <a16:creationId xmlns:a16="http://schemas.microsoft.com/office/drawing/2014/main" id="{064C6F12-BAE8-329E-7B2F-85C21A4CEAD8}"/>
              </a:ext>
            </a:extLst>
          </p:cNvPr>
          <p:cNvSpPr txBox="1"/>
          <p:nvPr/>
        </p:nvSpPr>
        <p:spPr>
          <a:xfrm>
            <a:off x="2915312" y="1997038"/>
            <a:ext cx="3804247"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academia, this is more important !</a:t>
            </a:r>
            <a:endParaRPr lang="zh-CN" altLang="en-US" dirty="0">
              <a:solidFill>
                <a:srgbClr val="FF0000"/>
              </a:solidFill>
            </a:endParaRPr>
          </a:p>
        </p:txBody>
      </p:sp>
      <p:sp>
        <p:nvSpPr>
          <p:cNvPr id="13" name="文本框 12">
            <a:extLst>
              <a:ext uri="{FF2B5EF4-FFF2-40B4-BE49-F238E27FC236}">
                <a16:creationId xmlns:a16="http://schemas.microsoft.com/office/drawing/2014/main" id="{0F9B4EA7-4E84-E41B-EDD4-053F7EDF3B75}"/>
              </a:ext>
            </a:extLst>
          </p:cNvPr>
          <p:cNvSpPr txBox="1"/>
          <p:nvPr/>
        </p:nvSpPr>
        <p:spPr>
          <a:xfrm>
            <a:off x="2915313" y="3890403"/>
            <a:ext cx="3648756"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industry, this is more important !</a:t>
            </a:r>
            <a:endParaRPr lang="zh-CN" altLang="en-US" dirty="0">
              <a:solidFill>
                <a:srgbClr val="FF0000"/>
              </a:solidFill>
            </a:endParaRPr>
          </a:p>
        </p:txBody>
      </p:sp>
      <p:sp>
        <p:nvSpPr>
          <p:cNvPr id="9" name="箭头: 下 8">
            <a:extLst>
              <a:ext uri="{FF2B5EF4-FFF2-40B4-BE49-F238E27FC236}">
                <a16:creationId xmlns:a16="http://schemas.microsoft.com/office/drawing/2014/main" id="{17CF6102-9F75-2005-59AC-F21FD168FF51}"/>
              </a:ext>
            </a:extLst>
          </p:cNvPr>
          <p:cNvSpPr/>
          <p:nvPr/>
        </p:nvSpPr>
        <p:spPr bwMode="auto">
          <a:xfrm>
            <a:off x="200142" y="3112615"/>
            <a:ext cx="342900" cy="316385"/>
          </a:xfrm>
          <a:prstGeom prst="downArrow">
            <a:avLst/>
          </a:prstGeom>
          <a:solidFill>
            <a:srgbClr val="C00000"/>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65960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851282" cy="523220"/>
          </a:xfrm>
          <a:prstGeom prst="rect">
            <a:avLst/>
          </a:prstGeom>
          <a:noFill/>
        </p:spPr>
        <p:txBody>
          <a:bodyPr wrap="none" rtlCol="0">
            <a:spAutoFit/>
          </a:bodyPr>
          <a:lstStyle/>
          <a:p>
            <a:r>
              <a:rPr kumimoji="1" lang="en-US" altLang="zh-CN" sz="2800" b="1" dirty="0">
                <a:ea typeface="TencentSans W7" panose="020C04030202040F0204" pitchFamily="34" charset="-122"/>
              </a:rPr>
              <a:t>Distributed Transaction Processing</a:t>
            </a:r>
          </a:p>
        </p:txBody>
      </p:sp>
      <p:sp>
        <p:nvSpPr>
          <p:cNvPr id="3" name="文本框 2">
            <a:extLst>
              <a:ext uri="{FF2B5EF4-FFF2-40B4-BE49-F238E27FC236}">
                <a16:creationId xmlns:a16="http://schemas.microsoft.com/office/drawing/2014/main" id="{232C9A59-A44E-70C4-8B2D-E6E2ED68C870}"/>
              </a:ext>
            </a:extLst>
          </p:cNvPr>
          <p:cNvSpPr txBox="1"/>
          <p:nvPr/>
        </p:nvSpPr>
        <p:spPr>
          <a:xfrm>
            <a:off x="8687853" y="1257490"/>
            <a:ext cx="1787641" cy="369332"/>
          </a:xfrm>
          <a:prstGeom prst="rect">
            <a:avLst/>
          </a:prstGeom>
          <a:noFill/>
        </p:spPr>
        <p:txBody>
          <a:bodyPr wrap="square">
            <a:spAutoFit/>
          </a:bodyPr>
          <a:lstStyle/>
          <a:p>
            <a:r>
              <a:rPr lang="en-US" altLang="zh-CN" b="1" dirty="0"/>
              <a:t>Compute layer:</a:t>
            </a:r>
          </a:p>
        </p:txBody>
      </p:sp>
      <p:sp>
        <p:nvSpPr>
          <p:cNvPr id="4" name="文本框 3">
            <a:extLst>
              <a:ext uri="{FF2B5EF4-FFF2-40B4-BE49-F238E27FC236}">
                <a16:creationId xmlns:a16="http://schemas.microsoft.com/office/drawing/2014/main" id="{48B4F1C4-2D10-F6F6-5D9C-4EADE5CCCDC8}"/>
              </a:ext>
            </a:extLst>
          </p:cNvPr>
          <p:cNvSpPr txBox="1"/>
          <p:nvPr/>
        </p:nvSpPr>
        <p:spPr>
          <a:xfrm>
            <a:off x="8687854" y="3592098"/>
            <a:ext cx="1966292" cy="369332"/>
          </a:xfrm>
          <a:prstGeom prst="rect">
            <a:avLst/>
          </a:prstGeom>
          <a:noFill/>
        </p:spPr>
        <p:txBody>
          <a:bodyPr wrap="square">
            <a:spAutoFit/>
          </a:bodyPr>
          <a:lstStyle/>
          <a:p>
            <a:r>
              <a:rPr lang="en-US" altLang="zh-CN" b="1" dirty="0"/>
              <a:t>Storage layer:</a:t>
            </a:r>
          </a:p>
        </p:txBody>
      </p:sp>
      <p:sp>
        <p:nvSpPr>
          <p:cNvPr id="7" name="文本框 6">
            <a:extLst>
              <a:ext uri="{FF2B5EF4-FFF2-40B4-BE49-F238E27FC236}">
                <a16:creationId xmlns:a16="http://schemas.microsoft.com/office/drawing/2014/main" id="{EB67C535-26B6-2CF8-AB24-B47B1FD51B97}"/>
              </a:ext>
            </a:extLst>
          </p:cNvPr>
          <p:cNvSpPr txBox="1"/>
          <p:nvPr/>
        </p:nvSpPr>
        <p:spPr>
          <a:xfrm>
            <a:off x="8937236" y="1869612"/>
            <a:ext cx="3014132" cy="1200329"/>
          </a:xfrm>
          <a:prstGeom prst="rect">
            <a:avLst/>
          </a:prstGeom>
          <a:noFill/>
        </p:spPr>
        <p:txBody>
          <a:bodyPr wrap="square">
            <a:spAutoFit/>
          </a:bodyPr>
          <a:lstStyle/>
          <a:p>
            <a:r>
              <a:rPr lang="en-US" altLang="zh-CN" dirty="0"/>
              <a:t>Responsible for handling distributed transactions and maintaining globally unique auto-increment fields</a:t>
            </a:r>
          </a:p>
        </p:txBody>
      </p:sp>
      <p:sp>
        <p:nvSpPr>
          <p:cNvPr id="8" name="文本框 7">
            <a:extLst>
              <a:ext uri="{FF2B5EF4-FFF2-40B4-BE49-F238E27FC236}">
                <a16:creationId xmlns:a16="http://schemas.microsoft.com/office/drawing/2014/main" id="{76FE2552-91F4-D9B9-49E6-44C4D24F8692}"/>
              </a:ext>
            </a:extLst>
          </p:cNvPr>
          <p:cNvSpPr txBox="1"/>
          <p:nvPr/>
        </p:nvSpPr>
        <p:spPr>
          <a:xfrm>
            <a:off x="8937236" y="4188199"/>
            <a:ext cx="3014132" cy="1754326"/>
          </a:xfrm>
          <a:prstGeom prst="rect">
            <a:avLst/>
          </a:prstGeom>
          <a:noFill/>
        </p:spPr>
        <p:txBody>
          <a:bodyPr wrap="square">
            <a:spAutoFit/>
          </a:bodyPr>
          <a:lstStyle/>
          <a:p>
            <a:r>
              <a:rPr lang="en-US" altLang="zh-CN" dirty="0"/>
              <a:t>Primarily includes a buffer pool for caching data and indexes, </a:t>
            </a:r>
          </a:p>
          <a:p>
            <a:r>
              <a:rPr lang="en-US" altLang="zh-CN" dirty="0"/>
              <a:t>and a redo log for master-slave synchronization and recovery</a:t>
            </a:r>
            <a:endParaRPr lang="zh-CN" altLang="en-US" dirty="0"/>
          </a:p>
        </p:txBody>
      </p:sp>
      <p:pic>
        <p:nvPicPr>
          <p:cNvPr id="10" name="图片 9" descr="表格&#10;&#10;中度可信度描述已自动生成">
            <a:extLst>
              <a:ext uri="{FF2B5EF4-FFF2-40B4-BE49-F238E27FC236}">
                <a16:creationId xmlns:a16="http://schemas.microsoft.com/office/drawing/2014/main" id="{8B7EDFF7-7B9E-20C9-EB1F-E2B2B4EA185D}"/>
              </a:ext>
            </a:extLst>
          </p:cNvPr>
          <p:cNvPicPr>
            <a:picLocks noChangeAspect="1"/>
          </p:cNvPicPr>
          <p:nvPr/>
        </p:nvPicPr>
        <p:blipFill>
          <a:blip r:embed="rId3"/>
          <a:stretch>
            <a:fillRect/>
          </a:stretch>
        </p:blipFill>
        <p:spPr>
          <a:xfrm>
            <a:off x="1047042" y="1097904"/>
            <a:ext cx="7225449" cy="4988388"/>
          </a:xfrm>
          <a:prstGeom prst="rect">
            <a:avLst/>
          </a:prstGeom>
        </p:spPr>
      </p:pic>
      <p:sp>
        <p:nvSpPr>
          <p:cNvPr id="2" name="文本框 1">
            <a:extLst>
              <a:ext uri="{FF2B5EF4-FFF2-40B4-BE49-F238E27FC236}">
                <a16:creationId xmlns:a16="http://schemas.microsoft.com/office/drawing/2014/main" id="{DF28EF5C-4AA0-4629-E05D-FABEFBF47F19}"/>
              </a:ext>
            </a:extLst>
          </p:cNvPr>
          <p:cNvSpPr txBox="1"/>
          <p:nvPr/>
        </p:nvSpPr>
        <p:spPr>
          <a:xfrm>
            <a:off x="722961" y="6291610"/>
            <a:ext cx="7873610" cy="369332"/>
          </a:xfrm>
          <a:prstGeom prst="rect">
            <a:avLst/>
          </a:prstGeom>
          <a:noFill/>
        </p:spPr>
        <p:txBody>
          <a:bodyPr wrap="square">
            <a:spAutoFit/>
          </a:bodyPr>
          <a:lstStyle/>
          <a:p>
            <a:r>
              <a:rPr lang="en-US" altLang="zh-CN" b="1" dirty="0">
                <a:solidFill>
                  <a:srgbClr val="C00000"/>
                </a:solidFill>
              </a:rPr>
              <a:t>Motivation: to see where is the limitation of distributed database systems</a:t>
            </a:r>
            <a:endParaRPr lang="en-US" altLang="zh-CN" dirty="0">
              <a:solidFill>
                <a:srgbClr val="C00000"/>
              </a:solidFill>
            </a:endParaRPr>
          </a:p>
        </p:txBody>
      </p:sp>
    </p:spTree>
    <p:extLst>
      <p:ext uri="{BB962C8B-B14F-4D97-AF65-F5344CB8AC3E}">
        <p14:creationId xmlns:p14="http://schemas.microsoft.com/office/powerpoint/2010/main" val="15309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表格&#10;&#10;描述已自动生成">
            <a:extLst>
              <a:ext uri="{FF2B5EF4-FFF2-40B4-BE49-F238E27FC236}">
                <a16:creationId xmlns:a16="http://schemas.microsoft.com/office/drawing/2014/main" id="{096B20B6-837A-9055-257B-0053006C345B}"/>
              </a:ext>
            </a:extLst>
          </p:cNvPr>
          <p:cNvPicPr>
            <a:picLocks noChangeAspect="1"/>
          </p:cNvPicPr>
          <p:nvPr/>
        </p:nvPicPr>
        <p:blipFill>
          <a:blip r:embed="rId3"/>
          <a:stretch>
            <a:fillRect/>
          </a:stretch>
        </p:blipFill>
        <p:spPr>
          <a:xfrm>
            <a:off x="2381295" y="1448967"/>
            <a:ext cx="9306779" cy="4827581"/>
          </a:xfrm>
          <a:prstGeom prst="rect">
            <a:avLst/>
          </a:prstGeom>
        </p:spPr>
      </p:pic>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816016" cy="523220"/>
          </a:xfrm>
          <a:prstGeom prst="rect">
            <a:avLst/>
          </a:prstGeom>
          <a:noFill/>
        </p:spPr>
        <p:txBody>
          <a:bodyPr wrap="none" rtlCol="0">
            <a:spAutoFit/>
          </a:bodyPr>
          <a:lstStyle/>
          <a:p>
            <a:r>
              <a:rPr kumimoji="1" lang="en-US" altLang="zh-CN" sz="2800" b="1" dirty="0">
                <a:ea typeface="TencentSans W7" panose="020C04030202040F0204" pitchFamily="34" charset="-122"/>
              </a:rPr>
              <a:t>System features and optimizations</a:t>
            </a:r>
          </a:p>
        </p:txBody>
      </p:sp>
      <p:sp>
        <p:nvSpPr>
          <p:cNvPr id="3" name="文本框 2">
            <a:extLst>
              <a:ext uri="{FF2B5EF4-FFF2-40B4-BE49-F238E27FC236}">
                <a16:creationId xmlns:a16="http://schemas.microsoft.com/office/drawing/2014/main" id="{535D899F-1EAF-E212-445A-5FB00FDAA259}"/>
              </a:ext>
            </a:extLst>
          </p:cNvPr>
          <p:cNvSpPr txBox="1"/>
          <p:nvPr/>
        </p:nvSpPr>
        <p:spPr>
          <a:xfrm>
            <a:off x="125821" y="2344236"/>
            <a:ext cx="1986441" cy="369332"/>
          </a:xfrm>
          <a:prstGeom prst="rect">
            <a:avLst/>
          </a:prstGeom>
          <a:noFill/>
        </p:spPr>
        <p:txBody>
          <a:bodyPr wrap="none" rtlCol="0">
            <a:spAutoFit/>
          </a:bodyPr>
          <a:lstStyle/>
          <a:p>
            <a:r>
              <a:rPr lang="en-US" altLang="zh-CN" dirty="0">
                <a:solidFill>
                  <a:srgbClr val="0052D9"/>
                </a:solidFill>
              </a:rPr>
              <a:t>High performance</a:t>
            </a:r>
            <a:endParaRPr lang="zh-CN" altLang="en-US" dirty="0">
              <a:solidFill>
                <a:srgbClr val="0052D9"/>
              </a:solidFill>
            </a:endParaRPr>
          </a:p>
        </p:txBody>
      </p:sp>
      <p:sp>
        <p:nvSpPr>
          <p:cNvPr id="4" name="文本框 3">
            <a:extLst>
              <a:ext uri="{FF2B5EF4-FFF2-40B4-BE49-F238E27FC236}">
                <a16:creationId xmlns:a16="http://schemas.microsoft.com/office/drawing/2014/main" id="{DCB839F3-617A-41D9-A656-89B00A32B3A3}"/>
              </a:ext>
            </a:extLst>
          </p:cNvPr>
          <p:cNvSpPr txBox="1"/>
          <p:nvPr/>
        </p:nvSpPr>
        <p:spPr>
          <a:xfrm>
            <a:off x="125821" y="4707135"/>
            <a:ext cx="1774845" cy="369332"/>
          </a:xfrm>
          <a:prstGeom prst="rect">
            <a:avLst/>
          </a:prstGeom>
          <a:noFill/>
        </p:spPr>
        <p:txBody>
          <a:bodyPr wrap="none" rtlCol="0">
            <a:spAutoFit/>
          </a:bodyPr>
          <a:lstStyle/>
          <a:p>
            <a:r>
              <a:rPr lang="en-US" altLang="zh-CN" dirty="0">
                <a:solidFill>
                  <a:schemeClr val="accent2">
                    <a:lumMod val="75000"/>
                  </a:schemeClr>
                </a:solidFill>
              </a:rPr>
              <a:t>High availability</a:t>
            </a:r>
            <a:endParaRPr lang="zh-CN" altLang="en-US" dirty="0">
              <a:solidFill>
                <a:schemeClr val="accent2">
                  <a:lumMod val="75000"/>
                </a:schemeClr>
              </a:solidFill>
            </a:endParaRPr>
          </a:p>
        </p:txBody>
      </p:sp>
      <p:sp>
        <p:nvSpPr>
          <p:cNvPr id="7" name="文本框 6">
            <a:extLst>
              <a:ext uri="{FF2B5EF4-FFF2-40B4-BE49-F238E27FC236}">
                <a16:creationId xmlns:a16="http://schemas.microsoft.com/office/drawing/2014/main" id="{DCEC44EF-2118-C21F-C06E-5D8F1760E9B8}"/>
              </a:ext>
            </a:extLst>
          </p:cNvPr>
          <p:cNvSpPr txBox="1"/>
          <p:nvPr/>
        </p:nvSpPr>
        <p:spPr>
          <a:xfrm>
            <a:off x="175785" y="5404099"/>
            <a:ext cx="1667444" cy="369332"/>
          </a:xfrm>
          <a:prstGeom prst="rect">
            <a:avLst/>
          </a:prstGeom>
          <a:noFill/>
        </p:spPr>
        <p:txBody>
          <a:bodyPr wrap="none" rtlCol="0">
            <a:spAutoFit/>
          </a:bodyPr>
          <a:lstStyle/>
          <a:p>
            <a:r>
              <a:rPr lang="en-US" altLang="zh-CN" dirty="0">
                <a:solidFill>
                  <a:schemeClr val="accent4">
                    <a:lumMod val="75000"/>
                  </a:schemeClr>
                </a:solidFill>
              </a:rPr>
              <a:t>High scalability</a:t>
            </a:r>
            <a:endParaRPr lang="zh-CN" altLang="en-US" dirty="0">
              <a:solidFill>
                <a:schemeClr val="accent4">
                  <a:lumMod val="75000"/>
                </a:schemeClr>
              </a:solidFill>
            </a:endParaRPr>
          </a:p>
        </p:txBody>
      </p:sp>
      <p:sp>
        <p:nvSpPr>
          <p:cNvPr id="5" name="文本框 4">
            <a:extLst>
              <a:ext uri="{FF2B5EF4-FFF2-40B4-BE49-F238E27FC236}">
                <a16:creationId xmlns:a16="http://schemas.microsoft.com/office/drawing/2014/main" id="{CB034F9E-255A-7EE9-F25A-37CED7EE32D5}"/>
              </a:ext>
            </a:extLst>
          </p:cNvPr>
          <p:cNvSpPr txBox="1"/>
          <p:nvPr/>
        </p:nvSpPr>
        <p:spPr>
          <a:xfrm>
            <a:off x="7735267" y="6438314"/>
            <a:ext cx="2794621" cy="369332"/>
          </a:xfrm>
          <a:prstGeom prst="rect">
            <a:avLst/>
          </a:prstGeom>
          <a:noFill/>
        </p:spPr>
        <p:txBody>
          <a:bodyPr wrap="square" rtlCol="0">
            <a:spAutoFit/>
          </a:bodyPr>
          <a:lstStyle/>
          <a:p>
            <a:r>
              <a:rPr lang="en-US" altLang="zh-CN" dirty="0">
                <a:solidFill>
                  <a:srgbClr val="FF0000"/>
                </a:solidFill>
              </a:rPr>
              <a:t>Cross-node optimizations</a:t>
            </a:r>
            <a:endParaRPr lang="zh-CN" altLang="en-US" dirty="0">
              <a:solidFill>
                <a:srgbClr val="FF0000"/>
              </a:solidFill>
            </a:endParaRPr>
          </a:p>
        </p:txBody>
      </p:sp>
      <p:cxnSp>
        <p:nvCxnSpPr>
          <p:cNvPr id="6" name="直接箭头连接符 5">
            <a:extLst>
              <a:ext uri="{FF2B5EF4-FFF2-40B4-BE49-F238E27FC236}">
                <a16:creationId xmlns:a16="http://schemas.microsoft.com/office/drawing/2014/main" id="{C676FA50-9D74-DE43-F02B-B0A9ECF0E11D}"/>
              </a:ext>
            </a:extLst>
          </p:cNvPr>
          <p:cNvCxnSpPr>
            <a:cxnSpLocks/>
          </p:cNvCxnSpPr>
          <p:nvPr/>
        </p:nvCxnSpPr>
        <p:spPr>
          <a:xfrm flipV="1">
            <a:off x="8529638" y="6000750"/>
            <a:ext cx="0" cy="437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B633ABE-9FFF-F6FB-DC80-D50C46BEB502}"/>
              </a:ext>
            </a:extLst>
          </p:cNvPr>
          <p:cNvSpPr txBox="1"/>
          <p:nvPr/>
        </p:nvSpPr>
        <p:spPr>
          <a:xfrm>
            <a:off x="3734768" y="6438314"/>
            <a:ext cx="2794621" cy="369332"/>
          </a:xfrm>
          <a:prstGeom prst="rect">
            <a:avLst/>
          </a:prstGeom>
          <a:noFill/>
        </p:spPr>
        <p:txBody>
          <a:bodyPr wrap="square" rtlCol="0">
            <a:spAutoFit/>
          </a:bodyPr>
          <a:lstStyle/>
          <a:p>
            <a:r>
              <a:rPr lang="en-US" altLang="zh-CN" dirty="0">
                <a:solidFill>
                  <a:srgbClr val="FF0000"/>
                </a:solidFill>
              </a:rPr>
              <a:t>Single-node optimizations</a:t>
            </a:r>
            <a:endParaRPr lang="zh-CN" altLang="en-US" dirty="0">
              <a:solidFill>
                <a:srgbClr val="FF0000"/>
              </a:solidFill>
            </a:endParaRPr>
          </a:p>
        </p:txBody>
      </p:sp>
      <p:cxnSp>
        <p:nvCxnSpPr>
          <p:cNvPr id="18" name="直接箭头连接符 17">
            <a:extLst>
              <a:ext uri="{FF2B5EF4-FFF2-40B4-BE49-F238E27FC236}">
                <a16:creationId xmlns:a16="http://schemas.microsoft.com/office/drawing/2014/main" id="{D4B1235E-D2AA-4DE3-9703-2967741113E0}"/>
              </a:ext>
            </a:extLst>
          </p:cNvPr>
          <p:cNvCxnSpPr>
            <a:cxnSpLocks/>
          </p:cNvCxnSpPr>
          <p:nvPr/>
        </p:nvCxnSpPr>
        <p:spPr>
          <a:xfrm flipV="1">
            <a:off x="4529139" y="6000750"/>
            <a:ext cx="0" cy="4375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753D6A80-F014-9902-FE02-253447680178}"/>
              </a:ext>
            </a:extLst>
          </p:cNvPr>
          <p:cNvCxnSpPr>
            <a:cxnSpLocks/>
            <a:stCxn id="3" idx="3"/>
          </p:cNvCxnSpPr>
          <p:nvPr/>
        </p:nvCxnSpPr>
        <p:spPr>
          <a:xfrm>
            <a:off x="2112262" y="2528902"/>
            <a:ext cx="54934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91983F97-CE4B-60C1-E695-49A54A93AF92}"/>
              </a:ext>
            </a:extLst>
          </p:cNvPr>
          <p:cNvCxnSpPr>
            <a:cxnSpLocks/>
          </p:cNvCxnSpPr>
          <p:nvPr/>
        </p:nvCxnSpPr>
        <p:spPr>
          <a:xfrm>
            <a:off x="2112262" y="4910152"/>
            <a:ext cx="54934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5104C256-109B-28E2-F0EF-14F999D6EA6B}"/>
              </a:ext>
            </a:extLst>
          </p:cNvPr>
          <p:cNvCxnSpPr>
            <a:cxnSpLocks/>
          </p:cNvCxnSpPr>
          <p:nvPr/>
        </p:nvCxnSpPr>
        <p:spPr>
          <a:xfrm>
            <a:off x="2112262" y="5595952"/>
            <a:ext cx="54934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2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4027064" cy="523220"/>
          </a:xfrm>
          <a:prstGeom prst="rect">
            <a:avLst/>
          </a:prstGeom>
          <a:noFill/>
        </p:spPr>
        <p:txBody>
          <a:bodyPr wrap="none" rtlCol="0">
            <a:spAutoFit/>
          </a:bodyPr>
          <a:lstStyle/>
          <a:p>
            <a:r>
              <a:rPr kumimoji="1" lang="en-US" altLang="zh-CN" sz="2800" b="1" dirty="0">
                <a:ea typeface="TencentSans W7" panose="020C04030202040F0204" pitchFamily="34" charset="-122"/>
              </a:rPr>
              <a:t>Optimization overviews</a:t>
            </a:r>
          </a:p>
        </p:txBody>
      </p:sp>
      <p:cxnSp>
        <p:nvCxnSpPr>
          <p:cNvPr id="2" name="直接箭头连接符 1">
            <a:extLst>
              <a:ext uri="{FF2B5EF4-FFF2-40B4-BE49-F238E27FC236}">
                <a16:creationId xmlns:a16="http://schemas.microsoft.com/office/drawing/2014/main" id="{042C8CB7-8315-2175-D0AD-C9ED8E5F78DD}"/>
              </a:ext>
            </a:extLst>
          </p:cNvPr>
          <p:cNvCxnSpPr/>
          <p:nvPr/>
        </p:nvCxnSpPr>
        <p:spPr>
          <a:xfrm>
            <a:off x="2078182" y="5555673"/>
            <a:ext cx="757843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 name="直接箭头连接符 2">
            <a:extLst>
              <a:ext uri="{FF2B5EF4-FFF2-40B4-BE49-F238E27FC236}">
                <a16:creationId xmlns:a16="http://schemas.microsoft.com/office/drawing/2014/main" id="{2BC06C68-AD91-944A-B49E-01F3449AE75B}"/>
              </a:ext>
            </a:extLst>
          </p:cNvPr>
          <p:cNvCxnSpPr>
            <a:cxnSpLocks/>
          </p:cNvCxnSpPr>
          <p:nvPr/>
        </p:nvCxnSpPr>
        <p:spPr>
          <a:xfrm flipV="1">
            <a:off x="2078182" y="1496291"/>
            <a:ext cx="0" cy="405938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 name="直接连接符 3">
            <a:extLst>
              <a:ext uri="{FF2B5EF4-FFF2-40B4-BE49-F238E27FC236}">
                <a16:creationId xmlns:a16="http://schemas.microsoft.com/office/drawing/2014/main" id="{E2240154-702D-EDAD-36BE-C6DF3DBB5666}"/>
              </a:ext>
            </a:extLst>
          </p:cNvPr>
          <p:cNvCxnSpPr/>
          <p:nvPr/>
        </p:nvCxnSpPr>
        <p:spPr>
          <a:xfrm>
            <a:off x="7620000" y="1177636"/>
            <a:ext cx="0" cy="4959928"/>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7" name="文本框 6">
            <a:extLst>
              <a:ext uri="{FF2B5EF4-FFF2-40B4-BE49-F238E27FC236}">
                <a16:creationId xmlns:a16="http://schemas.microsoft.com/office/drawing/2014/main" id="{1440DFF9-607E-1031-A6E4-1D6CDFCD36AC}"/>
              </a:ext>
            </a:extLst>
          </p:cNvPr>
          <p:cNvSpPr txBox="1"/>
          <p:nvPr/>
        </p:nvSpPr>
        <p:spPr>
          <a:xfrm>
            <a:off x="160807" y="3097478"/>
            <a:ext cx="1963999" cy="369332"/>
          </a:xfrm>
          <a:prstGeom prst="rect">
            <a:avLst/>
          </a:prstGeom>
          <a:noFill/>
        </p:spPr>
        <p:txBody>
          <a:bodyPr wrap="none" rtlCol="0">
            <a:spAutoFit/>
          </a:bodyPr>
          <a:lstStyle/>
          <a:p>
            <a:r>
              <a:rPr lang="en-US" altLang="zh-CN" dirty="0"/>
              <a:t>Single node </a:t>
            </a:r>
            <a:r>
              <a:rPr lang="en-US" altLang="zh-CN" dirty="0" err="1"/>
              <a:t>tpmC</a:t>
            </a:r>
            <a:endParaRPr lang="zh-CN" altLang="en-US" dirty="0"/>
          </a:p>
        </p:txBody>
      </p:sp>
      <p:sp>
        <p:nvSpPr>
          <p:cNvPr id="8" name="文本框 7">
            <a:extLst>
              <a:ext uri="{FF2B5EF4-FFF2-40B4-BE49-F238E27FC236}">
                <a16:creationId xmlns:a16="http://schemas.microsoft.com/office/drawing/2014/main" id="{00820C7E-1803-ACE1-8507-3D6E201983AF}"/>
              </a:ext>
            </a:extLst>
          </p:cNvPr>
          <p:cNvSpPr txBox="1"/>
          <p:nvPr/>
        </p:nvSpPr>
        <p:spPr>
          <a:xfrm>
            <a:off x="5657418" y="6095789"/>
            <a:ext cx="1468672" cy="369332"/>
          </a:xfrm>
          <a:prstGeom prst="rect">
            <a:avLst/>
          </a:prstGeom>
          <a:noFill/>
        </p:spPr>
        <p:txBody>
          <a:bodyPr wrap="none" rtlCol="0">
            <a:spAutoFit/>
          </a:bodyPr>
          <a:lstStyle/>
          <a:p>
            <a:r>
              <a:rPr lang="en-US" altLang="zh-CN" dirty="0"/>
              <a:t>Optimization</a:t>
            </a:r>
            <a:endParaRPr lang="zh-CN" altLang="en-US" dirty="0"/>
          </a:p>
        </p:txBody>
      </p:sp>
      <p:cxnSp>
        <p:nvCxnSpPr>
          <p:cNvPr id="9" name="直接连接符 8">
            <a:extLst>
              <a:ext uri="{FF2B5EF4-FFF2-40B4-BE49-F238E27FC236}">
                <a16:creationId xmlns:a16="http://schemas.microsoft.com/office/drawing/2014/main" id="{4B456101-9A6A-4BF2-175D-EF7FD2CA926A}"/>
              </a:ext>
            </a:extLst>
          </p:cNvPr>
          <p:cNvCxnSpPr>
            <a:cxnSpLocks/>
          </p:cNvCxnSpPr>
          <p:nvPr/>
        </p:nvCxnSpPr>
        <p:spPr>
          <a:xfrm flipV="1">
            <a:off x="2715491" y="3768436"/>
            <a:ext cx="623454" cy="845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B279E10-5BBC-4BE4-5EFC-BBEAB3CCE16B}"/>
              </a:ext>
            </a:extLst>
          </p:cNvPr>
          <p:cNvCxnSpPr>
            <a:cxnSpLocks/>
          </p:cNvCxnSpPr>
          <p:nvPr/>
        </p:nvCxnSpPr>
        <p:spPr>
          <a:xfrm flipV="1">
            <a:off x="3316002" y="3097478"/>
            <a:ext cx="890687" cy="691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09DC08D-A49E-069C-1DAA-EABF3914A99D}"/>
              </a:ext>
            </a:extLst>
          </p:cNvPr>
          <p:cNvCxnSpPr>
            <a:cxnSpLocks/>
          </p:cNvCxnSpPr>
          <p:nvPr/>
        </p:nvCxnSpPr>
        <p:spPr>
          <a:xfrm flipV="1">
            <a:off x="4211454" y="2660152"/>
            <a:ext cx="1023281" cy="429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104F56A-555F-2C0B-C89D-3A742329A648}"/>
              </a:ext>
            </a:extLst>
          </p:cNvPr>
          <p:cNvCxnSpPr>
            <a:cxnSpLocks/>
          </p:cNvCxnSpPr>
          <p:nvPr/>
        </p:nvCxnSpPr>
        <p:spPr>
          <a:xfrm flipV="1">
            <a:off x="6345382" y="1862049"/>
            <a:ext cx="1274618" cy="351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E3335D30-9E67-38B2-A9BC-7289F31D472C}"/>
              </a:ext>
            </a:extLst>
          </p:cNvPr>
          <p:cNvCxnSpPr>
            <a:cxnSpLocks/>
          </p:cNvCxnSpPr>
          <p:nvPr/>
        </p:nvCxnSpPr>
        <p:spPr>
          <a:xfrm flipV="1">
            <a:off x="5278584" y="2213167"/>
            <a:ext cx="1066798" cy="432896"/>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7342168-5A84-FD84-6391-8555320C9A19}"/>
              </a:ext>
            </a:extLst>
          </p:cNvPr>
          <p:cNvSpPr txBox="1"/>
          <p:nvPr/>
        </p:nvSpPr>
        <p:spPr>
          <a:xfrm>
            <a:off x="2332456" y="3438047"/>
            <a:ext cx="2061783" cy="369332"/>
          </a:xfrm>
          <a:prstGeom prst="rect">
            <a:avLst/>
          </a:prstGeom>
          <a:noFill/>
        </p:spPr>
        <p:txBody>
          <a:bodyPr wrap="none" rtlCol="0">
            <a:spAutoFit/>
          </a:bodyPr>
          <a:lstStyle/>
          <a:p>
            <a:r>
              <a:rPr lang="en-US" altLang="zh-CN" dirty="0">
                <a:solidFill>
                  <a:srgbClr val="FF0000"/>
                </a:solidFill>
                <a:highlight>
                  <a:srgbClr val="FFFF00"/>
                </a:highlight>
              </a:rPr>
              <a:t>Physical replication</a:t>
            </a:r>
            <a:endParaRPr lang="zh-CN" altLang="en-US" dirty="0">
              <a:solidFill>
                <a:srgbClr val="FF0000"/>
              </a:solidFill>
              <a:highlight>
                <a:srgbClr val="FFFF00"/>
              </a:highlight>
            </a:endParaRPr>
          </a:p>
        </p:txBody>
      </p:sp>
      <p:sp>
        <p:nvSpPr>
          <p:cNvPr id="15" name="文本框 14">
            <a:extLst>
              <a:ext uri="{FF2B5EF4-FFF2-40B4-BE49-F238E27FC236}">
                <a16:creationId xmlns:a16="http://schemas.microsoft.com/office/drawing/2014/main" id="{44A26561-582D-3816-D969-D913CBD1F3C5}"/>
              </a:ext>
            </a:extLst>
          </p:cNvPr>
          <p:cNvSpPr txBox="1"/>
          <p:nvPr/>
        </p:nvSpPr>
        <p:spPr>
          <a:xfrm>
            <a:off x="2281100" y="4798626"/>
            <a:ext cx="1980029" cy="369332"/>
          </a:xfrm>
          <a:prstGeom prst="rect">
            <a:avLst/>
          </a:prstGeom>
          <a:noFill/>
        </p:spPr>
        <p:txBody>
          <a:bodyPr wrap="none" rtlCol="0">
            <a:spAutoFit/>
          </a:bodyPr>
          <a:lstStyle/>
          <a:p>
            <a:r>
              <a:rPr lang="en-US" altLang="zh-CN" dirty="0">
                <a:solidFill>
                  <a:srgbClr val="FF0000"/>
                </a:solidFill>
                <a:highlight>
                  <a:srgbClr val="FFFF00"/>
                </a:highlight>
              </a:rPr>
              <a:t>Logical replication</a:t>
            </a:r>
            <a:endParaRPr lang="zh-CN" altLang="en-US" dirty="0">
              <a:solidFill>
                <a:srgbClr val="FF0000"/>
              </a:solidFill>
              <a:highlight>
                <a:srgbClr val="FFFF00"/>
              </a:highlight>
            </a:endParaRPr>
          </a:p>
        </p:txBody>
      </p:sp>
      <p:sp>
        <p:nvSpPr>
          <p:cNvPr id="16" name="文本框 15">
            <a:extLst>
              <a:ext uri="{FF2B5EF4-FFF2-40B4-BE49-F238E27FC236}">
                <a16:creationId xmlns:a16="http://schemas.microsoft.com/office/drawing/2014/main" id="{30B857E9-C0A5-63D5-C06E-9C735CD4EA05}"/>
              </a:ext>
            </a:extLst>
          </p:cNvPr>
          <p:cNvSpPr txBox="1"/>
          <p:nvPr/>
        </p:nvSpPr>
        <p:spPr>
          <a:xfrm>
            <a:off x="2026222" y="2706941"/>
            <a:ext cx="2489784" cy="369332"/>
          </a:xfrm>
          <a:prstGeom prst="rect">
            <a:avLst/>
          </a:prstGeom>
          <a:noFill/>
        </p:spPr>
        <p:txBody>
          <a:bodyPr wrap="none" rtlCol="0">
            <a:spAutoFit/>
          </a:bodyPr>
          <a:lstStyle/>
          <a:p>
            <a:r>
              <a:rPr lang="en-US" altLang="zh-CN" dirty="0">
                <a:solidFill>
                  <a:srgbClr val="FF0000"/>
                </a:solidFill>
                <a:highlight>
                  <a:srgbClr val="FFFF00"/>
                </a:highlight>
              </a:rPr>
              <a:t>Strong Synchronization</a:t>
            </a:r>
            <a:endParaRPr lang="zh-CN" altLang="en-US" dirty="0">
              <a:solidFill>
                <a:srgbClr val="FF0000"/>
              </a:solidFill>
              <a:highlight>
                <a:srgbClr val="FFFF00"/>
              </a:highlight>
            </a:endParaRPr>
          </a:p>
        </p:txBody>
      </p:sp>
      <p:sp>
        <p:nvSpPr>
          <p:cNvPr id="17" name="文本框 16">
            <a:extLst>
              <a:ext uri="{FF2B5EF4-FFF2-40B4-BE49-F238E27FC236}">
                <a16:creationId xmlns:a16="http://schemas.microsoft.com/office/drawing/2014/main" id="{923A86BD-48BC-C4B5-1DC5-82805E5FA2DB}"/>
              </a:ext>
            </a:extLst>
          </p:cNvPr>
          <p:cNvSpPr txBox="1"/>
          <p:nvPr/>
        </p:nvSpPr>
        <p:spPr>
          <a:xfrm>
            <a:off x="3527496" y="2263498"/>
            <a:ext cx="1963998" cy="369332"/>
          </a:xfrm>
          <a:prstGeom prst="rect">
            <a:avLst/>
          </a:prstGeom>
          <a:noFill/>
        </p:spPr>
        <p:txBody>
          <a:bodyPr wrap="square" rtlCol="0">
            <a:spAutoFit/>
          </a:bodyPr>
          <a:lstStyle/>
          <a:p>
            <a:r>
              <a:rPr lang="en-US" altLang="zh-CN" dirty="0">
                <a:solidFill>
                  <a:srgbClr val="FF0000"/>
                </a:solidFill>
                <a:highlight>
                  <a:srgbClr val="FFFF00"/>
                </a:highlight>
              </a:rPr>
              <a:t>Lock optimization</a:t>
            </a:r>
            <a:endParaRPr lang="zh-CN" altLang="en-US" dirty="0">
              <a:solidFill>
                <a:srgbClr val="FF0000"/>
              </a:solidFill>
              <a:highlight>
                <a:srgbClr val="FFFF00"/>
              </a:highlight>
            </a:endParaRPr>
          </a:p>
        </p:txBody>
      </p:sp>
      <p:sp>
        <p:nvSpPr>
          <p:cNvPr id="18" name="文本框 17">
            <a:extLst>
              <a:ext uri="{FF2B5EF4-FFF2-40B4-BE49-F238E27FC236}">
                <a16:creationId xmlns:a16="http://schemas.microsoft.com/office/drawing/2014/main" id="{5222C8A9-9D3E-B1A6-9D1B-B329CD6928B3}"/>
              </a:ext>
            </a:extLst>
          </p:cNvPr>
          <p:cNvSpPr txBox="1"/>
          <p:nvPr/>
        </p:nvSpPr>
        <p:spPr>
          <a:xfrm>
            <a:off x="4017895" y="1866970"/>
            <a:ext cx="2433680" cy="369332"/>
          </a:xfrm>
          <a:prstGeom prst="rect">
            <a:avLst/>
          </a:prstGeom>
          <a:noFill/>
        </p:spPr>
        <p:txBody>
          <a:bodyPr wrap="none" rtlCol="0">
            <a:spAutoFit/>
          </a:bodyPr>
          <a:lstStyle/>
          <a:p>
            <a:r>
              <a:rPr lang="en-US" altLang="zh-CN" dirty="0">
                <a:solidFill>
                  <a:srgbClr val="FF0000"/>
                </a:solidFill>
                <a:highlight>
                  <a:srgbClr val="FFFF00"/>
                </a:highlight>
              </a:rPr>
              <a:t>Distributed transaction</a:t>
            </a:r>
            <a:endParaRPr lang="zh-CN" altLang="en-US" dirty="0">
              <a:solidFill>
                <a:srgbClr val="FF0000"/>
              </a:solidFill>
              <a:highlight>
                <a:srgbClr val="FFFF00"/>
              </a:highlight>
            </a:endParaRPr>
          </a:p>
        </p:txBody>
      </p:sp>
      <p:sp>
        <p:nvSpPr>
          <p:cNvPr id="19" name="文本框 18">
            <a:extLst>
              <a:ext uri="{FF2B5EF4-FFF2-40B4-BE49-F238E27FC236}">
                <a16:creationId xmlns:a16="http://schemas.microsoft.com/office/drawing/2014/main" id="{923AEDE9-3CBB-102B-F245-E97174B7B51D}"/>
              </a:ext>
            </a:extLst>
          </p:cNvPr>
          <p:cNvSpPr txBox="1"/>
          <p:nvPr/>
        </p:nvSpPr>
        <p:spPr>
          <a:xfrm>
            <a:off x="6772903" y="1572778"/>
            <a:ext cx="756938" cy="369332"/>
          </a:xfrm>
          <a:prstGeom prst="rect">
            <a:avLst/>
          </a:prstGeom>
          <a:noFill/>
        </p:spPr>
        <p:txBody>
          <a:bodyPr wrap="none" rtlCol="0">
            <a:spAutoFit/>
          </a:bodyPr>
          <a:lstStyle/>
          <a:p>
            <a:r>
              <a:rPr lang="en-US" altLang="zh-CN" dirty="0">
                <a:solidFill>
                  <a:srgbClr val="FF0000"/>
                </a:solidFill>
                <a:highlight>
                  <a:srgbClr val="FFFF00"/>
                </a:highlight>
              </a:rPr>
              <a:t>Other</a:t>
            </a:r>
            <a:endParaRPr lang="zh-CN" altLang="en-US" dirty="0">
              <a:solidFill>
                <a:srgbClr val="FF0000"/>
              </a:solidFill>
              <a:highlight>
                <a:srgbClr val="FFFF00"/>
              </a:highlight>
            </a:endParaRPr>
          </a:p>
        </p:txBody>
      </p:sp>
      <p:sp>
        <p:nvSpPr>
          <p:cNvPr id="20" name="文本框 19">
            <a:extLst>
              <a:ext uri="{FF2B5EF4-FFF2-40B4-BE49-F238E27FC236}">
                <a16:creationId xmlns:a16="http://schemas.microsoft.com/office/drawing/2014/main" id="{2E501027-E628-F68E-8BF5-40385A460D7B}"/>
              </a:ext>
            </a:extLst>
          </p:cNvPr>
          <p:cNvSpPr txBox="1"/>
          <p:nvPr/>
        </p:nvSpPr>
        <p:spPr>
          <a:xfrm>
            <a:off x="6281262" y="5062582"/>
            <a:ext cx="1356462" cy="369332"/>
          </a:xfrm>
          <a:prstGeom prst="rect">
            <a:avLst/>
          </a:prstGeom>
          <a:noFill/>
        </p:spPr>
        <p:txBody>
          <a:bodyPr wrap="none" rtlCol="0">
            <a:spAutoFit/>
          </a:bodyPr>
          <a:lstStyle/>
          <a:p>
            <a:r>
              <a:rPr lang="en-US" altLang="zh-CN" dirty="0">
                <a:solidFill>
                  <a:srgbClr val="0070C0"/>
                </a:solidFill>
              </a:rPr>
              <a:t>3-node test</a:t>
            </a:r>
            <a:endParaRPr lang="zh-CN" altLang="en-US" dirty="0">
              <a:solidFill>
                <a:srgbClr val="0070C0"/>
              </a:solidFill>
            </a:endParaRPr>
          </a:p>
        </p:txBody>
      </p:sp>
      <p:sp>
        <p:nvSpPr>
          <p:cNvPr id="21" name="文本框 20">
            <a:extLst>
              <a:ext uri="{FF2B5EF4-FFF2-40B4-BE49-F238E27FC236}">
                <a16:creationId xmlns:a16="http://schemas.microsoft.com/office/drawing/2014/main" id="{84F1F700-4DF3-B216-535F-CCE5833278C4}"/>
              </a:ext>
            </a:extLst>
          </p:cNvPr>
          <p:cNvSpPr txBox="1"/>
          <p:nvPr/>
        </p:nvSpPr>
        <p:spPr>
          <a:xfrm>
            <a:off x="7763331" y="5062582"/>
            <a:ext cx="1721946" cy="369332"/>
          </a:xfrm>
          <a:prstGeom prst="rect">
            <a:avLst/>
          </a:prstGeom>
          <a:noFill/>
        </p:spPr>
        <p:txBody>
          <a:bodyPr wrap="none" rtlCol="0">
            <a:spAutoFit/>
          </a:bodyPr>
          <a:lstStyle/>
          <a:p>
            <a:r>
              <a:rPr lang="en-US" altLang="zh-CN" dirty="0">
                <a:solidFill>
                  <a:srgbClr val="0070C0"/>
                </a:solidFill>
              </a:rPr>
              <a:t>1650-node test</a:t>
            </a:r>
            <a:endParaRPr lang="zh-CN" altLang="en-US" dirty="0">
              <a:solidFill>
                <a:srgbClr val="0070C0"/>
              </a:solidFill>
            </a:endParaRPr>
          </a:p>
        </p:txBody>
      </p:sp>
      <p:cxnSp>
        <p:nvCxnSpPr>
          <p:cNvPr id="22" name="直接连接符 21">
            <a:extLst>
              <a:ext uri="{FF2B5EF4-FFF2-40B4-BE49-F238E27FC236}">
                <a16:creationId xmlns:a16="http://schemas.microsoft.com/office/drawing/2014/main" id="{13F66A2D-0CAD-698C-5C50-EE4758B7F95C}"/>
              </a:ext>
            </a:extLst>
          </p:cNvPr>
          <p:cNvCxnSpPr>
            <a:cxnSpLocks/>
          </p:cNvCxnSpPr>
          <p:nvPr/>
        </p:nvCxnSpPr>
        <p:spPr>
          <a:xfrm>
            <a:off x="7620000" y="1876101"/>
            <a:ext cx="2178015" cy="123373"/>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D020F0F9-27E1-6E73-DAC8-930A965630A6}"/>
              </a:ext>
            </a:extLst>
          </p:cNvPr>
          <p:cNvSpPr txBox="1"/>
          <p:nvPr/>
        </p:nvSpPr>
        <p:spPr>
          <a:xfrm>
            <a:off x="7933366" y="1244952"/>
            <a:ext cx="3964547" cy="646331"/>
          </a:xfrm>
          <a:prstGeom prst="rect">
            <a:avLst/>
          </a:prstGeom>
          <a:noFill/>
        </p:spPr>
        <p:txBody>
          <a:bodyPr wrap="none" rtlCol="0">
            <a:spAutoFit/>
          </a:bodyPr>
          <a:lstStyle/>
          <a:p>
            <a:r>
              <a:rPr lang="en-US" altLang="zh-CN" dirty="0">
                <a:solidFill>
                  <a:srgbClr val="FF0000"/>
                </a:solidFill>
                <a:highlight>
                  <a:srgbClr val="FFFF00"/>
                </a:highlight>
              </a:rPr>
              <a:t>Network model, memory optimization</a:t>
            </a:r>
          </a:p>
          <a:p>
            <a:r>
              <a:rPr lang="zh-CN" altLang="en-US" dirty="0">
                <a:solidFill>
                  <a:srgbClr val="FF0000"/>
                </a:solidFill>
                <a:highlight>
                  <a:srgbClr val="FFFF00"/>
                </a:highlight>
              </a:rPr>
              <a:t> </a:t>
            </a:r>
            <a:r>
              <a:rPr lang="en-US" altLang="zh-CN" dirty="0">
                <a:solidFill>
                  <a:srgbClr val="FF0000"/>
                </a:solidFill>
                <a:highlight>
                  <a:srgbClr val="FFFF00"/>
                </a:highlight>
              </a:rPr>
              <a:t>memory reduction 90%↓</a:t>
            </a:r>
            <a:endParaRPr lang="zh-CN" altLang="en-US" dirty="0">
              <a:solidFill>
                <a:srgbClr val="FF0000"/>
              </a:solidFill>
              <a:highlight>
                <a:srgbClr val="FFFF00"/>
              </a:highlight>
            </a:endParaRPr>
          </a:p>
        </p:txBody>
      </p:sp>
      <p:sp>
        <p:nvSpPr>
          <p:cNvPr id="24" name="文本框 23">
            <a:extLst>
              <a:ext uri="{FF2B5EF4-FFF2-40B4-BE49-F238E27FC236}">
                <a16:creationId xmlns:a16="http://schemas.microsoft.com/office/drawing/2014/main" id="{962EDE48-CE90-C26F-1CB8-E56700F15917}"/>
              </a:ext>
            </a:extLst>
          </p:cNvPr>
          <p:cNvSpPr txBox="1"/>
          <p:nvPr/>
        </p:nvSpPr>
        <p:spPr>
          <a:xfrm>
            <a:off x="3249359" y="3797274"/>
            <a:ext cx="896399" cy="369332"/>
          </a:xfrm>
          <a:prstGeom prst="rect">
            <a:avLst/>
          </a:prstGeom>
          <a:noFill/>
        </p:spPr>
        <p:txBody>
          <a:bodyPr wrap="none" rtlCol="0">
            <a:spAutoFit/>
          </a:bodyPr>
          <a:lstStyle/>
          <a:p>
            <a:r>
              <a:rPr lang="en-US" altLang="zh-CN" dirty="0">
                <a:solidFill>
                  <a:srgbClr val="FF0000"/>
                </a:solidFill>
                <a:highlight>
                  <a:srgbClr val="EFF4FC"/>
                </a:highlight>
              </a:rPr>
              <a:t>100%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25" name="文本框 24">
            <a:extLst>
              <a:ext uri="{FF2B5EF4-FFF2-40B4-BE49-F238E27FC236}">
                <a16:creationId xmlns:a16="http://schemas.microsoft.com/office/drawing/2014/main" id="{8936E106-5EFD-D734-63BC-8D26F6303C40}"/>
              </a:ext>
            </a:extLst>
          </p:cNvPr>
          <p:cNvSpPr txBox="1"/>
          <p:nvPr/>
        </p:nvSpPr>
        <p:spPr>
          <a:xfrm>
            <a:off x="8635410" y="1953163"/>
            <a:ext cx="928459" cy="369332"/>
          </a:xfrm>
          <a:prstGeom prst="rect">
            <a:avLst/>
          </a:prstGeom>
          <a:noFill/>
        </p:spPr>
        <p:txBody>
          <a:bodyPr wrap="none" rtlCol="0">
            <a:spAutoFit/>
          </a:bodyPr>
          <a:lstStyle/>
          <a:p>
            <a:r>
              <a:rPr lang="en-US" altLang="zh-CN" dirty="0">
                <a:solidFill>
                  <a:srgbClr val="FF0000"/>
                </a:solidFill>
                <a:highlight>
                  <a:srgbClr val="EFF4FC"/>
                </a:highlight>
              </a:rPr>
              <a:t>&lt;10%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26" name="文本框 25">
            <a:extLst>
              <a:ext uri="{FF2B5EF4-FFF2-40B4-BE49-F238E27FC236}">
                <a16:creationId xmlns:a16="http://schemas.microsoft.com/office/drawing/2014/main" id="{B66722C7-C17B-F14A-D386-0E9E406874BE}"/>
              </a:ext>
            </a:extLst>
          </p:cNvPr>
          <p:cNvSpPr txBox="1"/>
          <p:nvPr/>
        </p:nvSpPr>
        <p:spPr>
          <a:xfrm>
            <a:off x="4188930" y="3000410"/>
            <a:ext cx="774571" cy="369332"/>
          </a:xfrm>
          <a:prstGeom prst="rect">
            <a:avLst/>
          </a:prstGeom>
          <a:noFill/>
        </p:spPr>
        <p:txBody>
          <a:bodyPr wrap="none" rtlCol="0">
            <a:spAutoFit/>
          </a:bodyPr>
          <a:lstStyle/>
          <a:p>
            <a:r>
              <a:rPr lang="en-US" altLang="zh-CN" dirty="0">
                <a:solidFill>
                  <a:srgbClr val="FF0000"/>
                </a:solidFill>
                <a:highlight>
                  <a:srgbClr val="EFF4FC"/>
                </a:highlight>
              </a:rPr>
              <a:t>50%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27" name="文本框 26">
            <a:extLst>
              <a:ext uri="{FF2B5EF4-FFF2-40B4-BE49-F238E27FC236}">
                <a16:creationId xmlns:a16="http://schemas.microsoft.com/office/drawing/2014/main" id="{E7BB9CDA-6C12-1B6C-CCAE-5B35AA8A372D}"/>
              </a:ext>
            </a:extLst>
          </p:cNvPr>
          <p:cNvSpPr txBox="1"/>
          <p:nvPr/>
        </p:nvSpPr>
        <p:spPr>
          <a:xfrm>
            <a:off x="5225075" y="2615386"/>
            <a:ext cx="774571" cy="369332"/>
          </a:xfrm>
          <a:prstGeom prst="rect">
            <a:avLst/>
          </a:prstGeom>
          <a:noFill/>
        </p:spPr>
        <p:txBody>
          <a:bodyPr wrap="square" rtlCol="0">
            <a:spAutoFit/>
          </a:bodyPr>
          <a:lstStyle/>
          <a:p>
            <a:r>
              <a:rPr lang="en-US" altLang="zh-CN" dirty="0">
                <a:solidFill>
                  <a:srgbClr val="FF0000"/>
                </a:solidFill>
                <a:highlight>
                  <a:srgbClr val="EFF4FC"/>
                </a:highlight>
              </a:rPr>
              <a:t>15%</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28" name="文本框 27">
            <a:extLst>
              <a:ext uri="{FF2B5EF4-FFF2-40B4-BE49-F238E27FC236}">
                <a16:creationId xmlns:a16="http://schemas.microsoft.com/office/drawing/2014/main" id="{3B68476F-B18B-8A28-3A7F-398293CAD71F}"/>
              </a:ext>
            </a:extLst>
          </p:cNvPr>
          <p:cNvSpPr txBox="1"/>
          <p:nvPr/>
        </p:nvSpPr>
        <p:spPr>
          <a:xfrm>
            <a:off x="6078515" y="2255301"/>
            <a:ext cx="774571" cy="369332"/>
          </a:xfrm>
          <a:prstGeom prst="rect">
            <a:avLst/>
          </a:prstGeom>
          <a:noFill/>
        </p:spPr>
        <p:txBody>
          <a:bodyPr wrap="none" rtlCol="0">
            <a:spAutoFit/>
          </a:bodyPr>
          <a:lstStyle/>
          <a:p>
            <a:r>
              <a:rPr lang="en-US" altLang="zh-CN" dirty="0">
                <a:solidFill>
                  <a:srgbClr val="FF0000"/>
                </a:solidFill>
                <a:highlight>
                  <a:srgbClr val="EFF4FC"/>
                </a:highlight>
              </a:rPr>
              <a:t>30%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29" name="文本框 28">
            <a:extLst>
              <a:ext uri="{FF2B5EF4-FFF2-40B4-BE49-F238E27FC236}">
                <a16:creationId xmlns:a16="http://schemas.microsoft.com/office/drawing/2014/main" id="{EC3EC0A0-E008-9FBC-DF4F-0123CC102E93}"/>
              </a:ext>
            </a:extLst>
          </p:cNvPr>
          <p:cNvSpPr txBox="1"/>
          <p:nvPr/>
        </p:nvSpPr>
        <p:spPr>
          <a:xfrm>
            <a:off x="6922007" y="1942110"/>
            <a:ext cx="774571" cy="369332"/>
          </a:xfrm>
          <a:prstGeom prst="rect">
            <a:avLst/>
          </a:prstGeom>
          <a:noFill/>
        </p:spPr>
        <p:txBody>
          <a:bodyPr wrap="none" rtlCol="0">
            <a:spAutoFit/>
          </a:bodyPr>
          <a:lstStyle/>
          <a:p>
            <a:r>
              <a:rPr lang="en-US" altLang="zh-CN" dirty="0">
                <a:solidFill>
                  <a:srgbClr val="FF0000"/>
                </a:solidFill>
                <a:highlight>
                  <a:srgbClr val="EFF4FC"/>
                </a:highlight>
              </a:rPr>
              <a:t>20%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cxnSp>
        <p:nvCxnSpPr>
          <p:cNvPr id="30" name="直接连接符 29">
            <a:extLst>
              <a:ext uri="{FF2B5EF4-FFF2-40B4-BE49-F238E27FC236}">
                <a16:creationId xmlns:a16="http://schemas.microsoft.com/office/drawing/2014/main" id="{69A70354-BDDD-8DF4-DC10-8194CC49083F}"/>
              </a:ext>
            </a:extLst>
          </p:cNvPr>
          <p:cNvCxnSpPr>
            <a:cxnSpLocks/>
          </p:cNvCxnSpPr>
          <p:nvPr/>
        </p:nvCxnSpPr>
        <p:spPr>
          <a:xfrm>
            <a:off x="7620000" y="1876101"/>
            <a:ext cx="2127956" cy="313945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CF65A99E-73A2-284F-F188-EF2ACAD96DDA}"/>
              </a:ext>
            </a:extLst>
          </p:cNvPr>
          <p:cNvSpPr txBox="1"/>
          <p:nvPr/>
        </p:nvSpPr>
        <p:spPr>
          <a:xfrm>
            <a:off x="9839838" y="4960156"/>
            <a:ext cx="1790875" cy="369332"/>
          </a:xfrm>
          <a:prstGeom prst="rect">
            <a:avLst/>
          </a:prstGeom>
          <a:noFill/>
        </p:spPr>
        <p:txBody>
          <a:bodyPr wrap="none" rtlCol="0">
            <a:spAutoFit/>
          </a:bodyPr>
          <a:lstStyle/>
          <a:p>
            <a:r>
              <a:rPr lang="en-US" altLang="zh-CN" dirty="0">
                <a:solidFill>
                  <a:srgbClr val="FF0000"/>
                </a:solidFill>
                <a:highlight>
                  <a:srgbClr val="FFFF00"/>
                </a:highlight>
              </a:rPr>
              <a:t>No optimization</a:t>
            </a:r>
            <a:endParaRPr lang="zh-CN" altLang="en-US" dirty="0">
              <a:solidFill>
                <a:srgbClr val="FF0000"/>
              </a:solidFill>
              <a:highlight>
                <a:srgbClr val="FFFF00"/>
              </a:highlight>
            </a:endParaRPr>
          </a:p>
        </p:txBody>
      </p:sp>
      <p:sp>
        <p:nvSpPr>
          <p:cNvPr id="32" name="文本框 31">
            <a:extLst>
              <a:ext uri="{FF2B5EF4-FFF2-40B4-BE49-F238E27FC236}">
                <a16:creationId xmlns:a16="http://schemas.microsoft.com/office/drawing/2014/main" id="{4D9EFE26-1E95-42DD-2287-78DC5BA922A9}"/>
              </a:ext>
            </a:extLst>
          </p:cNvPr>
          <p:cNvSpPr txBox="1"/>
          <p:nvPr/>
        </p:nvSpPr>
        <p:spPr>
          <a:xfrm>
            <a:off x="9473367" y="4168544"/>
            <a:ext cx="928459" cy="369332"/>
          </a:xfrm>
          <a:prstGeom prst="rect">
            <a:avLst/>
          </a:prstGeom>
          <a:noFill/>
        </p:spPr>
        <p:txBody>
          <a:bodyPr wrap="none" rtlCol="0">
            <a:spAutoFit/>
          </a:bodyPr>
          <a:lstStyle/>
          <a:p>
            <a:r>
              <a:rPr lang="en-US" altLang="zh-CN" dirty="0">
                <a:solidFill>
                  <a:srgbClr val="FF0000"/>
                </a:solidFill>
                <a:highlight>
                  <a:srgbClr val="EFF4FC"/>
                </a:highlight>
              </a:rPr>
              <a:t>&gt;90%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33" name="文本框 32">
            <a:extLst>
              <a:ext uri="{FF2B5EF4-FFF2-40B4-BE49-F238E27FC236}">
                <a16:creationId xmlns:a16="http://schemas.microsoft.com/office/drawing/2014/main" id="{9287CEB1-36C4-2039-4BA9-16146E437F9F}"/>
              </a:ext>
            </a:extLst>
          </p:cNvPr>
          <p:cNvSpPr txBox="1"/>
          <p:nvPr/>
        </p:nvSpPr>
        <p:spPr>
          <a:xfrm>
            <a:off x="4145758" y="3799212"/>
            <a:ext cx="3579826" cy="307777"/>
          </a:xfrm>
          <a:prstGeom prst="rect">
            <a:avLst/>
          </a:prstGeom>
          <a:noFill/>
        </p:spPr>
        <p:txBody>
          <a:bodyPr wrap="none" rtlCol="0">
            <a:spAutoFit/>
          </a:bodyPr>
          <a:lstStyle/>
          <a:p>
            <a:r>
              <a:rPr lang="en-US" altLang="zh-CN" sz="1400" b="1" dirty="0">
                <a:solidFill>
                  <a:srgbClr val="0052D9"/>
                </a:solidFill>
              </a:rPr>
              <a:t>Logical replication =&gt; Physical replication</a:t>
            </a:r>
            <a:endParaRPr lang="zh-CN" altLang="en-US" sz="1400" b="1" dirty="0">
              <a:solidFill>
                <a:srgbClr val="0052D9"/>
              </a:solidFill>
            </a:endParaRPr>
          </a:p>
        </p:txBody>
      </p:sp>
      <p:sp>
        <p:nvSpPr>
          <p:cNvPr id="34" name="文本框 33">
            <a:extLst>
              <a:ext uri="{FF2B5EF4-FFF2-40B4-BE49-F238E27FC236}">
                <a16:creationId xmlns:a16="http://schemas.microsoft.com/office/drawing/2014/main" id="{11961C79-9033-10A5-53AF-2884E49B785B}"/>
              </a:ext>
            </a:extLst>
          </p:cNvPr>
          <p:cNvSpPr txBox="1"/>
          <p:nvPr/>
        </p:nvSpPr>
        <p:spPr>
          <a:xfrm>
            <a:off x="4898003" y="3005346"/>
            <a:ext cx="2555508" cy="523220"/>
          </a:xfrm>
          <a:prstGeom prst="rect">
            <a:avLst/>
          </a:prstGeom>
          <a:noFill/>
        </p:spPr>
        <p:txBody>
          <a:bodyPr wrap="none" rtlCol="0">
            <a:spAutoFit/>
          </a:bodyPr>
          <a:lstStyle/>
          <a:p>
            <a:r>
              <a:rPr lang="en-US" altLang="zh-CN" sz="1400" b="1" dirty="0">
                <a:solidFill>
                  <a:srgbClr val="0052D9"/>
                </a:solidFill>
              </a:rPr>
              <a:t>Synchronous user thread =&gt; </a:t>
            </a:r>
          </a:p>
          <a:p>
            <a:r>
              <a:rPr lang="en-US" altLang="zh-CN" sz="1400" b="1" dirty="0">
                <a:solidFill>
                  <a:srgbClr val="0052D9"/>
                </a:solidFill>
              </a:rPr>
              <a:t>Asynchronous user thread </a:t>
            </a:r>
            <a:endParaRPr lang="zh-CN" altLang="en-US" sz="1400" b="1" dirty="0">
              <a:solidFill>
                <a:srgbClr val="0052D9"/>
              </a:solidFill>
            </a:endParaRPr>
          </a:p>
        </p:txBody>
      </p:sp>
      <p:sp>
        <p:nvSpPr>
          <p:cNvPr id="35" name="文本框 34">
            <a:extLst>
              <a:ext uri="{FF2B5EF4-FFF2-40B4-BE49-F238E27FC236}">
                <a16:creationId xmlns:a16="http://schemas.microsoft.com/office/drawing/2014/main" id="{6DCE56FE-AED6-1E5D-9BB8-30EB0B707D67}"/>
              </a:ext>
            </a:extLst>
          </p:cNvPr>
          <p:cNvSpPr txBox="1"/>
          <p:nvPr/>
        </p:nvSpPr>
        <p:spPr>
          <a:xfrm>
            <a:off x="9835219" y="5329488"/>
            <a:ext cx="2327881" cy="523220"/>
          </a:xfrm>
          <a:prstGeom prst="rect">
            <a:avLst/>
          </a:prstGeom>
          <a:noFill/>
        </p:spPr>
        <p:txBody>
          <a:bodyPr wrap="none" rtlCol="0">
            <a:spAutoFit/>
          </a:bodyPr>
          <a:lstStyle/>
          <a:p>
            <a:r>
              <a:rPr lang="en-US" altLang="zh-CN" sz="1400" b="1" dirty="0">
                <a:solidFill>
                  <a:srgbClr val="0052D9"/>
                </a:solidFill>
              </a:rPr>
              <a:t>When large-scale,</a:t>
            </a:r>
          </a:p>
          <a:p>
            <a:r>
              <a:rPr lang="en-US" altLang="zh-CN" sz="1400" b="1" dirty="0">
                <a:solidFill>
                  <a:srgbClr val="0052D9"/>
                </a:solidFill>
              </a:rPr>
              <a:t>memory is the bottleneck!</a:t>
            </a:r>
            <a:endParaRPr lang="zh-CN" altLang="en-US" sz="1400" b="1" dirty="0">
              <a:solidFill>
                <a:srgbClr val="0052D9"/>
              </a:solidFill>
            </a:endParaRPr>
          </a:p>
        </p:txBody>
      </p:sp>
    </p:spTree>
    <p:extLst>
      <p:ext uri="{BB962C8B-B14F-4D97-AF65-F5344CB8AC3E}">
        <p14:creationId xmlns:p14="http://schemas.microsoft.com/office/powerpoint/2010/main" val="21873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示&#10;&#10;描述已自动生成">
            <a:extLst>
              <a:ext uri="{FF2B5EF4-FFF2-40B4-BE49-F238E27FC236}">
                <a16:creationId xmlns:a16="http://schemas.microsoft.com/office/drawing/2014/main" id="{FC146DC5-EE37-A3A3-1EF5-50A3866C4542}"/>
              </a:ext>
            </a:extLst>
          </p:cNvPr>
          <p:cNvPicPr>
            <a:picLocks noChangeAspect="1"/>
          </p:cNvPicPr>
          <p:nvPr/>
        </p:nvPicPr>
        <p:blipFill>
          <a:blip r:embed="rId3"/>
          <a:stretch>
            <a:fillRect/>
          </a:stretch>
        </p:blipFill>
        <p:spPr>
          <a:xfrm>
            <a:off x="2292876" y="1480872"/>
            <a:ext cx="7601137" cy="4349314"/>
          </a:xfrm>
          <a:prstGeom prst="rect">
            <a:avLst/>
          </a:prstGeom>
        </p:spPr>
      </p:pic>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203121"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 - Setup</a:t>
            </a:r>
          </a:p>
        </p:txBody>
      </p:sp>
      <p:sp>
        <p:nvSpPr>
          <p:cNvPr id="2" name="文本框 1">
            <a:extLst>
              <a:ext uri="{FF2B5EF4-FFF2-40B4-BE49-F238E27FC236}">
                <a16:creationId xmlns:a16="http://schemas.microsoft.com/office/drawing/2014/main" id="{BBD6EA52-9798-78CD-5898-2A1E66A1E669}"/>
              </a:ext>
            </a:extLst>
          </p:cNvPr>
          <p:cNvSpPr txBox="1"/>
          <p:nvPr/>
        </p:nvSpPr>
        <p:spPr>
          <a:xfrm>
            <a:off x="234330" y="4162745"/>
            <a:ext cx="1630575" cy="369332"/>
          </a:xfrm>
          <a:prstGeom prst="rect">
            <a:avLst/>
          </a:prstGeom>
          <a:noFill/>
        </p:spPr>
        <p:txBody>
          <a:bodyPr wrap="none" rtlCol="0">
            <a:spAutoFit/>
          </a:bodyPr>
          <a:lstStyle/>
          <a:p>
            <a:r>
              <a:rPr lang="en-US" altLang="zh-CN" dirty="0">
                <a:solidFill>
                  <a:srgbClr val="FF0000"/>
                </a:solidFill>
              </a:rPr>
              <a:t>Physical nodes</a:t>
            </a:r>
            <a:endParaRPr lang="zh-CN" altLang="en-US" dirty="0">
              <a:solidFill>
                <a:srgbClr val="FF0000"/>
              </a:solidFill>
            </a:endParaRPr>
          </a:p>
        </p:txBody>
      </p:sp>
      <p:cxnSp>
        <p:nvCxnSpPr>
          <p:cNvPr id="4" name="直接箭头连接符 3">
            <a:extLst>
              <a:ext uri="{FF2B5EF4-FFF2-40B4-BE49-F238E27FC236}">
                <a16:creationId xmlns:a16="http://schemas.microsoft.com/office/drawing/2014/main" id="{4F3EA3CF-9A23-433C-F601-FAEA00C4BDA1}"/>
              </a:ext>
            </a:extLst>
          </p:cNvPr>
          <p:cNvCxnSpPr>
            <a:cxnSpLocks/>
            <a:stCxn id="2" idx="3"/>
          </p:cNvCxnSpPr>
          <p:nvPr/>
        </p:nvCxnSpPr>
        <p:spPr>
          <a:xfrm flipV="1">
            <a:off x="1864905" y="4014788"/>
            <a:ext cx="735420" cy="3326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85617E7F-2383-6E0E-0B8C-FD89C4A0C4CF}"/>
              </a:ext>
            </a:extLst>
          </p:cNvPr>
          <p:cNvCxnSpPr>
            <a:cxnSpLocks/>
            <a:stCxn id="2" idx="3"/>
          </p:cNvCxnSpPr>
          <p:nvPr/>
        </p:nvCxnSpPr>
        <p:spPr>
          <a:xfrm>
            <a:off x="1864905" y="4347411"/>
            <a:ext cx="4435883" cy="524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3F971F2A-9335-7D89-24CA-D31AB6C5C30D}"/>
              </a:ext>
            </a:extLst>
          </p:cNvPr>
          <p:cNvCxnSpPr>
            <a:cxnSpLocks/>
            <a:stCxn id="2" idx="3"/>
          </p:cNvCxnSpPr>
          <p:nvPr/>
        </p:nvCxnSpPr>
        <p:spPr>
          <a:xfrm>
            <a:off x="1864905" y="4347411"/>
            <a:ext cx="549683" cy="524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0931DFA9-9178-7ED2-2C44-A8B6465A4CF6}"/>
              </a:ext>
            </a:extLst>
          </p:cNvPr>
          <p:cNvSpPr txBox="1"/>
          <p:nvPr/>
        </p:nvSpPr>
        <p:spPr>
          <a:xfrm>
            <a:off x="234330" y="1680158"/>
            <a:ext cx="1790875" cy="369332"/>
          </a:xfrm>
          <a:prstGeom prst="rect">
            <a:avLst/>
          </a:prstGeom>
          <a:noFill/>
        </p:spPr>
        <p:txBody>
          <a:bodyPr wrap="none" rtlCol="0">
            <a:spAutoFit/>
          </a:bodyPr>
          <a:lstStyle/>
          <a:p>
            <a:r>
              <a:rPr lang="en-US" altLang="zh-CN" dirty="0">
                <a:solidFill>
                  <a:srgbClr val="FF0000"/>
                </a:solidFill>
              </a:rPr>
              <a:t>Virtual instances</a:t>
            </a:r>
            <a:endParaRPr lang="zh-CN" altLang="en-US" dirty="0">
              <a:solidFill>
                <a:srgbClr val="FF0000"/>
              </a:solidFill>
            </a:endParaRPr>
          </a:p>
        </p:txBody>
      </p:sp>
      <p:cxnSp>
        <p:nvCxnSpPr>
          <p:cNvPr id="16" name="直接箭头连接符 15">
            <a:extLst>
              <a:ext uri="{FF2B5EF4-FFF2-40B4-BE49-F238E27FC236}">
                <a16:creationId xmlns:a16="http://schemas.microsoft.com/office/drawing/2014/main" id="{2994AB8B-C5D9-9D8D-345E-18053AEC8A73}"/>
              </a:ext>
            </a:extLst>
          </p:cNvPr>
          <p:cNvCxnSpPr>
            <a:cxnSpLocks/>
            <a:stCxn id="15" idx="3"/>
          </p:cNvCxnSpPr>
          <p:nvPr/>
        </p:nvCxnSpPr>
        <p:spPr>
          <a:xfrm>
            <a:off x="2025205" y="1864824"/>
            <a:ext cx="38938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946DBBCD-CE5D-AB56-568C-3B28E42F9B92}"/>
              </a:ext>
            </a:extLst>
          </p:cNvPr>
          <p:cNvSpPr txBox="1"/>
          <p:nvPr/>
        </p:nvSpPr>
        <p:spPr>
          <a:xfrm>
            <a:off x="312878" y="4488580"/>
            <a:ext cx="1473480" cy="369332"/>
          </a:xfrm>
          <a:prstGeom prst="rect">
            <a:avLst/>
          </a:prstGeom>
          <a:noFill/>
        </p:spPr>
        <p:txBody>
          <a:bodyPr wrap="none" rtlCol="0">
            <a:spAutoFit/>
          </a:bodyPr>
          <a:lstStyle/>
          <a:p>
            <a:r>
              <a:rPr lang="en-US" altLang="zh-CN" dirty="0">
                <a:solidFill>
                  <a:schemeClr val="accent1"/>
                </a:solidFill>
              </a:rPr>
              <a:t>(TPC-C Cost)</a:t>
            </a:r>
            <a:endParaRPr lang="zh-CN" altLang="en-US" dirty="0">
              <a:solidFill>
                <a:schemeClr val="accent1"/>
              </a:solidFill>
            </a:endParaRPr>
          </a:p>
        </p:txBody>
      </p:sp>
    </p:spTree>
    <p:extLst>
      <p:ext uri="{BB962C8B-B14F-4D97-AF65-F5344CB8AC3E}">
        <p14:creationId xmlns:p14="http://schemas.microsoft.com/office/powerpoint/2010/main" val="192062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0">
            <a:lum/>
            <a:extLst>
              <a:ext uri="{BEBA8EAE-BF5A-486C-A8C5-ECC9F3942E4B}">
                <a14:imgProps xmlns:a14="http://schemas.microsoft.com/office/drawing/2010/main">
                  <a14:imgLayer r:embed="rId21">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六边形 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7377BBA-1A3A-4297-A23E-6DAB65DD3CBB}"/>
              </a:ext>
            </a:extLst>
          </p:cNvPr>
          <p:cNvSpPr/>
          <p:nvPr/>
        </p:nvSpPr>
        <p:spPr>
          <a:xfrm rot="5400000">
            <a:off x="751871" y="1197557"/>
            <a:ext cx="5179625" cy="4465194"/>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23" name="图片 22">
            <a:extLst>
              <a:ext uri="{FF2B5EF4-FFF2-40B4-BE49-F238E27FC236}">
                <a16:creationId xmlns:a16="http://schemas.microsoft.com/office/drawing/2014/main" id="{EB96DCDD-00BA-5246-8D56-0AFBBE910E2D}"/>
              </a:ext>
            </a:extLst>
          </p:cNvPr>
          <p:cNvPicPr>
            <a:picLocks noChangeAspect="1"/>
          </p:cNvPicPr>
          <p:nvPr/>
        </p:nvPicPr>
        <p:blipFill>
          <a:blip r:embed="rId22"/>
          <a:stretch>
            <a:fillRect/>
          </a:stretch>
        </p:blipFill>
        <p:spPr>
          <a:xfrm>
            <a:off x="714381" y="363432"/>
            <a:ext cx="1241328" cy="589851"/>
          </a:xfrm>
          <a:prstGeom prst="rect">
            <a:avLst/>
          </a:prstGeom>
        </p:spPr>
      </p:pic>
      <p:pic>
        <p:nvPicPr>
          <p:cNvPr id="21" name="图片 14" descr="资源 8">
            <a:extLst>
              <a:ext uri="{FF2B5EF4-FFF2-40B4-BE49-F238E27FC236}">
                <a16:creationId xmlns:a16="http://schemas.microsoft.com/office/drawing/2014/main" id="{D77C0888-6C80-B543-8677-235F372290B5}"/>
              </a:ext>
            </a:extLst>
          </p:cNvPr>
          <p:cNvPicPr>
            <a:picLocks noChangeAspect="1"/>
          </p:cNvPicPr>
          <p:nvPr/>
        </p:nvPicPr>
        <p:blipFill>
          <a:blip r:embed="rId23"/>
          <a:stretch>
            <a:fillRect/>
          </a:stretch>
        </p:blipFill>
        <p:spPr>
          <a:xfrm>
            <a:off x="4711700" y="1101725"/>
            <a:ext cx="2992438" cy="663575"/>
          </a:xfrm>
          <a:prstGeom prst="rect">
            <a:avLst/>
          </a:prstGeom>
          <a:noFill/>
          <a:ln w="9525">
            <a:noFill/>
          </a:ln>
        </p:spPr>
      </p:pic>
      <p:grpSp>
        <p:nvGrpSpPr>
          <p:cNvPr id="24" name="组合 3">
            <a:extLst>
              <a:ext uri="{FF2B5EF4-FFF2-40B4-BE49-F238E27FC236}">
                <a16:creationId xmlns:a16="http://schemas.microsoft.com/office/drawing/2014/main" id="{DA20E21B-D09C-1440-B890-67AB0E43B668}"/>
              </a:ext>
            </a:extLst>
          </p:cNvPr>
          <p:cNvGrpSpPr/>
          <p:nvPr/>
        </p:nvGrpSpPr>
        <p:grpSpPr>
          <a:xfrm>
            <a:off x="1843088" y="1058228"/>
            <a:ext cx="8750771" cy="4874260"/>
            <a:chOff x="4481" y="1667"/>
            <a:chExt cx="13325" cy="7676"/>
          </a:xfrm>
        </p:grpSpPr>
        <p:sp>
          <p:nvSpPr>
            <p:cNvPr id="27" name="文本框 26">
              <a:extLst>
                <a:ext uri="{FF2B5EF4-FFF2-40B4-BE49-F238E27FC236}">
                  <a16:creationId xmlns:a16="http://schemas.microsoft.com/office/drawing/2014/main" id="{850D993F-D448-FC47-83DC-F0EB41097EE1}"/>
                </a:ext>
              </a:extLst>
            </p:cNvPr>
            <p:cNvSpPr txBox="1"/>
            <p:nvPr>
              <p:custDataLst>
                <p:tags r:id="rId1"/>
              </p:custDataLst>
            </p:nvPr>
          </p:nvSpPr>
          <p:spPr>
            <a:xfrm>
              <a:off x="6431"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en-US" altLang="zh-CN" sz="2000" b="1" spc="300" noProof="1">
                  <a:solidFill>
                    <a:schemeClr val="bg1"/>
                  </a:solidFill>
                  <a:latin typeface="FontName" charset="-122"/>
                  <a:ea typeface="FontName" charset="-122"/>
                  <a:cs typeface="FontName" charset="-122"/>
                  <a:sym typeface="Arial" panose="020B0604020202020204" pitchFamily="34" charset="0"/>
                </a:rPr>
                <a:t>Introduction</a:t>
              </a:r>
              <a:endParaRPr lang="zh-CN" altLang="en-US" sz="2000" b="1" spc="300" noProof="1">
                <a:solidFill>
                  <a:schemeClr val="bg1"/>
                </a:solidFill>
                <a:latin typeface="FontName" charset="-122"/>
                <a:ea typeface="FontName" charset="-122"/>
                <a:cs typeface="FontName" charset="-122"/>
                <a:sym typeface="Arial" panose="020B0604020202020204" pitchFamily="34" charset="0"/>
              </a:endParaRPr>
            </a:p>
          </p:txBody>
        </p:sp>
        <p:sp>
          <p:nvSpPr>
            <p:cNvPr id="28" name="文本框 27">
              <a:extLst>
                <a:ext uri="{FF2B5EF4-FFF2-40B4-BE49-F238E27FC236}">
                  <a16:creationId xmlns:a16="http://schemas.microsoft.com/office/drawing/2014/main" id="{BDDF1F35-73BE-0648-B50B-770815798155}"/>
                </a:ext>
              </a:extLst>
            </p:cNvPr>
            <p:cNvSpPr txBox="1"/>
            <p:nvPr>
              <p:custDataLst>
                <p:tags r:id="rId2"/>
              </p:custDataLst>
            </p:nvPr>
          </p:nvSpPr>
          <p:spPr>
            <a:xfrm>
              <a:off x="6431" y="5083"/>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Overview of Tencent Database Products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29" name="文本框 28">
              <a:extLst>
                <a:ext uri="{FF2B5EF4-FFF2-40B4-BE49-F238E27FC236}">
                  <a16:creationId xmlns:a16="http://schemas.microsoft.com/office/drawing/2014/main" id="{713B9475-E87F-C048-87FB-6DAC38CE8E19}"/>
                </a:ext>
              </a:extLst>
            </p:cNvPr>
            <p:cNvSpPr txBox="1"/>
            <p:nvPr>
              <p:custDataLst>
                <p:tags r:id="rId3"/>
              </p:custDataLst>
            </p:nvPr>
          </p:nvSpPr>
          <p:spPr>
            <a:xfrm>
              <a:off x="4552" y="4066"/>
              <a:ext cx="201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01</a:t>
              </a:r>
            </a:p>
          </p:txBody>
        </p:sp>
        <p:cxnSp>
          <p:nvCxnSpPr>
            <p:cNvPr id="30" name="直接连接符 2">
              <a:extLst>
                <a:ext uri="{FF2B5EF4-FFF2-40B4-BE49-F238E27FC236}">
                  <a16:creationId xmlns:a16="http://schemas.microsoft.com/office/drawing/2014/main" id="{1DE90784-8A35-6B4A-A1F9-331D26E4C206}"/>
                </a:ext>
              </a:extLst>
            </p:cNvPr>
            <p:cNvCxnSpPr>
              <a:cxnSpLocks/>
            </p:cNvCxnSpPr>
            <p:nvPr>
              <p:custDataLst>
                <p:tags r:id="rId4"/>
              </p:custDataLst>
            </p:nvPr>
          </p:nvCxnSpPr>
          <p:spPr>
            <a:xfrm>
              <a:off x="4688" y="6381"/>
              <a:ext cx="63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E8A7B581-ADAE-AA4E-B1B0-BAFBAC86B787}"/>
                </a:ext>
              </a:extLst>
            </p:cNvPr>
            <p:cNvSpPr txBox="1"/>
            <p:nvPr>
              <p:custDataLst>
                <p:tags r:id="rId5"/>
              </p:custDataLst>
            </p:nvPr>
          </p:nvSpPr>
          <p:spPr>
            <a:xfrm>
              <a:off x="13453"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en-US" altLang="zh-CN" sz="2000" b="1" spc="300" noProof="1">
                  <a:solidFill>
                    <a:schemeClr val="bg1"/>
                  </a:solidFill>
                  <a:latin typeface="FontName" charset="-122"/>
                  <a:ea typeface="FontName" charset="-122"/>
                  <a:cs typeface="FontName" charset="-122"/>
                  <a:sym typeface="Arial" panose="020B0604020202020204" pitchFamily="34" charset="0"/>
                </a:rPr>
                <a:t>Applications</a:t>
              </a:r>
              <a:endParaRPr lang="zh-CN" altLang="en-US" sz="2000" b="1" spc="300" noProof="1">
                <a:solidFill>
                  <a:schemeClr val="bg1"/>
                </a:solidFill>
                <a:latin typeface="FontName" charset="-122"/>
                <a:ea typeface="FontName" charset="-122"/>
                <a:cs typeface="FontName" charset="-122"/>
                <a:sym typeface="Arial" panose="020B0604020202020204" pitchFamily="34" charset="0"/>
              </a:endParaRPr>
            </a:p>
          </p:txBody>
        </p:sp>
        <p:sp>
          <p:nvSpPr>
            <p:cNvPr id="32" name="文本框 31">
              <a:extLst>
                <a:ext uri="{FF2B5EF4-FFF2-40B4-BE49-F238E27FC236}">
                  <a16:creationId xmlns:a16="http://schemas.microsoft.com/office/drawing/2014/main" id="{262071C7-2928-C645-B7A0-3B53984C3A4A}"/>
                </a:ext>
              </a:extLst>
            </p:cNvPr>
            <p:cNvSpPr txBox="1"/>
            <p:nvPr>
              <p:custDataLst>
                <p:tags r:id="rId6"/>
              </p:custDataLst>
            </p:nvPr>
          </p:nvSpPr>
          <p:spPr>
            <a:xfrm>
              <a:off x="13453" y="5083"/>
              <a:ext cx="4353"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Cloud Native Database Architectural Innovations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3" name="文本框 32">
              <a:extLst>
                <a:ext uri="{FF2B5EF4-FFF2-40B4-BE49-F238E27FC236}">
                  <a16:creationId xmlns:a16="http://schemas.microsoft.com/office/drawing/2014/main" id="{D472580D-9023-6347-83F9-AFA9C6AA91E4}"/>
                </a:ext>
              </a:extLst>
            </p:cNvPr>
            <p:cNvSpPr txBox="1"/>
            <p:nvPr>
              <p:custDataLst>
                <p:tags r:id="rId7"/>
              </p:custDataLst>
            </p:nvPr>
          </p:nvSpPr>
          <p:spPr>
            <a:xfrm>
              <a:off x="11431" y="4065"/>
              <a:ext cx="2219" cy="1888"/>
            </a:xfrm>
            <a:prstGeom prst="rect">
              <a:avLst/>
            </a:prstGeom>
            <a:noFill/>
          </p:spPr>
          <p:txBody>
            <a:bodyPr wrap="none" rtlCol="0" anchor="ctr" anchorCtr="0">
              <a:spAutoFit/>
              <a:scene3d>
                <a:camera prst="orthographicFront"/>
                <a:lightRig rig="threePt" dir="t"/>
              </a:scene3d>
              <a:sp3d contourW="12700"/>
            </a:bodyPr>
            <a:lstStyle/>
            <a:p>
              <a:pP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02</a:t>
              </a:r>
            </a:p>
          </p:txBody>
        </p:sp>
        <p:cxnSp>
          <p:nvCxnSpPr>
            <p:cNvPr id="34" name="直接连接符 13">
              <a:extLst>
                <a:ext uri="{FF2B5EF4-FFF2-40B4-BE49-F238E27FC236}">
                  <a16:creationId xmlns:a16="http://schemas.microsoft.com/office/drawing/2014/main" id="{1096AB43-6BFF-D840-816A-0B19CF79E0F1}"/>
                </a:ext>
              </a:extLst>
            </p:cNvPr>
            <p:cNvCxnSpPr/>
            <p:nvPr>
              <p:custDataLst>
                <p:tags r:id="rId8"/>
              </p:custDataLst>
            </p:nvPr>
          </p:nvCxnSpPr>
          <p:spPr>
            <a:xfrm>
              <a:off x="11711" y="6381"/>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9D1DC45E-F978-AF43-8026-10F7BCD66D8C}"/>
                </a:ext>
              </a:extLst>
            </p:cNvPr>
            <p:cNvSpPr txBox="1"/>
            <p:nvPr>
              <p:custDataLst>
                <p:tags r:id="rId9"/>
              </p:custDataLst>
            </p:nvPr>
          </p:nvSpPr>
          <p:spPr>
            <a:xfrm>
              <a:off x="6432" y="7114"/>
              <a:ext cx="4848" cy="796"/>
            </a:xfrm>
            <a:prstGeom prst="rect">
              <a:avLst/>
            </a:prstGeom>
            <a:noFill/>
          </p:spPr>
          <p:txBody>
            <a:bodyPr wrap="square" lIns="91440" tIns="45720" rIns="91440" bIns="0" anchor="b">
              <a:normAutofit/>
            </a:bodyPr>
            <a:lstStyle/>
            <a:p>
              <a:pPr fontAlgn="auto">
                <a:lnSpc>
                  <a:spcPct val="130000"/>
                </a:lnSpc>
                <a:buClrTx/>
                <a:buSzTx/>
                <a:buFontTx/>
              </a:pPr>
              <a:r>
                <a:rPr lang="en-US" altLang="zh-CN" sz="2000" b="1" spc="300" noProof="1">
                  <a:solidFill>
                    <a:schemeClr val="bg1"/>
                  </a:solidFill>
                  <a:latin typeface="FontName" charset="-122"/>
                  <a:ea typeface="FontName" charset="-122"/>
                  <a:cs typeface="FontName" charset="-122"/>
                  <a:sym typeface="Arial" panose="020B0604020202020204" pitchFamily="34" charset="0"/>
                </a:rPr>
                <a:t>Research</a:t>
              </a:r>
              <a:endParaRPr lang="zh-CN" altLang="en-US" sz="2000" b="1" spc="300" noProof="1">
                <a:solidFill>
                  <a:schemeClr val="bg1"/>
                </a:solidFill>
                <a:latin typeface="FontName" charset="-122"/>
                <a:ea typeface="FontName" charset="-122"/>
                <a:cs typeface="FontName" charset="-122"/>
                <a:sym typeface="Arial" panose="020B0604020202020204" pitchFamily="34" charset="0"/>
              </a:endParaRPr>
            </a:p>
          </p:txBody>
        </p:sp>
        <p:sp>
          <p:nvSpPr>
            <p:cNvPr id="36" name="文本框 35">
              <a:extLst>
                <a:ext uri="{FF2B5EF4-FFF2-40B4-BE49-F238E27FC236}">
                  <a16:creationId xmlns:a16="http://schemas.microsoft.com/office/drawing/2014/main" id="{2F05744E-415F-F142-96E6-2E4D7632529E}"/>
                </a:ext>
              </a:extLst>
            </p:cNvPr>
            <p:cNvSpPr txBox="1"/>
            <p:nvPr>
              <p:custDataLst>
                <p:tags r:id="rId10"/>
              </p:custDataLst>
            </p:nvPr>
          </p:nvSpPr>
          <p:spPr>
            <a:xfrm>
              <a:off x="6432" y="8045"/>
              <a:ext cx="4655"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Features and Optimizations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7" name="文本框 36">
              <a:extLst>
                <a:ext uri="{FF2B5EF4-FFF2-40B4-BE49-F238E27FC236}">
                  <a16:creationId xmlns:a16="http://schemas.microsoft.com/office/drawing/2014/main" id="{1C87D9BD-6533-6745-AE9F-45309853DCF1}"/>
                </a:ext>
              </a:extLst>
            </p:cNvPr>
            <p:cNvSpPr txBox="1"/>
            <p:nvPr>
              <p:custDataLst>
                <p:tags r:id="rId11"/>
              </p:custDataLst>
            </p:nvPr>
          </p:nvSpPr>
          <p:spPr>
            <a:xfrm>
              <a:off x="4481" y="6978"/>
              <a:ext cx="2158"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03</a:t>
              </a:r>
            </a:p>
          </p:txBody>
        </p:sp>
        <p:cxnSp>
          <p:nvCxnSpPr>
            <p:cNvPr id="38" name="直接连接符 22">
              <a:extLst>
                <a:ext uri="{FF2B5EF4-FFF2-40B4-BE49-F238E27FC236}">
                  <a16:creationId xmlns:a16="http://schemas.microsoft.com/office/drawing/2014/main" id="{962F960E-4276-BC44-8B84-17D03C6230B0}"/>
                </a:ext>
              </a:extLst>
            </p:cNvPr>
            <p:cNvCxnSpPr>
              <a:cxnSpLocks/>
            </p:cNvCxnSpPr>
            <p:nvPr>
              <p:custDataLst>
                <p:tags r:id="rId12"/>
              </p:custDataLst>
            </p:nvPr>
          </p:nvCxnSpPr>
          <p:spPr>
            <a:xfrm>
              <a:off x="4689" y="9343"/>
              <a:ext cx="63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CEE8D0F0-17B9-D749-9365-DD390C8CD2C2}"/>
                </a:ext>
              </a:extLst>
            </p:cNvPr>
            <p:cNvSpPr txBox="1"/>
            <p:nvPr>
              <p:custDataLst>
                <p:tags r:id="rId13"/>
              </p:custDataLst>
            </p:nvPr>
          </p:nvSpPr>
          <p:spPr>
            <a:xfrm>
              <a:off x="13455" y="7114"/>
              <a:ext cx="4207" cy="796"/>
            </a:xfrm>
            <a:prstGeom prst="rect">
              <a:avLst/>
            </a:prstGeom>
            <a:noFill/>
          </p:spPr>
          <p:txBody>
            <a:bodyPr wrap="square" lIns="91440" tIns="45720" rIns="91440" bIns="0" anchor="b">
              <a:normAutofit/>
            </a:bodyPr>
            <a:lstStyle/>
            <a:p>
              <a:pPr fontAlgn="auto">
                <a:lnSpc>
                  <a:spcPct val="130000"/>
                </a:lnSpc>
                <a:buClrTx/>
                <a:buSzTx/>
                <a:buFontTx/>
              </a:pPr>
              <a:r>
                <a:rPr lang="en-US" altLang="zh-CN" sz="2000" b="1" spc="300" noProof="1">
                  <a:solidFill>
                    <a:schemeClr val="bg1"/>
                  </a:solidFill>
                  <a:latin typeface="FontName" charset="-122"/>
                  <a:ea typeface="FontName" charset="-122"/>
                  <a:cs typeface="FontName" charset="-122"/>
                  <a:sym typeface="Arial" panose="020B0604020202020204" pitchFamily="34" charset="0"/>
                </a:rPr>
                <a:t>Future Work</a:t>
              </a:r>
              <a:endParaRPr lang="zh-CN" altLang="en-US" sz="2000" b="1" spc="300" noProof="1">
                <a:solidFill>
                  <a:schemeClr val="bg1"/>
                </a:solidFill>
                <a:latin typeface="FontName" charset="-122"/>
                <a:ea typeface="FontName" charset="-122"/>
                <a:cs typeface="FontName" charset="-122"/>
                <a:sym typeface="Arial" panose="020B0604020202020204" pitchFamily="34" charset="0"/>
              </a:endParaRPr>
            </a:p>
          </p:txBody>
        </p:sp>
        <p:sp>
          <p:nvSpPr>
            <p:cNvPr id="40" name="文本框 39">
              <a:extLst>
                <a:ext uri="{FF2B5EF4-FFF2-40B4-BE49-F238E27FC236}">
                  <a16:creationId xmlns:a16="http://schemas.microsoft.com/office/drawing/2014/main" id="{CB694E2C-A50D-D34A-8009-36C282E95D5D}"/>
                </a:ext>
              </a:extLst>
            </p:cNvPr>
            <p:cNvSpPr txBox="1"/>
            <p:nvPr>
              <p:custDataLst>
                <p:tags r:id="rId14"/>
              </p:custDataLst>
            </p:nvPr>
          </p:nvSpPr>
          <p:spPr>
            <a:xfrm>
              <a:off x="13455" y="8045"/>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Research and Challengers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41" name="文本框 40">
              <a:extLst>
                <a:ext uri="{FF2B5EF4-FFF2-40B4-BE49-F238E27FC236}">
                  <a16:creationId xmlns:a16="http://schemas.microsoft.com/office/drawing/2014/main" id="{9864CF34-B08A-6043-BE46-BBDAC8B72CD9}"/>
                </a:ext>
              </a:extLst>
            </p:cNvPr>
            <p:cNvSpPr txBox="1"/>
            <p:nvPr>
              <p:custDataLst>
                <p:tags r:id="rId15"/>
              </p:custDataLst>
            </p:nvPr>
          </p:nvSpPr>
          <p:spPr>
            <a:xfrm>
              <a:off x="11438" y="6978"/>
              <a:ext cx="229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04</a:t>
              </a:r>
            </a:p>
          </p:txBody>
        </p:sp>
        <p:cxnSp>
          <p:nvCxnSpPr>
            <p:cNvPr id="42" name="直接连接符 28">
              <a:extLst>
                <a:ext uri="{FF2B5EF4-FFF2-40B4-BE49-F238E27FC236}">
                  <a16:creationId xmlns:a16="http://schemas.microsoft.com/office/drawing/2014/main" id="{60CE2661-3988-FE40-92E6-A494987DFBE2}"/>
                </a:ext>
              </a:extLst>
            </p:cNvPr>
            <p:cNvCxnSpPr/>
            <p:nvPr>
              <p:custDataLst>
                <p:tags r:id="rId16"/>
              </p:custDataLst>
            </p:nvPr>
          </p:nvCxnSpPr>
          <p:spPr>
            <a:xfrm>
              <a:off x="11712" y="9343"/>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4F1F3AA3-0FD9-0445-BA8E-AF1AD5D04371}"/>
                </a:ext>
              </a:extLst>
            </p:cNvPr>
            <p:cNvSpPr txBox="1"/>
            <p:nvPr>
              <p:custDataLst>
                <p:tags r:id="rId17"/>
              </p:custDataLst>
            </p:nvPr>
          </p:nvSpPr>
          <p:spPr>
            <a:xfrm>
              <a:off x="9185" y="1667"/>
              <a:ext cx="4527" cy="1115"/>
            </a:xfrm>
            <a:prstGeom prst="rect">
              <a:avLst/>
            </a:prstGeom>
            <a:noFill/>
          </p:spPr>
          <p:txBody>
            <a:bodyPr wrap="square" rtlCol="0" anchor="ctr" anchorCtr="0">
              <a:spAutoFit/>
            </a:bodyPr>
            <a:lstStyle/>
            <a:p>
              <a:pPr algn="ctr" fontAlgn="auto">
                <a:buClrTx/>
                <a:buSzTx/>
                <a:buFontTx/>
              </a:pPr>
              <a:r>
                <a:rPr lang="en-US" altLang="zh-CN"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rPr>
                <a:t>Content</a:t>
              </a:r>
              <a:endParaRPr lang="zh-CN" altLang="en-US"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endParaRPr>
            </a:p>
          </p:txBody>
        </p:sp>
      </p:grpSp>
    </p:spTree>
    <p:extLst>
      <p:ext uri="{BB962C8B-B14F-4D97-AF65-F5344CB8AC3E}">
        <p14:creationId xmlns:p14="http://schemas.microsoft.com/office/powerpoint/2010/main" val="1284849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948517"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 – Test result</a:t>
            </a:r>
          </a:p>
        </p:txBody>
      </p:sp>
      <p:pic>
        <p:nvPicPr>
          <p:cNvPr id="3" name="图片 2" descr="图表, 直方图&#10;&#10;描述已自动生成">
            <a:extLst>
              <a:ext uri="{FF2B5EF4-FFF2-40B4-BE49-F238E27FC236}">
                <a16:creationId xmlns:a16="http://schemas.microsoft.com/office/drawing/2014/main" id="{4497C0E2-3885-16CD-C94E-F96ACD2CD22B}"/>
              </a:ext>
            </a:extLst>
          </p:cNvPr>
          <p:cNvPicPr>
            <a:picLocks noChangeAspect="1"/>
          </p:cNvPicPr>
          <p:nvPr/>
        </p:nvPicPr>
        <p:blipFill>
          <a:blip r:embed="rId3"/>
          <a:stretch>
            <a:fillRect/>
          </a:stretch>
        </p:blipFill>
        <p:spPr>
          <a:xfrm>
            <a:off x="6570193" y="3946064"/>
            <a:ext cx="4958597" cy="2205356"/>
          </a:xfrm>
          <a:prstGeom prst="rect">
            <a:avLst/>
          </a:prstGeom>
        </p:spPr>
      </p:pic>
      <p:pic>
        <p:nvPicPr>
          <p:cNvPr id="7" name="图片 6" descr="图表&#10;&#10;中度可信度描述已自动生成">
            <a:extLst>
              <a:ext uri="{FF2B5EF4-FFF2-40B4-BE49-F238E27FC236}">
                <a16:creationId xmlns:a16="http://schemas.microsoft.com/office/drawing/2014/main" id="{3198F592-6FC0-B2D6-F20A-34D7BD92FDCA}"/>
              </a:ext>
            </a:extLst>
          </p:cNvPr>
          <p:cNvPicPr>
            <a:picLocks noChangeAspect="1"/>
          </p:cNvPicPr>
          <p:nvPr/>
        </p:nvPicPr>
        <p:blipFill>
          <a:blip r:embed="rId4"/>
          <a:stretch>
            <a:fillRect/>
          </a:stretch>
        </p:blipFill>
        <p:spPr>
          <a:xfrm>
            <a:off x="295216" y="3795641"/>
            <a:ext cx="6128509" cy="2205356"/>
          </a:xfrm>
          <a:prstGeom prst="rect">
            <a:avLst/>
          </a:prstGeom>
        </p:spPr>
      </p:pic>
      <p:pic>
        <p:nvPicPr>
          <p:cNvPr id="9" name="图片 8" descr="表格&#10;&#10;低可信度描述已自动生成">
            <a:extLst>
              <a:ext uri="{FF2B5EF4-FFF2-40B4-BE49-F238E27FC236}">
                <a16:creationId xmlns:a16="http://schemas.microsoft.com/office/drawing/2014/main" id="{6EF30E9A-29C7-D2E2-8ACF-E8E95996378F}"/>
              </a:ext>
            </a:extLst>
          </p:cNvPr>
          <p:cNvPicPr>
            <a:picLocks noChangeAspect="1"/>
          </p:cNvPicPr>
          <p:nvPr/>
        </p:nvPicPr>
        <p:blipFill>
          <a:blip r:embed="rId5"/>
          <a:stretch>
            <a:fillRect/>
          </a:stretch>
        </p:blipFill>
        <p:spPr>
          <a:xfrm>
            <a:off x="417991" y="1565564"/>
            <a:ext cx="11110799" cy="2036618"/>
          </a:xfrm>
          <a:prstGeom prst="rect">
            <a:avLst/>
          </a:prstGeom>
        </p:spPr>
      </p:pic>
      <p:sp>
        <p:nvSpPr>
          <p:cNvPr id="10" name="文本框 9">
            <a:extLst>
              <a:ext uri="{FF2B5EF4-FFF2-40B4-BE49-F238E27FC236}">
                <a16:creationId xmlns:a16="http://schemas.microsoft.com/office/drawing/2014/main" id="{15BA1D4F-9269-184D-DA06-CC309934A7F8}"/>
              </a:ext>
            </a:extLst>
          </p:cNvPr>
          <p:cNvSpPr txBox="1"/>
          <p:nvPr/>
        </p:nvSpPr>
        <p:spPr>
          <a:xfrm>
            <a:off x="5609032" y="2399207"/>
            <a:ext cx="2124299" cy="369332"/>
          </a:xfrm>
          <a:prstGeom prst="rect">
            <a:avLst/>
          </a:prstGeom>
          <a:noFill/>
        </p:spPr>
        <p:txBody>
          <a:bodyPr wrap="none" rtlCol="0">
            <a:spAutoFit/>
          </a:bodyPr>
          <a:lstStyle/>
          <a:p>
            <a:r>
              <a:rPr lang="en-US" altLang="zh-CN" dirty="0">
                <a:solidFill>
                  <a:srgbClr val="FF0000"/>
                </a:solidFill>
              </a:rPr>
              <a:t>8-hour stability test</a:t>
            </a:r>
            <a:endParaRPr lang="zh-CN" altLang="en-US" dirty="0">
              <a:solidFill>
                <a:srgbClr val="FF0000"/>
              </a:solidFill>
            </a:endParaRPr>
          </a:p>
        </p:txBody>
      </p:sp>
      <p:sp>
        <p:nvSpPr>
          <p:cNvPr id="11" name="文本框 10">
            <a:extLst>
              <a:ext uri="{FF2B5EF4-FFF2-40B4-BE49-F238E27FC236}">
                <a16:creationId xmlns:a16="http://schemas.microsoft.com/office/drawing/2014/main" id="{E0A08593-2540-7584-CAE1-AB31158B49D1}"/>
              </a:ext>
            </a:extLst>
          </p:cNvPr>
          <p:cNvSpPr txBox="1"/>
          <p:nvPr/>
        </p:nvSpPr>
        <p:spPr>
          <a:xfrm>
            <a:off x="2805473" y="6199129"/>
            <a:ext cx="2084225" cy="369332"/>
          </a:xfrm>
          <a:prstGeom prst="rect">
            <a:avLst/>
          </a:prstGeom>
          <a:noFill/>
        </p:spPr>
        <p:txBody>
          <a:bodyPr wrap="none" rtlCol="0">
            <a:spAutoFit/>
          </a:bodyPr>
          <a:lstStyle/>
          <a:p>
            <a:r>
              <a:rPr lang="en-US" altLang="zh-CN" dirty="0">
                <a:solidFill>
                  <a:srgbClr val="FF0000"/>
                </a:solidFill>
              </a:rPr>
              <a:t>Transaction latency</a:t>
            </a:r>
            <a:endParaRPr lang="zh-CN" altLang="en-US" dirty="0">
              <a:solidFill>
                <a:srgbClr val="FF0000"/>
              </a:solidFill>
            </a:endParaRPr>
          </a:p>
        </p:txBody>
      </p:sp>
      <p:sp>
        <p:nvSpPr>
          <p:cNvPr id="12" name="文本框 11">
            <a:extLst>
              <a:ext uri="{FF2B5EF4-FFF2-40B4-BE49-F238E27FC236}">
                <a16:creationId xmlns:a16="http://schemas.microsoft.com/office/drawing/2014/main" id="{DCAB3668-2A61-4EF9-3698-F151AC6179ED}"/>
              </a:ext>
            </a:extLst>
          </p:cNvPr>
          <p:cNvSpPr txBox="1"/>
          <p:nvPr/>
        </p:nvSpPr>
        <p:spPr>
          <a:xfrm>
            <a:off x="8524083" y="6219131"/>
            <a:ext cx="1157689" cy="369332"/>
          </a:xfrm>
          <a:prstGeom prst="rect">
            <a:avLst/>
          </a:prstGeom>
          <a:noFill/>
        </p:spPr>
        <p:txBody>
          <a:bodyPr wrap="none" rtlCol="0">
            <a:spAutoFit/>
          </a:bodyPr>
          <a:lstStyle/>
          <a:p>
            <a:r>
              <a:rPr lang="en-US" altLang="zh-CN" dirty="0">
                <a:solidFill>
                  <a:srgbClr val="FF0000"/>
                </a:solidFill>
              </a:rPr>
              <a:t>Scalability</a:t>
            </a:r>
            <a:endParaRPr lang="zh-CN" altLang="en-US" dirty="0">
              <a:solidFill>
                <a:srgbClr val="FF0000"/>
              </a:solidFill>
            </a:endParaRPr>
          </a:p>
        </p:txBody>
      </p:sp>
    </p:spTree>
    <p:extLst>
      <p:ext uri="{BB962C8B-B14F-4D97-AF65-F5344CB8AC3E}">
        <p14:creationId xmlns:p14="http://schemas.microsoft.com/office/powerpoint/2010/main" val="304600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861955"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 - Durability</a:t>
            </a:r>
          </a:p>
        </p:txBody>
      </p:sp>
      <p:sp>
        <p:nvSpPr>
          <p:cNvPr id="2" name="文本框 1">
            <a:extLst>
              <a:ext uri="{FF2B5EF4-FFF2-40B4-BE49-F238E27FC236}">
                <a16:creationId xmlns:a16="http://schemas.microsoft.com/office/drawing/2014/main" id="{945491CB-06EF-D924-F743-FD8CECF9341E}"/>
              </a:ext>
            </a:extLst>
          </p:cNvPr>
          <p:cNvSpPr txBox="1"/>
          <p:nvPr/>
        </p:nvSpPr>
        <p:spPr>
          <a:xfrm>
            <a:off x="126758" y="5232622"/>
            <a:ext cx="1840568" cy="923330"/>
          </a:xfrm>
          <a:prstGeom prst="rect">
            <a:avLst/>
          </a:prstGeom>
          <a:noFill/>
        </p:spPr>
        <p:txBody>
          <a:bodyPr wrap="none" rtlCol="0">
            <a:spAutoFit/>
          </a:bodyPr>
          <a:lstStyle/>
          <a:p>
            <a:r>
              <a:rPr lang="en-US" altLang="zh-CN" dirty="0">
                <a:solidFill>
                  <a:srgbClr val="FF0000"/>
                </a:solidFill>
              </a:rPr>
              <a:t>3 manger nodes</a:t>
            </a:r>
          </a:p>
          <a:p>
            <a:r>
              <a:rPr lang="en-US" altLang="zh-CN" dirty="0">
                <a:solidFill>
                  <a:srgbClr val="FF0000"/>
                </a:solidFill>
              </a:rPr>
              <a:t>1650 data nodes</a:t>
            </a:r>
          </a:p>
          <a:p>
            <a:r>
              <a:rPr lang="en-US" altLang="zh-CN" dirty="0">
                <a:solidFill>
                  <a:srgbClr val="FF0000"/>
                </a:solidFill>
              </a:rPr>
              <a:t>495 client nodes</a:t>
            </a:r>
            <a:endParaRPr lang="zh-CN" altLang="en-US" dirty="0">
              <a:solidFill>
                <a:srgbClr val="FF0000"/>
              </a:solidFill>
            </a:endParaRPr>
          </a:p>
        </p:txBody>
      </p:sp>
      <p:sp>
        <p:nvSpPr>
          <p:cNvPr id="3" name="文本框 2">
            <a:extLst>
              <a:ext uri="{FF2B5EF4-FFF2-40B4-BE49-F238E27FC236}">
                <a16:creationId xmlns:a16="http://schemas.microsoft.com/office/drawing/2014/main" id="{4CC0E3B3-B969-2F90-59C7-3B3B5DB66B2E}"/>
              </a:ext>
            </a:extLst>
          </p:cNvPr>
          <p:cNvSpPr txBox="1"/>
          <p:nvPr/>
        </p:nvSpPr>
        <p:spPr>
          <a:xfrm>
            <a:off x="2724150" y="1362486"/>
            <a:ext cx="1840568" cy="923330"/>
          </a:xfrm>
          <a:prstGeom prst="rect">
            <a:avLst/>
          </a:prstGeom>
          <a:noFill/>
        </p:spPr>
        <p:txBody>
          <a:bodyPr wrap="none" rtlCol="0">
            <a:spAutoFit/>
          </a:bodyPr>
          <a:lstStyle/>
          <a:p>
            <a:r>
              <a:rPr lang="en-US" altLang="zh-CN" dirty="0">
                <a:solidFill>
                  <a:srgbClr val="0052D9"/>
                </a:solidFill>
              </a:rPr>
              <a:t>2</a:t>
            </a:r>
            <a:r>
              <a:rPr lang="en-US" altLang="zh-CN" dirty="0">
                <a:solidFill>
                  <a:srgbClr val="FF0000"/>
                </a:solidFill>
              </a:rPr>
              <a:t> manger nodes</a:t>
            </a:r>
          </a:p>
          <a:p>
            <a:r>
              <a:rPr lang="en-US" altLang="zh-CN" dirty="0">
                <a:solidFill>
                  <a:srgbClr val="FF0000"/>
                </a:solidFill>
              </a:rPr>
              <a:t>1650 data nodes</a:t>
            </a:r>
          </a:p>
          <a:p>
            <a:r>
              <a:rPr lang="en-US" altLang="zh-CN" dirty="0">
                <a:solidFill>
                  <a:srgbClr val="FF0000"/>
                </a:solidFill>
              </a:rPr>
              <a:t>495 client nodes</a:t>
            </a:r>
            <a:endParaRPr lang="zh-CN" altLang="en-US" dirty="0">
              <a:solidFill>
                <a:srgbClr val="FF0000"/>
              </a:solidFill>
            </a:endParaRPr>
          </a:p>
        </p:txBody>
      </p:sp>
      <p:sp>
        <p:nvSpPr>
          <p:cNvPr id="4" name="文本框 3">
            <a:extLst>
              <a:ext uri="{FF2B5EF4-FFF2-40B4-BE49-F238E27FC236}">
                <a16:creationId xmlns:a16="http://schemas.microsoft.com/office/drawing/2014/main" id="{C49634DC-1325-FBB9-5745-9B3B64CF5ABD}"/>
              </a:ext>
            </a:extLst>
          </p:cNvPr>
          <p:cNvSpPr txBox="1"/>
          <p:nvPr/>
        </p:nvSpPr>
        <p:spPr>
          <a:xfrm>
            <a:off x="5448300" y="1365560"/>
            <a:ext cx="1840568" cy="923330"/>
          </a:xfrm>
          <a:prstGeom prst="rect">
            <a:avLst/>
          </a:prstGeom>
          <a:noFill/>
        </p:spPr>
        <p:txBody>
          <a:bodyPr wrap="none" rtlCol="0">
            <a:spAutoFit/>
          </a:bodyPr>
          <a:lstStyle/>
          <a:p>
            <a:r>
              <a:rPr lang="en-US" altLang="zh-CN" dirty="0">
                <a:solidFill>
                  <a:srgbClr val="0052D9"/>
                </a:solidFill>
              </a:rPr>
              <a:t>2</a:t>
            </a:r>
            <a:r>
              <a:rPr lang="en-US" altLang="zh-CN" dirty="0">
                <a:solidFill>
                  <a:srgbClr val="FF0000"/>
                </a:solidFill>
              </a:rPr>
              <a:t> manger nodes</a:t>
            </a:r>
          </a:p>
          <a:p>
            <a:r>
              <a:rPr lang="en-US" altLang="zh-CN" dirty="0">
                <a:solidFill>
                  <a:srgbClr val="0052D9"/>
                </a:solidFill>
              </a:rPr>
              <a:t>1649</a:t>
            </a:r>
            <a:r>
              <a:rPr lang="en-US" altLang="zh-CN" dirty="0">
                <a:solidFill>
                  <a:srgbClr val="FF0000"/>
                </a:solidFill>
              </a:rPr>
              <a:t> data nodes</a:t>
            </a:r>
          </a:p>
          <a:p>
            <a:r>
              <a:rPr lang="en-US" altLang="zh-CN" dirty="0">
                <a:solidFill>
                  <a:srgbClr val="FF0000"/>
                </a:solidFill>
              </a:rPr>
              <a:t>495 client nodes</a:t>
            </a:r>
            <a:endParaRPr lang="zh-CN" altLang="en-US" dirty="0">
              <a:solidFill>
                <a:srgbClr val="FF0000"/>
              </a:solidFill>
            </a:endParaRPr>
          </a:p>
        </p:txBody>
      </p:sp>
      <p:sp>
        <p:nvSpPr>
          <p:cNvPr id="8" name="文本框 7">
            <a:extLst>
              <a:ext uri="{FF2B5EF4-FFF2-40B4-BE49-F238E27FC236}">
                <a16:creationId xmlns:a16="http://schemas.microsoft.com/office/drawing/2014/main" id="{ECEE338B-8B7B-9B27-AF6E-ECA18B680851}"/>
              </a:ext>
            </a:extLst>
          </p:cNvPr>
          <p:cNvSpPr txBox="1"/>
          <p:nvPr/>
        </p:nvSpPr>
        <p:spPr>
          <a:xfrm>
            <a:off x="8172450" y="1365560"/>
            <a:ext cx="1840568" cy="923330"/>
          </a:xfrm>
          <a:prstGeom prst="rect">
            <a:avLst/>
          </a:prstGeom>
          <a:noFill/>
        </p:spPr>
        <p:txBody>
          <a:bodyPr wrap="none" rtlCol="0">
            <a:spAutoFit/>
          </a:bodyPr>
          <a:lstStyle/>
          <a:p>
            <a:r>
              <a:rPr lang="en-US" altLang="zh-CN" dirty="0">
                <a:solidFill>
                  <a:srgbClr val="0052D9"/>
                </a:solidFill>
              </a:rPr>
              <a:t>2</a:t>
            </a:r>
            <a:r>
              <a:rPr lang="en-US" altLang="zh-CN" dirty="0">
                <a:solidFill>
                  <a:srgbClr val="FF0000"/>
                </a:solidFill>
              </a:rPr>
              <a:t> manger nodes</a:t>
            </a:r>
          </a:p>
          <a:p>
            <a:r>
              <a:rPr lang="en-US" altLang="zh-CN" dirty="0">
                <a:solidFill>
                  <a:srgbClr val="0052D9"/>
                </a:solidFill>
              </a:rPr>
              <a:t>1649</a:t>
            </a:r>
            <a:r>
              <a:rPr lang="en-US" altLang="zh-CN" dirty="0">
                <a:solidFill>
                  <a:srgbClr val="FF0000"/>
                </a:solidFill>
              </a:rPr>
              <a:t> data nodes</a:t>
            </a:r>
          </a:p>
          <a:p>
            <a:r>
              <a:rPr lang="en-US" altLang="zh-CN" dirty="0">
                <a:solidFill>
                  <a:srgbClr val="0052D9"/>
                </a:solidFill>
              </a:rPr>
              <a:t>494</a:t>
            </a:r>
            <a:r>
              <a:rPr lang="en-US" altLang="zh-CN" dirty="0">
                <a:solidFill>
                  <a:srgbClr val="FF0000"/>
                </a:solidFill>
              </a:rPr>
              <a:t> client nodes</a:t>
            </a:r>
            <a:endParaRPr lang="zh-CN" altLang="en-US" dirty="0">
              <a:solidFill>
                <a:srgbClr val="FF0000"/>
              </a:solidFill>
            </a:endParaRPr>
          </a:p>
        </p:txBody>
      </p:sp>
      <p:sp>
        <p:nvSpPr>
          <p:cNvPr id="9" name="文本框 8">
            <a:extLst>
              <a:ext uri="{FF2B5EF4-FFF2-40B4-BE49-F238E27FC236}">
                <a16:creationId xmlns:a16="http://schemas.microsoft.com/office/drawing/2014/main" id="{D8112074-05B9-3A1D-B1F9-089DFBF4A016}"/>
              </a:ext>
            </a:extLst>
          </p:cNvPr>
          <p:cNvSpPr txBox="1"/>
          <p:nvPr/>
        </p:nvSpPr>
        <p:spPr>
          <a:xfrm>
            <a:off x="10205048" y="5232622"/>
            <a:ext cx="1840568" cy="923330"/>
          </a:xfrm>
          <a:prstGeom prst="rect">
            <a:avLst/>
          </a:prstGeom>
          <a:noFill/>
        </p:spPr>
        <p:txBody>
          <a:bodyPr wrap="none" rtlCol="0">
            <a:spAutoFit/>
          </a:bodyPr>
          <a:lstStyle/>
          <a:p>
            <a:r>
              <a:rPr lang="en-US" altLang="zh-CN" dirty="0">
                <a:solidFill>
                  <a:srgbClr val="0052D9"/>
                </a:solidFill>
              </a:rPr>
              <a:t>2</a:t>
            </a:r>
            <a:r>
              <a:rPr lang="en-US" altLang="zh-CN" dirty="0">
                <a:solidFill>
                  <a:srgbClr val="FF0000"/>
                </a:solidFill>
              </a:rPr>
              <a:t> manger nodes</a:t>
            </a:r>
          </a:p>
          <a:p>
            <a:r>
              <a:rPr lang="en-US" altLang="zh-CN" dirty="0">
                <a:solidFill>
                  <a:srgbClr val="0052D9"/>
                </a:solidFill>
              </a:rPr>
              <a:t>1649</a:t>
            </a:r>
            <a:r>
              <a:rPr lang="en-US" altLang="zh-CN" dirty="0">
                <a:solidFill>
                  <a:srgbClr val="FF0000"/>
                </a:solidFill>
              </a:rPr>
              <a:t> data nodes</a:t>
            </a:r>
          </a:p>
          <a:p>
            <a:r>
              <a:rPr lang="en-US" altLang="zh-CN" dirty="0">
                <a:solidFill>
                  <a:srgbClr val="0052D9"/>
                </a:solidFill>
              </a:rPr>
              <a:t>494 </a:t>
            </a:r>
            <a:r>
              <a:rPr lang="en-US" altLang="zh-CN" dirty="0">
                <a:solidFill>
                  <a:srgbClr val="FF0000"/>
                </a:solidFill>
              </a:rPr>
              <a:t>client nodes</a:t>
            </a:r>
            <a:endParaRPr lang="zh-CN" altLang="en-US" dirty="0">
              <a:solidFill>
                <a:srgbClr val="FF0000"/>
              </a:solidFill>
            </a:endParaRPr>
          </a:p>
        </p:txBody>
      </p:sp>
      <p:pic>
        <p:nvPicPr>
          <p:cNvPr id="11" name="图片 10" descr="日程表&#10;&#10;描述已自动生成">
            <a:extLst>
              <a:ext uri="{FF2B5EF4-FFF2-40B4-BE49-F238E27FC236}">
                <a16:creationId xmlns:a16="http://schemas.microsoft.com/office/drawing/2014/main" id="{8537B1B6-4790-5E10-A5E6-BEAC58059BDA}"/>
              </a:ext>
            </a:extLst>
          </p:cNvPr>
          <p:cNvPicPr>
            <a:picLocks noChangeAspect="1"/>
          </p:cNvPicPr>
          <p:nvPr/>
        </p:nvPicPr>
        <p:blipFill>
          <a:blip r:embed="rId3"/>
          <a:stretch>
            <a:fillRect/>
          </a:stretch>
        </p:blipFill>
        <p:spPr>
          <a:xfrm>
            <a:off x="132747" y="2446885"/>
            <a:ext cx="11805007" cy="2653084"/>
          </a:xfrm>
          <a:prstGeom prst="rect">
            <a:avLst/>
          </a:prstGeom>
        </p:spPr>
      </p:pic>
    </p:spTree>
    <p:extLst>
      <p:ext uri="{BB962C8B-B14F-4D97-AF65-F5344CB8AC3E}">
        <p14:creationId xmlns:p14="http://schemas.microsoft.com/office/powerpoint/2010/main" val="47001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solidFill>
                  <a:srgbClr val="0052D9"/>
                </a:solidFill>
              </a:rPr>
              <a:t>SIGMOD’25 </a:t>
            </a:r>
            <a:r>
              <a:rPr lang="en-US" altLang="zh-CN" sz="1600" dirty="0">
                <a:solidFill>
                  <a:srgbClr val="0052D9"/>
                </a:solidFill>
              </a:rPr>
              <a:t>TXSQL: Lock Optimizations Towards High Contented Workloads </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solidFill>
                  <a:srgbClr val="0052D9"/>
                </a:solidFill>
              </a:rPr>
              <a:t>VLDB’24 </a:t>
            </a:r>
            <a:r>
              <a:rPr lang="en-US" altLang="zh-CN" sz="1600" dirty="0">
                <a:solidFill>
                  <a:srgbClr val="0052D9"/>
                </a:solidFill>
              </a:rPr>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solidFill>
                  <a:srgbClr val="0052D9"/>
                </a:solidFill>
              </a:rPr>
              <a:t>ICDE’25 </a:t>
            </a:r>
            <a:r>
              <a:rPr lang="en-US" altLang="zh-CN" sz="1600" dirty="0">
                <a:solidFill>
                  <a:srgbClr val="0052D9"/>
                </a:solidFill>
              </a:rPr>
              <a:t>Online Timestamp-based Transactional Isolation Checking of Database Systems</a:t>
            </a:r>
          </a:p>
          <a:p>
            <a:r>
              <a:rPr lang="en-US" altLang="zh-CN" sz="1600" b="1" dirty="0">
                <a:solidFill>
                  <a:srgbClr val="0052D9"/>
                </a:solidFill>
              </a:rPr>
              <a:t>ICDE’25 </a:t>
            </a:r>
            <a:r>
              <a:rPr lang="en-US" altLang="zh-CN" sz="1600" dirty="0">
                <a:solidFill>
                  <a:srgbClr val="0052D9"/>
                </a:solidFill>
              </a:rPr>
              <a:t>Boosting End-to-End Database Isolation Checking via Mini-Transactions.</a:t>
            </a: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
        <p:nvSpPr>
          <p:cNvPr id="10" name="文本框 9">
            <a:extLst>
              <a:ext uri="{FF2B5EF4-FFF2-40B4-BE49-F238E27FC236}">
                <a16:creationId xmlns:a16="http://schemas.microsoft.com/office/drawing/2014/main" id="{064C6F12-BAE8-329E-7B2F-85C21A4CEAD8}"/>
              </a:ext>
            </a:extLst>
          </p:cNvPr>
          <p:cNvSpPr txBox="1"/>
          <p:nvPr/>
        </p:nvSpPr>
        <p:spPr>
          <a:xfrm>
            <a:off x="2915312" y="1997038"/>
            <a:ext cx="3804247"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academia, this is more important !</a:t>
            </a:r>
            <a:endParaRPr lang="zh-CN" altLang="en-US" dirty="0">
              <a:solidFill>
                <a:srgbClr val="FF0000"/>
              </a:solidFill>
            </a:endParaRPr>
          </a:p>
        </p:txBody>
      </p:sp>
      <p:sp>
        <p:nvSpPr>
          <p:cNvPr id="13" name="文本框 12">
            <a:extLst>
              <a:ext uri="{FF2B5EF4-FFF2-40B4-BE49-F238E27FC236}">
                <a16:creationId xmlns:a16="http://schemas.microsoft.com/office/drawing/2014/main" id="{0F9B4EA7-4E84-E41B-EDD4-053F7EDF3B75}"/>
              </a:ext>
            </a:extLst>
          </p:cNvPr>
          <p:cNvSpPr txBox="1"/>
          <p:nvPr/>
        </p:nvSpPr>
        <p:spPr>
          <a:xfrm>
            <a:off x="2915313" y="3890403"/>
            <a:ext cx="3648756"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industry, this is more important !</a:t>
            </a:r>
            <a:endParaRPr lang="zh-CN" altLang="en-US" dirty="0">
              <a:solidFill>
                <a:srgbClr val="FF0000"/>
              </a:solidFill>
            </a:endParaRPr>
          </a:p>
        </p:txBody>
      </p:sp>
      <p:sp>
        <p:nvSpPr>
          <p:cNvPr id="14" name="箭头: 下 13">
            <a:extLst>
              <a:ext uri="{FF2B5EF4-FFF2-40B4-BE49-F238E27FC236}">
                <a16:creationId xmlns:a16="http://schemas.microsoft.com/office/drawing/2014/main" id="{634985B2-A541-925A-04C6-276C7D7EA326}"/>
              </a:ext>
            </a:extLst>
          </p:cNvPr>
          <p:cNvSpPr/>
          <p:nvPr/>
        </p:nvSpPr>
        <p:spPr bwMode="auto">
          <a:xfrm>
            <a:off x="200142" y="2388715"/>
            <a:ext cx="342900" cy="316385"/>
          </a:xfrm>
          <a:prstGeom prst="downArrow">
            <a:avLst/>
          </a:prstGeom>
          <a:solidFill>
            <a:srgbClr val="C00000"/>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864283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751896"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in Hotspot</a:t>
            </a:r>
          </a:p>
        </p:txBody>
      </p:sp>
      <p:sp>
        <p:nvSpPr>
          <p:cNvPr id="2" name="文本框 1">
            <a:extLst>
              <a:ext uri="{FF2B5EF4-FFF2-40B4-BE49-F238E27FC236}">
                <a16:creationId xmlns:a16="http://schemas.microsoft.com/office/drawing/2014/main" id="{E54A13EC-245D-E615-9416-E0BF1DEFF1A8}"/>
              </a:ext>
            </a:extLst>
          </p:cNvPr>
          <p:cNvSpPr txBox="1"/>
          <p:nvPr/>
        </p:nvSpPr>
        <p:spPr>
          <a:xfrm>
            <a:off x="8687853" y="1257490"/>
            <a:ext cx="1787641" cy="369332"/>
          </a:xfrm>
          <a:prstGeom prst="rect">
            <a:avLst/>
          </a:prstGeom>
          <a:noFill/>
        </p:spPr>
        <p:txBody>
          <a:bodyPr wrap="square">
            <a:spAutoFit/>
          </a:bodyPr>
          <a:lstStyle/>
          <a:p>
            <a:r>
              <a:rPr lang="en-US" altLang="zh-CN" b="1" dirty="0"/>
              <a:t>Lock</a:t>
            </a:r>
          </a:p>
        </p:txBody>
      </p:sp>
      <p:sp>
        <p:nvSpPr>
          <p:cNvPr id="9" name="文本框 8">
            <a:extLst>
              <a:ext uri="{FF2B5EF4-FFF2-40B4-BE49-F238E27FC236}">
                <a16:creationId xmlns:a16="http://schemas.microsoft.com/office/drawing/2014/main" id="{01492BFD-DD65-1432-D841-B51D686729DB}"/>
              </a:ext>
            </a:extLst>
          </p:cNvPr>
          <p:cNvSpPr txBox="1"/>
          <p:nvPr/>
        </p:nvSpPr>
        <p:spPr>
          <a:xfrm>
            <a:off x="8687854" y="3793204"/>
            <a:ext cx="1966292" cy="369332"/>
          </a:xfrm>
          <a:prstGeom prst="rect">
            <a:avLst/>
          </a:prstGeom>
          <a:noFill/>
        </p:spPr>
        <p:txBody>
          <a:bodyPr wrap="square">
            <a:spAutoFit/>
          </a:bodyPr>
          <a:lstStyle/>
          <a:p>
            <a:r>
              <a:rPr lang="en-US" altLang="zh-CN" b="1" dirty="0"/>
              <a:t>Hotspot</a:t>
            </a:r>
          </a:p>
        </p:txBody>
      </p:sp>
      <p:sp>
        <p:nvSpPr>
          <p:cNvPr id="11" name="文本框 10">
            <a:extLst>
              <a:ext uri="{FF2B5EF4-FFF2-40B4-BE49-F238E27FC236}">
                <a16:creationId xmlns:a16="http://schemas.microsoft.com/office/drawing/2014/main" id="{B6A0E05C-7679-C6CF-94AF-4D4147989F6C}"/>
              </a:ext>
            </a:extLst>
          </p:cNvPr>
          <p:cNvSpPr txBox="1"/>
          <p:nvPr/>
        </p:nvSpPr>
        <p:spPr>
          <a:xfrm>
            <a:off x="8345978" y="1675528"/>
            <a:ext cx="3846022" cy="2031325"/>
          </a:xfrm>
          <a:prstGeom prst="rect">
            <a:avLst/>
          </a:prstGeom>
          <a:noFill/>
        </p:spPr>
        <p:txBody>
          <a:bodyPr wrap="square">
            <a:spAutoFit/>
          </a:bodyPr>
          <a:lstStyle/>
          <a:p>
            <a:r>
              <a:rPr lang="en-US" altLang="zh-CN" dirty="0"/>
              <a:t>The lock manager is a core module of these concurrency control protocols. It employs a locking mechanism to regulate access to database resources (such as rows and tables) during transaction execution.</a:t>
            </a:r>
          </a:p>
        </p:txBody>
      </p:sp>
      <p:sp>
        <p:nvSpPr>
          <p:cNvPr id="12" name="文本框 11">
            <a:extLst>
              <a:ext uri="{FF2B5EF4-FFF2-40B4-BE49-F238E27FC236}">
                <a16:creationId xmlns:a16="http://schemas.microsoft.com/office/drawing/2014/main" id="{5DEC34B3-B16F-E435-F45C-AD7E3F8C604C}"/>
              </a:ext>
            </a:extLst>
          </p:cNvPr>
          <p:cNvSpPr txBox="1"/>
          <p:nvPr/>
        </p:nvSpPr>
        <p:spPr>
          <a:xfrm>
            <a:off x="8345978" y="4188199"/>
            <a:ext cx="3605390" cy="2585323"/>
          </a:xfrm>
          <a:prstGeom prst="rect">
            <a:avLst/>
          </a:prstGeom>
          <a:noFill/>
        </p:spPr>
        <p:txBody>
          <a:bodyPr wrap="square">
            <a:spAutoFit/>
          </a:bodyPr>
          <a:lstStyle/>
          <a:p>
            <a:r>
              <a:rPr lang="en-US" altLang="zh-CN" b="0" i="0" dirty="0">
                <a:effectLst/>
                <a:latin typeface="Inter"/>
              </a:rPr>
              <a:t>The most frequently accessed data items often become hotspots. Hotspot access is regarded as an extreme high-conflict access scenario, which is a thorny yet inevitable pain point in real business. Currently, it is unclear how to define and identify hotspot access scenarios in the existing work.</a:t>
            </a:r>
            <a:endParaRPr lang="zh-CN" altLang="en-US" dirty="0"/>
          </a:p>
        </p:txBody>
      </p:sp>
      <p:grpSp>
        <p:nvGrpSpPr>
          <p:cNvPr id="13" name="Group 103">
            <a:extLst>
              <a:ext uri="{FF2B5EF4-FFF2-40B4-BE49-F238E27FC236}">
                <a16:creationId xmlns:a16="http://schemas.microsoft.com/office/drawing/2014/main" id="{8BDD69F0-A649-1800-900E-B38B2D572A18}"/>
              </a:ext>
            </a:extLst>
          </p:cNvPr>
          <p:cNvGrpSpPr>
            <a:grpSpLocks noChangeAspect="1"/>
          </p:cNvGrpSpPr>
          <p:nvPr/>
        </p:nvGrpSpPr>
        <p:grpSpPr bwMode="auto">
          <a:xfrm>
            <a:off x="657049" y="3104376"/>
            <a:ext cx="6894469" cy="1694529"/>
            <a:chOff x="2234" y="12407"/>
            <a:chExt cx="8278" cy="2035"/>
          </a:xfrm>
        </p:grpSpPr>
        <p:sp>
          <p:nvSpPr>
            <p:cNvPr id="14" name="AutoShape 179">
              <a:extLst>
                <a:ext uri="{FF2B5EF4-FFF2-40B4-BE49-F238E27FC236}">
                  <a16:creationId xmlns:a16="http://schemas.microsoft.com/office/drawing/2014/main" id="{D75F0629-9EBA-5E7A-C7F7-F63CF502170E}"/>
                </a:ext>
              </a:extLst>
            </p:cNvPr>
            <p:cNvSpPr>
              <a:spLocks noChangeAspect="1" noChangeArrowheads="1" noTextEdit="1"/>
            </p:cNvSpPr>
            <p:nvPr/>
          </p:nvSpPr>
          <p:spPr bwMode="auto">
            <a:xfrm>
              <a:off x="2234" y="12407"/>
              <a:ext cx="8278" cy="18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78">
              <a:extLst>
                <a:ext uri="{FF2B5EF4-FFF2-40B4-BE49-F238E27FC236}">
                  <a16:creationId xmlns:a16="http://schemas.microsoft.com/office/drawing/2014/main" id="{62BC7DE5-4494-C707-306B-AE88743EAC19}"/>
                </a:ext>
              </a:extLst>
            </p:cNvPr>
            <p:cNvSpPr>
              <a:spLocks noChangeArrowheads="1"/>
            </p:cNvSpPr>
            <p:nvPr/>
          </p:nvSpPr>
          <p:spPr bwMode="auto">
            <a:xfrm>
              <a:off x="2429"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177">
              <a:extLst>
                <a:ext uri="{FF2B5EF4-FFF2-40B4-BE49-F238E27FC236}">
                  <a16:creationId xmlns:a16="http://schemas.microsoft.com/office/drawing/2014/main" id="{94EAA982-A135-396C-ACB7-2F4D586C8AB8}"/>
                </a:ext>
              </a:extLst>
            </p:cNvPr>
            <p:cNvSpPr>
              <a:spLocks noChangeArrowheads="1"/>
            </p:cNvSpPr>
            <p:nvPr/>
          </p:nvSpPr>
          <p:spPr bwMode="auto">
            <a:xfrm>
              <a:off x="2790"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Rectangle 176">
              <a:extLst>
                <a:ext uri="{FF2B5EF4-FFF2-40B4-BE49-F238E27FC236}">
                  <a16:creationId xmlns:a16="http://schemas.microsoft.com/office/drawing/2014/main" id="{D63A87A8-C3C1-E688-1308-B2A6E5D2A023}"/>
                </a:ext>
              </a:extLst>
            </p:cNvPr>
            <p:cNvSpPr>
              <a:spLocks noChangeArrowheads="1"/>
            </p:cNvSpPr>
            <p:nvPr/>
          </p:nvSpPr>
          <p:spPr bwMode="auto">
            <a:xfrm>
              <a:off x="3151"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Rectangle 175">
              <a:extLst>
                <a:ext uri="{FF2B5EF4-FFF2-40B4-BE49-F238E27FC236}">
                  <a16:creationId xmlns:a16="http://schemas.microsoft.com/office/drawing/2014/main" id="{055EA960-2D5A-A557-FF20-5E5891C439DB}"/>
                </a:ext>
              </a:extLst>
            </p:cNvPr>
            <p:cNvSpPr>
              <a:spLocks noChangeArrowheads="1"/>
            </p:cNvSpPr>
            <p:nvPr/>
          </p:nvSpPr>
          <p:spPr bwMode="auto">
            <a:xfrm>
              <a:off x="3512" y="13456"/>
              <a:ext cx="362"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174">
              <a:extLst>
                <a:ext uri="{FF2B5EF4-FFF2-40B4-BE49-F238E27FC236}">
                  <a16:creationId xmlns:a16="http://schemas.microsoft.com/office/drawing/2014/main" id="{7343AA5A-CD66-64CE-BA68-1C3570461D01}"/>
                </a:ext>
              </a:extLst>
            </p:cNvPr>
            <p:cNvSpPr>
              <a:spLocks noChangeArrowheads="1"/>
            </p:cNvSpPr>
            <p:nvPr/>
          </p:nvSpPr>
          <p:spPr bwMode="auto">
            <a:xfrm>
              <a:off x="3874"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73">
              <a:extLst>
                <a:ext uri="{FF2B5EF4-FFF2-40B4-BE49-F238E27FC236}">
                  <a16:creationId xmlns:a16="http://schemas.microsoft.com/office/drawing/2014/main" id="{226A7441-2E87-0F7B-0570-536A19E327AA}"/>
                </a:ext>
              </a:extLst>
            </p:cNvPr>
            <p:cNvSpPr>
              <a:spLocks noChangeArrowheads="1"/>
            </p:cNvSpPr>
            <p:nvPr/>
          </p:nvSpPr>
          <p:spPr bwMode="auto">
            <a:xfrm>
              <a:off x="4230" y="13456"/>
              <a:ext cx="361" cy="330"/>
            </a:xfrm>
            <a:prstGeom prst="rect">
              <a:avLst/>
            </a:prstGeom>
            <a:solidFill>
              <a:srgbClr val="FAE2D5"/>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AutoShape 172">
              <a:extLst>
                <a:ext uri="{FF2B5EF4-FFF2-40B4-BE49-F238E27FC236}">
                  <a16:creationId xmlns:a16="http://schemas.microsoft.com/office/drawing/2014/main" id="{305AFDCA-939F-EDFB-C394-FD835A9145C8}"/>
                </a:ext>
              </a:extLst>
            </p:cNvPr>
            <p:cNvSpPr>
              <a:spLocks noChangeShapeType="1"/>
            </p:cNvSpPr>
            <p:nvPr/>
          </p:nvSpPr>
          <p:spPr bwMode="auto">
            <a:xfrm>
              <a:off x="2606"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AutoShape 171">
              <a:extLst>
                <a:ext uri="{FF2B5EF4-FFF2-40B4-BE49-F238E27FC236}">
                  <a16:creationId xmlns:a16="http://schemas.microsoft.com/office/drawing/2014/main" id="{E2CA56FA-1F4D-5680-885A-0D531F54DC5E}"/>
                </a:ext>
              </a:extLst>
            </p:cNvPr>
            <p:cNvSpPr>
              <a:spLocks noChangeShapeType="1"/>
            </p:cNvSpPr>
            <p:nvPr/>
          </p:nvSpPr>
          <p:spPr bwMode="auto">
            <a:xfrm>
              <a:off x="2967"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AutoShape 170">
              <a:extLst>
                <a:ext uri="{FF2B5EF4-FFF2-40B4-BE49-F238E27FC236}">
                  <a16:creationId xmlns:a16="http://schemas.microsoft.com/office/drawing/2014/main" id="{5FA2B570-3BCE-05A7-2988-EDC8F4DD1BB8}"/>
                </a:ext>
              </a:extLst>
            </p:cNvPr>
            <p:cNvSpPr>
              <a:spLocks noChangeShapeType="1"/>
            </p:cNvSpPr>
            <p:nvPr/>
          </p:nvSpPr>
          <p:spPr bwMode="auto">
            <a:xfrm>
              <a:off x="3328"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AutoShape 169">
              <a:extLst>
                <a:ext uri="{FF2B5EF4-FFF2-40B4-BE49-F238E27FC236}">
                  <a16:creationId xmlns:a16="http://schemas.microsoft.com/office/drawing/2014/main" id="{6EAD993A-550D-99A9-A41A-50B137EC9F8D}"/>
                </a:ext>
              </a:extLst>
            </p:cNvPr>
            <p:cNvSpPr>
              <a:spLocks noChangeShapeType="1"/>
            </p:cNvSpPr>
            <p:nvPr/>
          </p:nvSpPr>
          <p:spPr bwMode="auto">
            <a:xfrm>
              <a:off x="3689"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Rectangle 168">
              <a:extLst>
                <a:ext uri="{FF2B5EF4-FFF2-40B4-BE49-F238E27FC236}">
                  <a16:creationId xmlns:a16="http://schemas.microsoft.com/office/drawing/2014/main" id="{320E55A6-C313-422B-8844-4841944546A1}"/>
                </a:ext>
              </a:extLst>
            </p:cNvPr>
            <p:cNvSpPr>
              <a:spLocks noChangeArrowheads="1"/>
            </p:cNvSpPr>
            <p:nvPr/>
          </p:nvSpPr>
          <p:spPr bwMode="auto">
            <a:xfrm>
              <a:off x="2425"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167">
              <a:extLst>
                <a:ext uri="{FF2B5EF4-FFF2-40B4-BE49-F238E27FC236}">
                  <a16:creationId xmlns:a16="http://schemas.microsoft.com/office/drawing/2014/main" id="{C4158EA9-5256-FFE0-37A1-166790237955}"/>
                </a:ext>
              </a:extLst>
            </p:cNvPr>
            <p:cNvSpPr>
              <a:spLocks noChangeArrowheads="1"/>
            </p:cNvSpPr>
            <p:nvPr/>
          </p:nvSpPr>
          <p:spPr bwMode="auto">
            <a:xfrm>
              <a:off x="2786"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Rectangle 166">
              <a:extLst>
                <a:ext uri="{FF2B5EF4-FFF2-40B4-BE49-F238E27FC236}">
                  <a16:creationId xmlns:a16="http://schemas.microsoft.com/office/drawing/2014/main" id="{A82FDA4C-43B3-9EE7-7882-2D001A432E20}"/>
                </a:ext>
              </a:extLst>
            </p:cNvPr>
            <p:cNvSpPr>
              <a:spLocks noChangeArrowheads="1"/>
            </p:cNvSpPr>
            <p:nvPr/>
          </p:nvSpPr>
          <p:spPr bwMode="auto">
            <a:xfrm>
              <a:off x="3147"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Rectangle 165">
              <a:extLst>
                <a:ext uri="{FF2B5EF4-FFF2-40B4-BE49-F238E27FC236}">
                  <a16:creationId xmlns:a16="http://schemas.microsoft.com/office/drawing/2014/main" id="{0BE29A20-7F0B-9DA7-E96D-029B261690F9}"/>
                </a:ext>
              </a:extLst>
            </p:cNvPr>
            <p:cNvSpPr>
              <a:spLocks noChangeArrowheads="1"/>
            </p:cNvSpPr>
            <p:nvPr/>
          </p:nvSpPr>
          <p:spPr bwMode="auto">
            <a:xfrm>
              <a:off x="3508" y="12528"/>
              <a:ext cx="362"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Rectangle 164">
              <a:extLst>
                <a:ext uri="{FF2B5EF4-FFF2-40B4-BE49-F238E27FC236}">
                  <a16:creationId xmlns:a16="http://schemas.microsoft.com/office/drawing/2014/main" id="{E1628D7F-00C7-694A-B0DF-E091817DF6C9}"/>
                </a:ext>
              </a:extLst>
            </p:cNvPr>
            <p:cNvSpPr>
              <a:spLocks noChangeArrowheads="1"/>
            </p:cNvSpPr>
            <p:nvPr/>
          </p:nvSpPr>
          <p:spPr bwMode="auto">
            <a:xfrm>
              <a:off x="3870"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Rectangle 163">
              <a:extLst>
                <a:ext uri="{FF2B5EF4-FFF2-40B4-BE49-F238E27FC236}">
                  <a16:creationId xmlns:a16="http://schemas.microsoft.com/office/drawing/2014/main" id="{82C25F13-2C14-70AD-F74C-45522EBD60B9}"/>
                </a:ext>
              </a:extLst>
            </p:cNvPr>
            <p:cNvSpPr>
              <a:spLocks noChangeArrowheads="1"/>
            </p:cNvSpPr>
            <p:nvPr/>
          </p:nvSpPr>
          <p:spPr bwMode="auto">
            <a:xfrm>
              <a:off x="4226" y="12528"/>
              <a:ext cx="361" cy="33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AutoShape 162">
              <a:extLst>
                <a:ext uri="{FF2B5EF4-FFF2-40B4-BE49-F238E27FC236}">
                  <a16:creationId xmlns:a16="http://schemas.microsoft.com/office/drawing/2014/main" id="{1FED38E6-2590-5987-0E8E-FC77F3DCF584}"/>
                </a:ext>
              </a:extLst>
            </p:cNvPr>
            <p:cNvSpPr>
              <a:spLocks noChangeShapeType="1"/>
            </p:cNvSpPr>
            <p:nvPr/>
          </p:nvSpPr>
          <p:spPr bwMode="auto">
            <a:xfrm>
              <a:off x="4051"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AutoShape 161">
              <a:extLst>
                <a:ext uri="{FF2B5EF4-FFF2-40B4-BE49-F238E27FC236}">
                  <a16:creationId xmlns:a16="http://schemas.microsoft.com/office/drawing/2014/main" id="{DD044CA6-E9E9-AC7C-0ADD-15AC12E08E39}"/>
                </a:ext>
              </a:extLst>
            </p:cNvPr>
            <p:cNvSpPr>
              <a:spLocks noChangeShapeType="1"/>
            </p:cNvSpPr>
            <p:nvPr/>
          </p:nvSpPr>
          <p:spPr bwMode="auto">
            <a:xfrm>
              <a:off x="4407" y="12858"/>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160">
              <a:extLst>
                <a:ext uri="{FF2B5EF4-FFF2-40B4-BE49-F238E27FC236}">
                  <a16:creationId xmlns:a16="http://schemas.microsoft.com/office/drawing/2014/main" id="{140AE4ED-719D-8E82-0723-E8E01AE3742F}"/>
                </a:ext>
              </a:extLst>
            </p:cNvPr>
            <p:cNvSpPr>
              <a:spLocks noChangeArrowheads="1"/>
            </p:cNvSpPr>
            <p:nvPr/>
          </p:nvSpPr>
          <p:spPr bwMode="auto">
            <a:xfrm>
              <a:off x="5296"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Rectangle 159">
              <a:extLst>
                <a:ext uri="{FF2B5EF4-FFF2-40B4-BE49-F238E27FC236}">
                  <a16:creationId xmlns:a16="http://schemas.microsoft.com/office/drawing/2014/main" id="{CD5D6EF9-CF0A-4DC6-D246-467088C9FE1B}"/>
                </a:ext>
              </a:extLst>
            </p:cNvPr>
            <p:cNvSpPr>
              <a:spLocks noChangeArrowheads="1"/>
            </p:cNvSpPr>
            <p:nvPr/>
          </p:nvSpPr>
          <p:spPr bwMode="auto">
            <a:xfrm>
              <a:off x="5657"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158">
              <a:extLst>
                <a:ext uri="{FF2B5EF4-FFF2-40B4-BE49-F238E27FC236}">
                  <a16:creationId xmlns:a16="http://schemas.microsoft.com/office/drawing/2014/main" id="{ABD02112-CFA6-CF51-547C-E7DC88B5A4C9}"/>
                </a:ext>
              </a:extLst>
            </p:cNvPr>
            <p:cNvSpPr>
              <a:spLocks noChangeArrowheads="1"/>
            </p:cNvSpPr>
            <p:nvPr/>
          </p:nvSpPr>
          <p:spPr bwMode="auto">
            <a:xfrm>
              <a:off x="6018" y="13440"/>
              <a:ext cx="361" cy="330"/>
            </a:xfrm>
            <a:prstGeom prst="rect">
              <a:avLst/>
            </a:prstGeom>
            <a:solidFill>
              <a:srgbClr val="F1A983"/>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157">
              <a:extLst>
                <a:ext uri="{FF2B5EF4-FFF2-40B4-BE49-F238E27FC236}">
                  <a16:creationId xmlns:a16="http://schemas.microsoft.com/office/drawing/2014/main" id="{F62F09D4-D8DA-804D-0389-3962E4CD4A49}"/>
                </a:ext>
              </a:extLst>
            </p:cNvPr>
            <p:cNvSpPr>
              <a:spLocks noChangeArrowheads="1"/>
            </p:cNvSpPr>
            <p:nvPr/>
          </p:nvSpPr>
          <p:spPr bwMode="auto">
            <a:xfrm>
              <a:off x="6379" y="13440"/>
              <a:ext cx="362" cy="330"/>
            </a:xfrm>
            <a:prstGeom prst="rect">
              <a:avLst/>
            </a:prstGeom>
            <a:solidFill>
              <a:srgbClr val="F1A983"/>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156">
              <a:extLst>
                <a:ext uri="{FF2B5EF4-FFF2-40B4-BE49-F238E27FC236}">
                  <a16:creationId xmlns:a16="http://schemas.microsoft.com/office/drawing/2014/main" id="{5246CB5E-7F04-9AB3-95A8-422EAA8B17DA}"/>
                </a:ext>
              </a:extLst>
            </p:cNvPr>
            <p:cNvSpPr>
              <a:spLocks noChangeArrowheads="1"/>
            </p:cNvSpPr>
            <p:nvPr/>
          </p:nvSpPr>
          <p:spPr bwMode="auto">
            <a:xfrm>
              <a:off x="6741"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155">
              <a:extLst>
                <a:ext uri="{FF2B5EF4-FFF2-40B4-BE49-F238E27FC236}">
                  <a16:creationId xmlns:a16="http://schemas.microsoft.com/office/drawing/2014/main" id="{C7D18E25-933B-E1C2-0337-CA63AA2E2E77}"/>
                </a:ext>
              </a:extLst>
            </p:cNvPr>
            <p:cNvSpPr>
              <a:spLocks noChangeArrowheads="1"/>
            </p:cNvSpPr>
            <p:nvPr/>
          </p:nvSpPr>
          <p:spPr bwMode="auto">
            <a:xfrm>
              <a:off x="7097" y="13440"/>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AutoShape 154">
              <a:extLst>
                <a:ext uri="{FF2B5EF4-FFF2-40B4-BE49-F238E27FC236}">
                  <a16:creationId xmlns:a16="http://schemas.microsoft.com/office/drawing/2014/main" id="{E5E87236-5D61-7A45-66A3-2D0084F15DF9}"/>
                </a:ext>
              </a:extLst>
            </p:cNvPr>
            <p:cNvSpPr>
              <a:spLocks noChangeShapeType="1"/>
            </p:cNvSpPr>
            <p:nvPr/>
          </p:nvSpPr>
          <p:spPr bwMode="auto">
            <a:xfrm>
              <a:off x="5473" y="12842"/>
              <a:ext cx="726"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AutoShape 153">
              <a:extLst>
                <a:ext uri="{FF2B5EF4-FFF2-40B4-BE49-F238E27FC236}">
                  <a16:creationId xmlns:a16="http://schemas.microsoft.com/office/drawing/2014/main" id="{59FAAC89-A1FD-E3BE-31F7-F5B055F31FE7}"/>
                </a:ext>
              </a:extLst>
            </p:cNvPr>
            <p:cNvSpPr>
              <a:spLocks noChangeShapeType="1"/>
            </p:cNvSpPr>
            <p:nvPr/>
          </p:nvSpPr>
          <p:spPr bwMode="auto">
            <a:xfrm>
              <a:off x="5834" y="12842"/>
              <a:ext cx="36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AutoShape 152">
              <a:extLst>
                <a:ext uri="{FF2B5EF4-FFF2-40B4-BE49-F238E27FC236}">
                  <a16:creationId xmlns:a16="http://schemas.microsoft.com/office/drawing/2014/main" id="{94746090-4BE7-E404-0D87-1BAE60C6860D}"/>
                </a:ext>
              </a:extLst>
            </p:cNvPr>
            <p:cNvSpPr>
              <a:spLocks noChangeShapeType="1"/>
            </p:cNvSpPr>
            <p:nvPr/>
          </p:nvSpPr>
          <p:spPr bwMode="auto">
            <a:xfrm>
              <a:off x="6195" y="12842"/>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AutoShape 151">
              <a:extLst>
                <a:ext uri="{FF2B5EF4-FFF2-40B4-BE49-F238E27FC236}">
                  <a16:creationId xmlns:a16="http://schemas.microsoft.com/office/drawing/2014/main" id="{29071144-E5A0-A5ED-6140-AF7DB8C10CC6}"/>
                </a:ext>
              </a:extLst>
            </p:cNvPr>
            <p:cNvSpPr>
              <a:spLocks noChangeShapeType="1"/>
            </p:cNvSpPr>
            <p:nvPr/>
          </p:nvSpPr>
          <p:spPr bwMode="auto">
            <a:xfrm>
              <a:off x="6556" y="12842"/>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Rectangle 150">
              <a:extLst>
                <a:ext uri="{FF2B5EF4-FFF2-40B4-BE49-F238E27FC236}">
                  <a16:creationId xmlns:a16="http://schemas.microsoft.com/office/drawing/2014/main" id="{671F822E-D07A-AAB2-15C6-83CB030F3B8F}"/>
                </a:ext>
              </a:extLst>
            </p:cNvPr>
            <p:cNvSpPr>
              <a:spLocks noChangeArrowheads="1"/>
            </p:cNvSpPr>
            <p:nvPr/>
          </p:nvSpPr>
          <p:spPr bwMode="auto">
            <a:xfrm>
              <a:off x="5292"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Rectangle 149">
              <a:extLst>
                <a:ext uri="{FF2B5EF4-FFF2-40B4-BE49-F238E27FC236}">
                  <a16:creationId xmlns:a16="http://schemas.microsoft.com/office/drawing/2014/main" id="{682A17ED-823E-D629-FF73-C5A597CC660E}"/>
                </a:ext>
              </a:extLst>
            </p:cNvPr>
            <p:cNvSpPr>
              <a:spLocks noChangeArrowheads="1"/>
            </p:cNvSpPr>
            <p:nvPr/>
          </p:nvSpPr>
          <p:spPr bwMode="auto">
            <a:xfrm>
              <a:off x="5653"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Rectangle 148">
              <a:extLst>
                <a:ext uri="{FF2B5EF4-FFF2-40B4-BE49-F238E27FC236}">
                  <a16:creationId xmlns:a16="http://schemas.microsoft.com/office/drawing/2014/main" id="{CC50DA1D-8C34-0F24-E756-173E15494DDA}"/>
                </a:ext>
              </a:extLst>
            </p:cNvPr>
            <p:cNvSpPr>
              <a:spLocks noChangeArrowheads="1"/>
            </p:cNvSpPr>
            <p:nvPr/>
          </p:nvSpPr>
          <p:spPr bwMode="auto">
            <a:xfrm>
              <a:off x="6014"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147">
              <a:extLst>
                <a:ext uri="{FF2B5EF4-FFF2-40B4-BE49-F238E27FC236}">
                  <a16:creationId xmlns:a16="http://schemas.microsoft.com/office/drawing/2014/main" id="{78E457CC-3F90-B372-CB39-9719AFB045B9}"/>
                </a:ext>
              </a:extLst>
            </p:cNvPr>
            <p:cNvSpPr>
              <a:spLocks noChangeArrowheads="1"/>
            </p:cNvSpPr>
            <p:nvPr/>
          </p:nvSpPr>
          <p:spPr bwMode="auto">
            <a:xfrm>
              <a:off x="6375" y="12512"/>
              <a:ext cx="362"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146">
              <a:extLst>
                <a:ext uri="{FF2B5EF4-FFF2-40B4-BE49-F238E27FC236}">
                  <a16:creationId xmlns:a16="http://schemas.microsoft.com/office/drawing/2014/main" id="{0028C381-C35E-C224-B887-2331159DDCAD}"/>
                </a:ext>
              </a:extLst>
            </p:cNvPr>
            <p:cNvSpPr>
              <a:spLocks noChangeArrowheads="1"/>
            </p:cNvSpPr>
            <p:nvPr/>
          </p:nvSpPr>
          <p:spPr bwMode="auto">
            <a:xfrm>
              <a:off x="6737"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145">
              <a:extLst>
                <a:ext uri="{FF2B5EF4-FFF2-40B4-BE49-F238E27FC236}">
                  <a16:creationId xmlns:a16="http://schemas.microsoft.com/office/drawing/2014/main" id="{414ADAA1-9B7A-47BA-72AC-BCCDBEE6F9EF}"/>
                </a:ext>
              </a:extLst>
            </p:cNvPr>
            <p:cNvSpPr>
              <a:spLocks noChangeArrowheads="1"/>
            </p:cNvSpPr>
            <p:nvPr/>
          </p:nvSpPr>
          <p:spPr bwMode="auto">
            <a:xfrm>
              <a:off x="7093" y="12512"/>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AutoShape 144">
              <a:extLst>
                <a:ext uri="{FF2B5EF4-FFF2-40B4-BE49-F238E27FC236}">
                  <a16:creationId xmlns:a16="http://schemas.microsoft.com/office/drawing/2014/main" id="{24AC05DC-21CA-0002-D1BD-31DD8D53E60B}"/>
                </a:ext>
              </a:extLst>
            </p:cNvPr>
            <p:cNvSpPr>
              <a:spLocks noChangeShapeType="1"/>
            </p:cNvSpPr>
            <p:nvPr/>
          </p:nvSpPr>
          <p:spPr bwMode="auto">
            <a:xfrm flipH="1">
              <a:off x="6560" y="12842"/>
              <a:ext cx="358"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AutoShape 143">
              <a:extLst>
                <a:ext uri="{FF2B5EF4-FFF2-40B4-BE49-F238E27FC236}">
                  <a16:creationId xmlns:a16="http://schemas.microsoft.com/office/drawing/2014/main" id="{15EDD754-0D43-7D6F-19EE-3D42692D783D}"/>
                </a:ext>
              </a:extLst>
            </p:cNvPr>
            <p:cNvSpPr>
              <a:spLocks noChangeShapeType="1"/>
            </p:cNvSpPr>
            <p:nvPr/>
          </p:nvSpPr>
          <p:spPr bwMode="auto">
            <a:xfrm flipH="1">
              <a:off x="6560" y="12842"/>
              <a:ext cx="71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142">
              <a:extLst>
                <a:ext uri="{FF2B5EF4-FFF2-40B4-BE49-F238E27FC236}">
                  <a16:creationId xmlns:a16="http://schemas.microsoft.com/office/drawing/2014/main" id="{D269EA3C-8779-B0F3-A767-D318F84D1DB1}"/>
                </a:ext>
              </a:extLst>
            </p:cNvPr>
            <p:cNvSpPr>
              <a:spLocks noChangeArrowheads="1"/>
            </p:cNvSpPr>
            <p:nvPr/>
          </p:nvSpPr>
          <p:spPr bwMode="auto">
            <a:xfrm>
              <a:off x="8129"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Rectangle 141">
              <a:extLst>
                <a:ext uri="{FF2B5EF4-FFF2-40B4-BE49-F238E27FC236}">
                  <a16:creationId xmlns:a16="http://schemas.microsoft.com/office/drawing/2014/main" id="{AB1DE8CF-AA99-3778-9ABA-13021206D4D7}"/>
                </a:ext>
              </a:extLst>
            </p:cNvPr>
            <p:cNvSpPr>
              <a:spLocks noChangeArrowheads="1"/>
            </p:cNvSpPr>
            <p:nvPr/>
          </p:nvSpPr>
          <p:spPr bwMode="auto">
            <a:xfrm>
              <a:off x="8490"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Rectangle 140">
              <a:extLst>
                <a:ext uri="{FF2B5EF4-FFF2-40B4-BE49-F238E27FC236}">
                  <a16:creationId xmlns:a16="http://schemas.microsoft.com/office/drawing/2014/main" id="{FC583FC7-BAF2-3656-B267-7E6D082DFAF2}"/>
                </a:ext>
              </a:extLst>
            </p:cNvPr>
            <p:cNvSpPr>
              <a:spLocks noChangeArrowheads="1"/>
            </p:cNvSpPr>
            <p:nvPr/>
          </p:nvSpPr>
          <p:spPr bwMode="auto">
            <a:xfrm>
              <a:off x="8851" y="13439"/>
              <a:ext cx="361" cy="330"/>
            </a:xfrm>
            <a:prstGeom prst="rect">
              <a:avLst/>
            </a:prstGeom>
            <a:solidFill>
              <a:srgbClr val="FF0000"/>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Rectangle 139">
              <a:extLst>
                <a:ext uri="{FF2B5EF4-FFF2-40B4-BE49-F238E27FC236}">
                  <a16:creationId xmlns:a16="http://schemas.microsoft.com/office/drawing/2014/main" id="{78F2C30D-1C9D-A17D-BC7E-15F8726265D4}"/>
                </a:ext>
              </a:extLst>
            </p:cNvPr>
            <p:cNvSpPr>
              <a:spLocks noChangeArrowheads="1"/>
            </p:cNvSpPr>
            <p:nvPr/>
          </p:nvSpPr>
          <p:spPr bwMode="auto">
            <a:xfrm>
              <a:off x="9212" y="13439"/>
              <a:ext cx="362"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Rectangle 138">
              <a:extLst>
                <a:ext uri="{FF2B5EF4-FFF2-40B4-BE49-F238E27FC236}">
                  <a16:creationId xmlns:a16="http://schemas.microsoft.com/office/drawing/2014/main" id="{393279FE-138B-1F1D-4CB1-0EF74F781495}"/>
                </a:ext>
              </a:extLst>
            </p:cNvPr>
            <p:cNvSpPr>
              <a:spLocks noChangeArrowheads="1"/>
            </p:cNvSpPr>
            <p:nvPr/>
          </p:nvSpPr>
          <p:spPr bwMode="auto">
            <a:xfrm>
              <a:off x="9574"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Rectangle 137">
              <a:extLst>
                <a:ext uri="{FF2B5EF4-FFF2-40B4-BE49-F238E27FC236}">
                  <a16:creationId xmlns:a16="http://schemas.microsoft.com/office/drawing/2014/main" id="{8ACD83DF-E18B-D638-430C-AE3E58E63CBE}"/>
                </a:ext>
              </a:extLst>
            </p:cNvPr>
            <p:cNvSpPr>
              <a:spLocks noChangeArrowheads="1"/>
            </p:cNvSpPr>
            <p:nvPr/>
          </p:nvSpPr>
          <p:spPr bwMode="auto">
            <a:xfrm>
              <a:off x="9930" y="13439"/>
              <a:ext cx="361" cy="330"/>
            </a:xfrm>
            <a:prstGeom prst="rect">
              <a:avLst/>
            </a:prstGeom>
            <a:solidFill>
              <a:srgbClr val="FFFFFF"/>
            </a:solidFill>
            <a:ln w="12700">
              <a:solidFill>
                <a:srgbClr val="393939"/>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AutoShape 136">
              <a:extLst>
                <a:ext uri="{FF2B5EF4-FFF2-40B4-BE49-F238E27FC236}">
                  <a16:creationId xmlns:a16="http://schemas.microsoft.com/office/drawing/2014/main" id="{B541DB1A-D156-01A9-9E91-DACDC3521CEC}"/>
                </a:ext>
              </a:extLst>
            </p:cNvPr>
            <p:cNvSpPr>
              <a:spLocks noChangeShapeType="1"/>
            </p:cNvSpPr>
            <p:nvPr/>
          </p:nvSpPr>
          <p:spPr bwMode="auto">
            <a:xfrm>
              <a:off x="8306" y="12841"/>
              <a:ext cx="726"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AutoShape 135">
              <a:extLst>
                <a:ext uri="{FF2B5EF4-FFF2-40B4-BE49-F238E27FC236}">
                  <a16:creationId xmlns:a16="http://schemas.microsoft.com/office/drawing/2014/main" id="{EF382A78-F374-828A-CF11-784316B15D78}"/>
                </a:ext>
              </a:extLst>
            </p:cNvPr>
            <p:cNvSpPr>
              <a:spLocks noChangeShapeType="1"/>
            </p:cNvSpPr>
            <p:nvPr/>
          </p:nvSpPr>
          <p:spPr bwMode="auto">
            <a:xfrm>
              <a:off x="8667" y="12841"/>
              <a:ext cx="36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AutoShape 134">
              <a:extLst>
                <a:ext uri="{FF2B5EF4-FFF2-40B4-BE49-F238E27FC236}">
                  <a16:creationId xmlns:a16="http://schemas.microsoft.com/office/drawing/2014/main" id="{1D5D2D0F-0520-AD61-DF0E-BE57A7CE94F2}"/>
                </a:ext>
              </a:extLst>
            </p:cNvPr>
            <p:cNvSpPr>
              <a:spLocks noChangeShapeType="1"/>
            </p:cNvSpPr>
            <p:nvPr/>
          </p:nvSpPr>
          <p:spPr bwMode="auto">
            <a:xfrm>
              <a:off x="9028" y="12841"/>
              <a:ext cx="4"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AutoShape 133">
              <a:extLst>
                <a:ext uri="{FF2B5EF4-FFF2-40B4-BE49-F238E27FC236}">
                  <a16:creationId xmlns:a16="http://schemas.microsoft.com/office/drawing/2014/main" id="{9B130DFF-AEE1-5F91-2614-C7EBAF905D6C}"/>
                </a:ext>
              </a:extLst>
            </p:cNvPr>
            <p:cNvSpPr>
              <a:spLocks noChangeShapeType="1"/>
            </p:cNvSpPr>
            <p:nvPr/>
          </p:nvSpPr>
          <p:spPr bwMode="auto">
            <a:xfrm flipH="1">
              <a:off x="9032" y="12841"/>
              <a:ext cx="357"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Rectangle 132">
              <a:extLst>
                <a:ext uri="{FF2B5EF4-FFF2-40B4-BE49-F238E27FC236}">
                  <a16:creationId xmlns:a16="http://schemas.microsoft.com/office/drawing/2014/main" id="{84E79CFF-8B78-85A0-6DC4-2E5D72F3E5FD}"/>
                </a:ext>
              </a:extLst>
            </p:cNvPr>
            <p:cNvSpPr>
              <a:spLocks noChangeArrowheads="1"/>
            </p:cNvSpPr>
            <p:nvPr/>
          </p:nvSpPr>
          <p:spPr bwMode="auto">
            <a:xfrm>
              <a:off x="8125"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Rectangle 131">
              <a:extLst>
                <a:ext uri="{FF2B5EF4-FFF2-40B4-BE49-F238E27FC236}">
                  <a16:creationId xmlns:a16="http://schemas.microsoft.com/office/drawing/2014/main" id="{4066FA27-B5B5-9A58-15C7-94B10E891CCE}"/>
                </a:ext>
              </a:extLst>
            </p:cNvPr>
            <p:cNvSpPr>
              <a:spLocks noChangeArrowheads="1"/>
            </p:cNvSpPr>
            <p:nvPr/>
          </p:nvSpPr>
          <p:spPr bwMode="auto">
            <a:xfrm>
              <a:off x="8486"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Rectangle 130">
              <a:extLst>
                <a:ext uri="{FF2B5EF4-FFF2-40B4-BE49-F238E27FC236}">
                  <a16:creationId xmlns:a16="http://schemas.microsoft.com/office/drawing/2014/main" id="{8A5CA4C5-84BF-5242-108B-49E2F6FCFF46}"/>
                </a:ext>
              </a:extLst>
            </p:cNvPr>
            <p:cNvSpPr>
              <a:spLocks noChangeArrowheads="1"/>
            </p:cNvSpPr>
            <p:nvPr/>
          </p:nvSpPr>
          <p:spPr bwMode="auto">
            <a:xfrm>
              <a:off x="8847"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Rectangle 129">
              <a:extLst>
                <a:ext uri="{FF2B5EF4-FFF2-40B4-BE49-F238E27FC236}">
                  <a16:creationId xmlns:a16="http://schemas.microsoft.com/office/drawing/2014/main" id="{435DE1C5-7ABB-640D-9FED-A1275485AF20}"/>
                </a:ext>
              </a:extLst>
            </p:cNvPr>
            <p:cNvSpPr>
              <a:spLocks noChangeArrowheads="1"/>
            </p:cNvSpPr>
            <p:nvPr/>
          </p:nvSpPr>
          <p:spPr bwMode="auto">
            <a:xfrm>
              <a:off x="9208" y="12511"/>
              <a:ext cx="362"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Rectangle 128">
              <a:extLst>
                <a:ext uri="{FF2B5EF4-FFF2-40B4-BE49-F238E27FC236}">
                  <a16:creationId xmlns:a16="http://schemas.microsoft.com/office/drawing/2014/main" id="{27F75139-BDDB-B617-545B-55A9FC2A5D0E}"/>
                </a:ext>
              </a:extLst>
            </p:cNvPr>
            <p:cNvSpPr>
              <a:spLocks noChangeArrowheads="1"/>
            </p:cNvSpPr>
            <p:nvPr/>
          </p:nvSpPr>
          <p:spPr bwMode="auto">
            <a:xfrm>
              <a:off x="9570"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Rectangle 127">
              <a:extLst>
                <a:ext uri="{FF2B5EF4-FFF2-40B4-BE49-F238E27FC236}">
                  <a16:creationId xmlns:a16="http://schemas.microsoft.com/office/drawing/2014/main" id="{4B7B2D7A-E515-4D45-2724-CF1A577525D2}"/>
                </a:ext>
              </a:extLst>
            </p:cNvPr>
            <p:cNvSpPr>
              <a:spLocks noChangeArrowheads="1"/>
            </p:cNvSpPr>
            <p:nvPr/>
          </p:nvSpPr>
          <p:spPr bwMode="auto">
            <a:xfrm>
              <a:off x="9926" y="12511"/>
              <a:ext cx="361" cy="330"/>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AutoShape 126">
              <a:extLst>
                <a:ext uri="{FF2B5EF4-FFF2-40B4-BE49-F238E27FC236}">
                  <a16:creationId xmlns:a16="http://schemas.microsoft.com/office/drawing/2014/main" id="{C729F72B-C68F-DC86-4DBE-16BB25CB8B8E}"/>
                </a:ext>
              </a:extLst>
            </p:cNvPr>
            <p:cNvSpPr>
              <a:spLocks noChangeShapeType="1"/>
            </p:cNvSpPr>
            <p:nvPr/>
          </p:nvSpPr>
          <p:spPr bwMode="auto">
            <a:xfrm flipH="1">
              <a:off x="9032" y="12841"/>
              <a:ext cx="719"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AutoShape 125">
              <a:extLst>
                <a:ext uri="{FF2B5EF4-FFF2-40B4-BE49-F238E27FC236}">
                  <a16:creationId xmlns:a16="http://schemas.microsoft.com/office/drawing/2014/main" id="{2C06008C-B371-4AAF-AFD6-08EC86A74957}"/>
                </a:ext>
              </a:extLst>
            </p:cNvPr>
            <p:cNvSpPr>
              <a:spLocks noChangeShapeType="1"/>
            </p:cNvSpPr>
            <p:nvPr/>
          </p:nvSpPr>
          <p:spPr bwMode="auto">
            <a:xfrm flipH="1">
              <a:off x="9032" y="12841"/>
              <a:ext cx="1075" cy="598"/>
            </a:xfrm>
            <a:prstGeom prst="straightConnector1">
              <a:avLst/>
            </a:prstGeom>
            <a:noFill/>
            <a:ln w="127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Text Box 124">
              <a:extLst>
                <a:ext uri="{FF2B5EF4-FFF2-40B4-BE49-F238E27FC236}">
                  <a16:creationId xmlns:a16="http://schemas.microsoft.com/office/drawing/2014/main" id="{D359635D-293E-1EB8-B96E-09E0D007C674}"/>
                </a:ext>
              </a:extLst>
            </p:cNvPr>
            <p:cNvSpPr txBox="1">
              <a:spLocks noChangeArrowheads="1"/>
            </p:cNvSpPr>
            <p:nvPr/>
          </p:nvSpPr>
          <p:spPr bwMode="auto">
            <a:xfrm>
              <a:off x="2330" y="1243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0" name="Text Box 123">
              <a:extLst>
                <a:ext uri="{FF2B5EF4-FFF2-40B4-BE49-F238E27FC236}">
                  <a16:creationId xmlns:a16="http://schemas.microsoft.com/office/drawing/2014/main" id="{384F889D-7C22-2223-15F7-4BC55A4B3D91}"/>
                </a:ext>
              </a:extLst>
            </p:cNvPr>
            <p:cNvSpPr txBox="1">
              <a:spLocks noChangeArrowheads="1"/>
            </p:cNvSpPr>
            <p:nvPr/>
          </p:nvSpPr>
          <p:spPr bwMode="auto">
            <a:xfrm>
              <a:off x="270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1" name="Text Box 122">
              <a:extLst>
                <a:ext uri="{FF2B5EF4-FFF2-40B4-BE49-F238E27FC236}">
                  <a16:creationId xmlns:a16="http://schemas.microsoft.com/office/drawing/2014/main" id="{3E950E1A-71FC-34D6-E6D1-5E65CAD4AF60}"/>
                </a:ext>
              </a:extLst>
            </p:cNvPr>
            <p:cNvSpPr txBox="1">
              <a:spLocks noChangeArrowheads="1"/>
            </p:cNvSpPr>
            <p:nvPr/>
          </p:nvSpPr>
          <p:spPr bwMode="auto">
            <a:xfrm>
              <a:off x="304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2" name="Text Box 121">
              <a:extLst>
                <a:ext uri="{FF2B5EF4-FFF2-40B4-BE49-F238E27FC236}">
                  <a16:creationId xmlns:a16="http://schemas.microsoft.com/office/drawing/2014/main" id="{4BCD33EA-F93E-04E7-B45B-7DA192CCE609}"/>
                </a:ext>
              </a:extLst>
            </p:cNvPr>
            <p:cNvSpPr txBox="1">
              <a:spLocks noChangeArrowheads="1"/>
            </p:cNvSpPr>
            <p:nvPr/>
          </p:nvSpPr>
          <p:spPr bwMode="auto">
            <a:xfrm>
              <a:off x="3427" y="12441"/>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3" name="Text Box 120">
              <a:extLst>
                <a:ext uri="{FF2B5EF4-FFF2-40B4-BE49-F238E27FC236}">
                  <a16:creationId xmlns:a16="http://schemas.microsoft.com/office/drawing/2014/main" id="{B7E6F7C7-B709-EC41-DAE8-F901242FF8D8}"/>
                </a:ext>
              </a:extLst>
            </p:cNvPr>
            <p:cNvSpPr txBox="1">
              <a:spLocks noChangeArrowheads="1"/>
            </p:cNvSpPr>
            <p:nvPr/>
          </p:nvSpPr>
          <p:spPr bwMode="auto">
            <a:xfrm>
              <a:off x="3785" y="12441"/>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4" name="Text Box 119">
              <a:extLst>
                <a:ext uri="{FF2B5EF4-FFF2-40B4-BE49-F238E27FC236}">
                  <a16:creationId xmlns:a16="http://schemas.microsoft.com/office/drawing/2014/main" id="{13770D44-5166-29B8-D233-62120CEF2356}"/>
                </a:ext>
              </a:extLst>
            </p:cNvPr>
            <p:cNvSpPr txBox="1">
              <a:spLocks noChangeArrowheads="1"/>
            </p:cNvSpPr>
            <p:nvPr/>
          </p:nvSpPr>
          <p:spPr bwMode="auto">
            <a:xfrm>
              <a:off x="4146" y="12446"/>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5" name="Text Box 118">
              <a:extLst>
                <a:ext uri="{FF2B5EF4-FFF2-40B4-BE49-F238E27FC236}">
                  <a16:creationId xmlns:a16="http://schemas.microsoft.com/office/drawing/2014/main" id="{A6C51CE7-03C6-373E-F1F1-64ACEFA42B43}"/>
                </a:ext>
              </a:extLst>
            </p:cNvPr>
            <p:cNvSpPr txBox="1">
              <a:spLocks noChangeArrowheads="1"/>
            </p:cNvSpPr>
            <p:nvPr/>
          </p:nvSpPr>
          <p:spPr bwMode="auto">
            <a:xfrm>
              <a:off x="8003" y="12412"/>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6" name="Text Box 117">
              <a:extLst>
                <a:ext uri="{FF2B5EF4-FFF2-40B4-BE49-F238E27FC236}">
                  <a16:creationId xmlns:a16="http://schemas.microsoft.com/office/drawing/2014/main" id="{CB350ADF-A5E3-7F99-3E5E-4F2EEE0FA446}"/>
                </a:ext>
              </a:extLst>
            </p:cNvPr>
            <p:cNvSpPr txBox="1">
              <a:spLocks noChangeArrowheads="1"/>
            </p:cNvSpPr>
            <p:nvPr/>
          </p:nvSpPr>
          <p:spPr bwMode="auto">
            <a:xfrm>
              <a:off x="837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7" name="Text Box 116">
              <a:extLst>
                <a:ext uri="{FF2B5EF4-FFF2-40B4-BE49-F238E27FC236}">
                  <a16:creationId xmlns:a16="http://schemas.microsoft.com/office/drawing/2014/main" id="{E9883B86-75A5-A112-25F0-9901F8089CB7}"/>
                </a:ext>
              </a:extLst>
            </p:cNvPr>
            <p:cNvSpPr txBox="1">
              <a:spLocks noChangeArrowheads="1"/>
            </p:cNvSpPr>
            <p:nvPr/>
          </p:nvSpPr>
          <p:spPr bwMode="auto">
            <a:xfrm>
              <a:off x="871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8" name="Text Box 115">
              <a:extLst>
                <a:ext uri="{FF2B5EF4-FFF2-40B4-BE49-F238E27FC236}">
                  <a16:creationId xmlns:a16="http://schemas.microsoft.com/office/drawing/2014/main" id="{8883C084-1027-32E7-25DC-5089A2712194}"/>
                </a:ext>
              </a:extLst>
            </p:cNvPr>
            <p:cNvSpPr txBox="1">
              <a:spLocks noChangeArrowheads="1"/>
            </p:cNvSpPr>
            <p:nvPr/>
          </p:nvSpPr>
          <p:spPr bwMode="auto">
            <a:xfrm>
              <a:off x="9100"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79" name="Text Box 114">
              <a:extLst>
                <a:ext uri="{FF2B5EF4-FFF2-40B4-BE49-F238E27FC236}">
                  <a16:creationId xmlns:a16="http://schemas.microsoft.com/office/drawing/2014/main" id="{833C5718-0CEA-37F9-5D04-940D971CB07D}"/>
                </a:ext>
              </a:extLst>
            </p:cNvPr>
            <p:cNvSpPr txBox="1">
              <a:spLocks noChangeArrowheads="1"/>
            </p:cNvSpPr>
            <p:nvPr/>
          </p:nvSpPr>
          <p:spPr bwMode="auto">
            <a:xfrm>
              <a:off x="945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0" name="Text Box 113">
              <a:extLst>
                <a:ext uri="{FF2B5EF4-FFF2-40B4-BE49-F238E27FC236}">
                  <a16:creationId xmlns:a16="http://schemas.microsoft.com/office/drawing/2014/main" id="{E7A17866-C631-0A99-F348-8E844D6D9B28}"/>
                </a:ext>
              </a:extLst>
            </p:cNvPr>
            <p:cNvSpPr txBox="1">
              <a:spLocks noChangeArrowheads="1"/>
            </p:cNvSpPr>
            <p:nvPr/>
          </p:nvSpPr>
          <p:spPr bwMode="auto">
            <a:xfrm>
              <a:off x="9819" y="1241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1" name="Text Box 112">
              <a:extLst>
                <a:ext uri="{FF2B5EF4-FFF2-40B4-BE49-F238E27FC236}">
                  <a16:creationId xmlns:a16="http://schemas.microsoft.com/office/drawing/2014/main" id="{645C027A-6551-27DD-81D8-2481F76A7173}"/>
                </a:ext>
              </a:extLst>
            </p:cNvPr>
            <p:cNvSpPr txBox="1">
              <a:spLocks noChangeArrowheads="1"/>
            </p:cNvSpPr>
            <p:nvPr/>
          </p:nvSpPr>
          <p:spPr bwMode="auto">
            <a:xfrm>
              <a:off x="5192" y="12407"/>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T1</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2" name="Text Box 111">
              <a:extLst>
                <a:ext uri="{FF2B5EF4-FFF2-40B4-BE49-F238E27FC236}">
                  <a16:creationId xmlns:a16="http://schemas.microsoft.com/office/drawing/2014/main" id="{6A008B7A-85D2-13BC-0CDA-63FF2BE9B79D}"/>
                </a:ext>
              </a:extLst>
            </p:cNvPr>
            <p:cNvSpPr txBox="1">
              <a:spLocks noChangeArrowheads="1"/>
            </p:cNvSpPr>
            <p:nvPr/>
          </p:nvSpPr>
          <p:spPr bwMode="auto">
            <a:xfrm>
              <a:off x="556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T2</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3" name="Text Box 110">
              <a:extLst>
                <a:ext uri="{FF2B5EF4-FFF2-40B4-BE49-F238E27FC236}">
                  <a16:creationId xmlns:a16="http://schemas.microsoft.com/office/drawing/2014/main" id="{FC695CAF-C75F-7EA4-ADCE-FAD8819D83CA}"/>
                </a:ext>
              </a:extLst>
            </p:cNvPr>
            <p:cNvSpPr txBox="1">
              <a:spLocks noChangeArrowheads="1"/>
            </p:cNvSpPr>
            <p:nvPr/>
          </p:nvSpPr>
          <p:spPr bwMode="auto">
            <a:xfrm>
              <a:off x="590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T3</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84" name="Text Box 109">
              <a:extLst>
                <a:ext uri="{FF2B5EF4-FFF2-40B4-BE49-F238E27FC236}">
                  <a16:creationId xmlns:a16="http://schemas.microsoft.com/office/drawing/2014/main" id="{35E30384-F280-E84F-E680-A70D2EBF66C9}"/>
                </a:ext>
              </a:extLst>
            </p:cNvPr>
            <p:cNvSpPr txBox="1">
              <a:spLocks noChangeArrowheads="1"/>
            </p:cNvSpPr>
            <p:nvPr/>
          </p:nvSpPr>
          <p:spPr bwMode="auto">
            <a:xfrm>
              <a:off x="6289" y="1240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T4</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90" name="Text Box 108">
              <a:extLst>
                <a:ext uri="{FF2B5EF4-FFF2-40B4-BE49-F238E27FC236}">
                  <a16:creationId xmlns:a16="http://schemas.microsoft.com/office/drawing/2014/main" id="{1D8F8639-09A4-345A-7797-9A6C1C959E79}"/>
                </a:ext>
              </a:extLst>
            </p:cNvPr>
            <p:cNvSpPr txBox="1">
              <a:spLocks noChangeArrowheads="1"/>
            </p:cNvSpPr>
            <p:nvPr/>
          </p:nvSpPr>
          <p:spPr bwMode="auto">
            <a:xfrm>
              <a:off x="6647" y="12409"/>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T5</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91" name="Text Box 107">
              <a:extLst>
                <a:ext uri="{FF2B5EF4-FFF2-40B4-BE49-F238E27FC236}">
                  <a16:creationId xmlns:a16="http://schemas.microsoft.com/office/drawing/2014/main" id="{1A3E2CDB-3254-E0C3-80B9-03281A49CED8}"/>
                </a:ext>
              </a:extLst>
            </p:cNvPr>
            <p:cNvSpPr txBox="1">
              <a:spLocks noChangeArrowheads="1"/>
            </p:cNvSpPr>
            <p:nvPr/>
          </p:nvSpPr>
          <p:spPr bwMode="auto">
            <a:xfrm>
              <a:off x="7008" y="12414"/>
              <a:ext cx="540"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T6</a:t>
              </a:r>
              <a:endParaRPr kumimoji="0" lang="en-US" altLang="zh-CN"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a:ln>
                  <a:noFill/>
                </a:ln>
                <a:solidFill>
                  <a:schemeClr val="tx1"/>
                </a:solidFill>
                <a:effectLst/>
                <a:latin typeface="Arial" panose="020B0604020202020204" pitchFamily="34" charset="0"/>
              </a:endParaRPr>
            </a:p>
          </p:txBody>
        </p:sp>
        <p:sp>
          <p:nvSpPr>
            <p:cNvPr id="92" name="Text Box 106">
              <a:extLst>
                <a:ext uri="{FF2B5EF4-FFF2-40B4-BE49-F238E27FC236}">
                  <a16:creationId xmlns:a16="http://schemas.microsoft.com/office/drawing/2014/main" id="{74255D6D-5D98-1E81-666A-EF8098FBC91C}"/>
                </a:ext>
              </a:extLst>
            </p:cNvPr>
            <p:cNvSpPr txBox="1">
              <a:spLocks noChangeArrowheads="1"/>
            </p:cNvSpPr>
            <p:nvPr/>
          </p:nvSpPr>
          <p:spPr bwMode="auto">
            <a:xfrm>
              <a:off x="2538" y="13814"/>
              <a:ext cx="1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low-contented</a:t>
              </a: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sp>
          <p:nvSpPr>
            <p:cNvPr id="93" name="Text Box 105">
              <a:extLst>
                <a:ext uri="{FF2B5EF4-FFF2-40B4-BE49-F238E27FC236}">
                  <a16:creationId xmlns:a16="http://schemas.microsoft.com/office/drawing/2014/main" id="{BB4CFC80-74F3-DEC6-3EAB-03561EE2B31D}"/>
                </a:ext>
              </a:extLst>
            </p:cNvPr>
            <p:cNvSpPr txBox="1">
              <a:spLocks noChangeArrowheads="1"/>
            </p:cNvSpPr>
            <p:nvPr/>
          </p:nvSpPr>
          <p:spPr bwMode="auto">
            <a:xfrm>
              <a:off x="5330" y="13769"/>
              <a:ext cx="210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high-contented</a:t>
              </a: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sp>
          <p:nvSpPr>
            <p:cNvPr id="94" name="Text Box 104">
              <a:extLst>
                <a:ext uri="{FF2B5EF4-FFF2-40B4-BE49-F238E27FC236}">
                  <a16:creationId xmlns:a16="http://schemas.microsoft.com/office/drawing/2014/main" id="{48780699-2A9B-DC8F-64BA-1E3561FFA384}"/>
                </a:ext>
              </a:extLst>
            </p:cNvPr>
            <p:cNvSpPr txBox="1">
              <a:spLocks noChangeArrowheads="1"/>
            </p:cNvSpPr>
            <p:nvPr/>
          </p:nvSpPr>
          <p:spPr bwMode="auto">
            <a:xfrm>
              <a:off x="8521" y="13769"/>
              <a:ext cx="1309"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hotspot</a:t>
              </a: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grpSp>
      <p:sp>
        <p:nvSpPr>
          <p:cNvPr id="95" name="文本框 94">
            <a:extLst>
              <a:ext uri="{FF2B5EF4-FFF2-40B4-BE49-F238E27FC236}">
                <a16:creationId xmlns:a16="http://schemas.microsoft.com/office/drawing/2014/main" id="{3287A185-CFDF-E8B7-5D10-15D6EF2BA61F}"/>
              </a:ext>
            </a:extLst>
          </p:cNvPr>
          <p:cNvSpPr txBox="1"/>
          <p:nvPr/>
        </p:nvSpPr>
        <p:spPr>
          <a:xfrm>
            <a:off x="912161" y="5098606"/>
            <a:ext cx="6410414" cy="369332"/>
          </a:xfrm>
          <a:prstGeom prst="rect">
            <a:avLst/>
          </a:prstGeom>
          <a:noFill/>
        </p:spPr>
        <p:txBody>
          <a:bodyPr wrap="square">
            <a:spAutoFit/>
          </a:bodyPr>
          <a:lstStyle/>
          <a:p>
            <a:r>
              <a:rPr lang="en-US" altLang="zh-CN" b="1" dirty="0">
                <a:solidFill>
                  <a:srgbClr val="C00000"/>
                </a:solidFill>
              </a:rPr>
              <a:t>Motivation: </a:t>
            </a:r>
            <a:r>
              <a:rPr lang="en-US" altLang="zh-CN" dirty="0">
                <a:solidFill>
                  <a:srgbClr val="C00000"/>
                </a:solidFill>
              </a:rPr>
              <a:t>Performance for hotspot access is not satisfactory!</a:t>
            </a:r>
          </a:p>
        </p:txBody>
      </p:sp>
    </p:spTree>
    <p:extLst>
      <p:ext uri="{BB962C8B-B14F-4D97-AF65-F5344CB8AC3E}">
        <p14:creationId xmlns:p14="http://schemas.microsoft.com/office/powerpoint/2010/main" val="376590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542176" cy="523220"/>
          </a:xfrm>
          <a:prstGeom prst="rect">
            <a:avLst/>
          </a:prstGeom>
          <a:noFill/>
        </p:spPr>
        <p:txBody>
          <a:bodyPr wrap="none" rtlCol="0">
            <a:spAutoFit/>
          </a:bodyPr>
          <a:lstStyle/>
          <a:p>
            <a:r>
              <a:rPr kumimoji="1" lang="en-US" altLang="zh-CN" sz="2800" b="1" dirty="0">
                <a:ea typeface="TencentSans W7" panose="020C04030202040F0204" pitchFamily="34" charset="-122"/>
              </a:rPr>
              <a:t>Related Works on Concurrency Control</a:t>
            </a:r>
          </a:p>
        </p:txBody>
      </p:sp>
      <p:sp>
        <p:nvSpPr>
          <p:cNvPr id="3" name="文本框 2">
            <a:extLst>
              <a:ext uri="{FF2B5EF4-FFF2-40B4-BE49-F238E27FC236}">
                <a16:creationId xmlns:a16="http://schemas.microsoft.com/office/drawing/2014/main" id="{D43B6E64-D94E-5573-EC5B-0CCF9271B343}"/>
              </a:ext>
            </a:extLst>
          </p:cNvPr>
          <p:cNvSpPr txBox="1"/>
          <p:nvPr/>
        </p:nvSpPr>
        <p:spPr>
          <a:xfrm>
            <a:off x="7637681" y="1420877"/>
            <a:ext cx="3014132" cy="369332"/>
          </a:xfrm>
          <a:prstGeom prst="rect">
            <a:avLst/>
          </a:prstGeom>
          <a:noFill/>
        </p:spPr>
        <p:txBody>
          <a:bodyPr wrap="square">
            <a:spAutoFit/>
          </a:bodyPr>
          <a:lstStyle/>
          <a:p>
            <a:r>
              <a:rPr lang="en-US" altLang="zh-CN" b="1" dirty="0"/>
              <a:t>Six main categories</a:t>
            </a:r>
            <a:r>
              <a:rPr lang="zh-CN" altLang="en-US" b="1" dirty="0"/>
              <a:t>：</a:t>
            </a:r>
            <a:endParaRPr lang="en-US" altLang="zh-CN" b="1" dirty="0"/>
          </a:p>
        </p:txBody>
      </p:sp>
      <p:sp>
        <p:nvSpPr>
          <p:cNvPr id="4" name="文本框 3">
            <a:extLst>
              <a:ext uri="{FF2B5EF4-FFF2-40B4-BE49-F238E27FC236}">
                <a16:creationId xmlns:a16="http://schemas.microsoft.com/office/drawing/2014/main" id="{5530A69E-76B3-3FAA-DF27-98A0F9899DE5}"/>
              </a:ext>
            </a:extLst>
          </p:cNvPr>
          <p:cNvSpPr txBox="1"/>
          <p:nvPr/>
        </p:nvSpPr>
        <p:spPr>
          <a:xfrm>
            <a:off x="7376474" y="1974542"/>
            <a:ext cx="4815526" cy="2031325"/>
          </a:xfrm>
          <a:prstGeom prst="rect">
            <a:avLst/>
          </a:prstGeom>
          <a:noFill/>
        </p:spPr>
        <p:txBody>
          <a:bodyPr wrap="square">
            <a:spAutoFit/>
          </a:bodyPr>
          <a:lstStyle/>
          <a:p>
            <a:pPr marL="342900" indent="-342900">
              <a:buFont typeface="+mj-lt"/>
              <a:buAutoNum type="arabicPeriod"/>
            </a:pPr>
            <a:r>
              <a:rPr lang="zh-CN" altLang="en-US" dirty="0"/>
              <a:t>two-phase locking (2PL)</a:t>
            </a:r>
            <a:endParaRPr lang="en-US" altLang="zh-CN" dirty="0"/>
          </a:p>
          <a:p>
            <a:pPr marL="342900" indent="-342900">
              <a:buFont typeface="+mj-lt"/>
              <a:buAutoNum type="arabicPeriod"/>
            </a:pPr>
            <a:r>
              <a:rPr lang="zh-CN" altLang="en-US" dirty="0"/>
              <a:t>timestamp ordering (TO)</a:t>
            </a:r>
            <a:endParaRPr lang="en-US" altLang="zh-CN" dirty="0"/>
          </a:p>
          <a:p>
            <a:pPr marL="342900" indent="-342900">
              <a:buFont typeface="+mj-lt"/>
              <a:buAutoNum type="arabicPeriod"/>
            </a:pPr>
            <a:r>
              <a:rPr lang="zh-CN" altLang="en-US" dirty="0"/>
              <a:t>multi-version concurrency control (MVCC)</a:t>
            </a:r>
            <a:endParaRPr lang="en-US" altLang="zh-CN" dirty="0"/>
          </a:p>
          <a:p>
            <a:pPr marL="342900" indent="-342900">
              <a:buFont typeface="+mj-lt"/>
              <a:buAutoNum type="arabicPeriod"/>
            </a:pPr>
            <a:r>
              <a:rPr lang="zh-CN" altLang="en-US" dirty="0"/>
              <a:t>optimistic concurrency control (OCC)</a:t>
            </a:r>
            <a:endParaRPr lang="en-US" altLang="zh-CN" dirty="0"/>
          </a:p>
          <a:p>
            <a:pPr marL="342900" indent="-342900">
              <a:buFont typeface="+mj-lt"/>
              <a:buAutoNum type="arabicPeriod"/>
            </a:pPr>
            <a:r>
              <a:rPr lang="zh-CN" altLang="en-US" i="1" dirty="0"/>
              <a:t>deterministic concurrency control </a:t>
            </a:r>
            <a:r>
              <a:rPr lang="en-US" altLang="zh-CN" i="1" dirty="0"/>
              <a:t>(DCC)</a:t>
            </a:r>
          </a:p>
          <a:p>
            <a:pPr marL="342900" indent="-342900">
              <a:buFont typeface="+mj-lt"/>
              <a:buAutoNum type="arabicPeriod"/>
            </a:pPr>
            <a:r>
              <a:rPr lang="zh-CN" altLang="en-US" i="1" dirty="0"/>
              <a:t>adaptive concurrency control </a:t>
            </a:r>
            <a:r>
              <a:rPr lang="en-US" altLang="zh-CN" i="1" dirty="0"/>
              <a:t>(ACC)</a:t>
            </a:r>
          </a:p>
          <a:p>
            <a:r>
              <a:rPr lang="en-US" altLang="zh-CN" b="1" i="1" dirty="0">
                <a:solidFill>
                  <a:srgbClr val="0052D9"/>
                </a:solidFill>
              </a:rPr>
              <a:t>Can not handle hotspot well!</a:t>
            </a:r>
          </a:p>
        </p:txBody>
      </p:sp>
      <p:pic>
        <p:nvPicPr>
          <p:cNvPr id="7" name="图片 6" descr="图示&#10;&#10;描述已自动生成">
            <a:extLst>
              <a:ext uri="{FF2B5EF4-FFF2-40B4-BE49-F238E27FC236}">
                <a16:creationId xmlns:a16="http://schemas.microsoft.com/office/drawing/2014/main" id="{5A863027-1471-30D6-26E2-64F3DB768C87}"/>
              </a:ext>
            </a:extLst>
          </p:cNvPr>
          <p:cNvPicPr>
            <a:picLocks noChangeAspect="1"/>
          </p:cNvPicPr>
          <p:nvPr/>
        </p:nvPicPr>
        <p:blipFill>
          <a:blip r:embed="rId3"/>
          <a:stretch>
            <a:fillRect/>
          </a:stretch>
        </p:blipFill>
        <p:spPr>
          <a:xfrm>
            <a:off x="1748193" y="1113092"/>
            <a:ext cx="4347807" cy="5582980"/>
          </a:xfrm>
          <a:prstGeom prst="rect">
            <a:avLst/>
          </a:prstGeom>
        </p:spPr>
      </p:pic>
      <p:sp>
        <p:nvSpPr>
          <p:cNvPr id="8" name="文本框 7">
            <a:extLst>
              <a:ext uri="{FF2B5EF4-FFF2-40B4-BE49-F238E27FC236}">
                <a16:creationId xmlns:a16="http://schemas.microsoft.com/office/drawing/2014/main" id="{34C3DD32-5BA5-C3C6-0DC1-5CFDA496A4EA}"/>
              </a:ext>
            </a:extLst>
          </p:cNvPr>
          <p:cNvSpPr txBox="1"/>
          <p:nvPr/>
        </p:nvSpPr>
        <p:spPr>
          <a:xfrm>
            <a:off x="7376474" y="3833750"/>
            <a:ext cx="4336848" cy="2862322"/>
          </a:xfrm>
          <a:prstGeom prst="rect">
            <a:avLst/>
          </a:prstGeom>
          <a:noFill/>
        </p:spPr>
        <p:txBody>
          <a:bodyPr wrap="square">
            <a:spAutoFit/>
          </a:bodyPr>
          <a:lstStyle/>
          <a:p>
            <a:pPr>
              <a:lnSpc>
                <a:spcPct val="200000"/>
              </a:lnSpc>
            </a:pPr>
            <a:r>
              <a:rPr lang="en-US" altLang="zh-CN" b="1" dirty="0"/>
              <a:t>     Take</a:t>
            </a:r>
            <a:r>
              <a:rPr lang="zh-CN" altLang="en-US" b="1" dirty="0"/>
              <a:t> </a:t>
            </a:r>
            <a:r>
              <a:rPr lang="en-US" altLang="zh-CN" b="1" dirty="0"/>
              <a:t>aways:</a:t>
            </a:r>
          </a:p>
          <a:p>
            <a:pPr marL="342900" indent="-342900">
              <a:buAutoNum type="arabicPeriod"/>
            </a:pPr>
            <a:r>
              <a:rPr lang="en-US" altLang="zh-CN" b="1" dirty="0">
                <a:solidFill>
                  <a:srgbClr val="FF0000"/>
                </a:solidFill>
              </a:rPr>
              <a:t>There is increasing attention on Adaptive and Deterministic approaches, yet in the industry, 2PL and MVCC still dominate. </a:t>
            </a:r>
          </a:p>
          <a:p>
            <a:pPr marL="342900" indent="-342900">
              <a:buAutoNum type="arabicPeriod"/>
            </a:pPr>
            <a:r>
              <a:rPr lang="en-US" altLang="zh-CN" b="1" dirty="0">
                <a:solidFill>
                  <a:srgbClr val="FF0000"/>
                </a:solidFill>
              </a:rPr>
              <a:t>All efforts focus on accelerating the SER isolation level. Why aren't there fast snapshot protocols or efficient RC protocols?</a:t>
            </a:r>
          </a:p>
        </p:txBody>
      </p:sp>
    </p:spTree>
    <p:extLst>
      <p:ext uri="{BB962C8B-B14F-4D97-AF65-F5344CB8AC3E}">
        <p14:creationId xmlns:p14="http://schemas.microsoft.com/office/powerpoint/2010/main" val="3594433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042039" cy="523220"/>
          </a:xfrm>
          <a:prstGeom prst="rect">
            <a:avLst/>
          </a:prstGeom>
          <a:noFill/>
        </p:spPr>
        <p:txBody>
          <a:bodyPr wrap="none" rtlCol="0">
            <a:spAutoFit/>
          </a:bodyPr>
          <a:lstStyle/>
          <a:p>
            <a:r>
              <a:rPr kumimoji="1" lang="en-US" altLang="zh-CN" sz="2800" b="1" dirty="0">
                <a:ea typeface="TencentSans W7" panose="020C04030202040F0204" pitchFamily="34" charset="-122"/>
              </a:rPr>
              <a:t>Related Works on Hotspot Handling</a:t>
            </a:r>
          </a:p>
        </p:txBody>
      </p:sp>
      <p:sp>
        <p:nvSpPr>
          <p:cNvPr id="2" name="文本框 1">
            <a:extLst>
              <a:ext uri="{FF2B5EF4-FFF2-40B4-BE49-F238E27FC236}">
                <a16:creationId xmlns:a16="http://schemas.microsoft.com/office/drawing/2014/main" id="{39C65C78-9948-049B-A7A5-658ABC9BE97F}"/>
              </a:ext>
            </a:extLst>
          </p:cNvPr>
          <p:cNvSpPr txBox="1"/>
          <p:nvPr/>
        </p:nvSpPr>
        <p:spPr>
          <a:xfrm>
            <a:off x="8941492" y="1320534"/>
            <a:ext cx="1787641" cy="369332"/>
          </a:xfrm>
          <a:prstGeom prst="rect">
            <a:avLst/>
          </a:prstGeom>
          <a:noFill/>
        </p:spPr>
        <p:txBody>
          <a:bodyPr wrap="square">
            <a:spAutoFit/>
          </a:bodyPr>
          <a:lstStyle/>
          <a:p>
            <a:r>
              <a:rPr lang="en-US" altLang="zh-CN" b="1" dirty="0"/>
              <a:t>Lock mitigate</a:t>
            </a:r>
          </a:p>
        </p:txBody>
      </p:sp>
      <p:sp>
        <p:nvSpPr>
          <p:cNvPr id="9" name="文本框 8">
            <a:extLst>
              <a:ext uri="{FF2B5EF4-FFF2-40B4-BE49-F238E27FC236}">
                <a16:creationId xmlns:a16="http://schemas.microsoft.com/office/drawing/2014/main" id="{31FC3F35-90F7-82E3-7EA1-405C716E6671}"/>
              </a:ext>
            </a:extLst>
          </p:cNvPr>
          <p:cNvSpPr txBox="1"/>
          <p:nvPr/>
        </p:nvSpPr>
        <p:spPr>
          <a:xfrm>
            <a:off x="8941492" y="4331715"/>
            <a:ext cx="1966292" cy="369332"/>
          </a:xfrm>
          <a:prstGeom prst="rect">
            <a:avLst/>
          </a:prstGeom>
          <a:noFill/>
        </p:spPr>
        <p:txBody>
          <a:bodyPr wrap="square">
            <a:spAutoFit/>
          </a:bodyPr>
          <a:lstStyle/>
          <a:p>
            <a:r>
              <a:rPr lang="en-US" altLang="zh-CN" b="1" dirty="0"/>
              <a:t>Deterministic</a:t>
            </a:r>
          </a:p>
        </p:txBody>
      </p:sp>
      <p:sp>
        <p:nvSpPr>
          <p:cNvPr id="10" name="文本框 9">
            <a:extLst>
              <a:ext uri="{FF2B5EF4-FFF2-40B4-BE49-F238E27FC236}">
                <a16:creationId xmlns:a16="http://schemas.microsoft.com/office/drawing/2014/main" id="{34732EDA-3018-A845-F3AB-5700ADD61322}"/>
              </a:ext>
            </a:extLst>
          </p:cNvPr>
          <p:cNvSpPr txBox="1"/>
          <p:nvPr/>
        </p:nvSpPr>
        <p:spPr>
          <a:xfrm>
            <a:off x="8941492" y="1657600"/>
            <a:ext cx="3014132" cy="2031325"/>
          </a:xfrm>
          <a:prstGeom prst="rect">
            <a:avLst/>
          </a:prstGeom>
          <a:noFill/>
        </p:spPr>
        <p:txBody>
          <a:bodyPr wrap="square">
            <a:spAutoFit/>
          </a:bodyPr>
          <a:lstStyle/>
          <a:p>
            <a:r>
              <a:rPr lang="en-US" altLang="zh-CN" dirty="0"/>
              <a:t>Existing research methods' generality and throughput decline with dynamic workload hotspots, yet they remain somewhat effective under high-conflict scenarios.</a:t>
            </a:r>
          </a:p>
        </p:txBody>
      </p:sp>
      <p:sp>
        <p:nvSpPr>
          <p:cNvPr id="11" name="文本框 10">
            <a:extLst>
              <a:ext uri="{FF2B5EF4-FFF2-40B4-BE49-F238E27FC236}">
                <a16:creationId xmlns:a16="http://schemas.microsoft.com/office/drawing/2014/main" id="{D6663705-27CA-61BC-DE53-04A2F860A5E2}"/>
              </a:ext>
            </a:extLst>
          </p:cNvPr>
          <p:cNvSpPr txBox="1"/>
          <p:nvPr/>
        </p:nvSpPr>
        <p:spPr>
          <a:xfrm>
            <a:off x="8921044" y="4701047"/>
            <a:ext cx="3014132" cy="1200329"/>
          </a:xfrm>
          <a:prstGeom prst="rect">
            <a:avLst/>
          </a:prstGeom>
          <a:noFill/>
        </p:spPr>
        <p:txBody>
          <a:bodyPr wrap="square">
            <a:spAutoFit/>
          </a:bodyPr>
          <a:lstStyle/>
          <a:p>
            <a:r>
              <a:rPr lang="en-US" altLang="zh-CN" b="0" i="0" dirty="0">
                <a:effectLst/>
                <a:latin typeface="Inter"/>
              </a:rPr>
              <a:t>It can effectively eliminate the costs associated with multiple rounds of communication in distributed systems.</a:t>
            </a:r>
            <a:endParaRPr lang="zh-CN" altLang="en-US" dirty="0"/>
          </a:p>
        </p:txBody>
      </p:sp>
      <p:graphicFrame>
        <p:nvGraphicFramePr>
          <p:cNvPr id="12" name="表格 11">
            <a:extLst>
              <a:ext uri="{FF2B5EF4-FFF2-40B4-BE49-F238E27FC236}">
                <a16:creationId xmlns:a16="http://schemas.microsoft.com/office/drawing/2014/main" id="{7D0ECEE1-D054-7C2B-EEB6-68A99BEAF063}"/>
              </a:ext>
            </a:extLst>
          </p:cNvPr>
          <p:cNvGraphicFramePr>
            <a:graphicFrameLocks noGrp="1"/>
          </p:cNvGraphicFramePr>
          <p:nvPr>
            <p:extLst>
              <p:ext uri="{D42A27DB-BD31-4B8C-83A1-F6EECF244321}">
                <p14:modId xmlns:p14="http://schemas.microsoft.com/office/powerpoint/2010/main" val="3428490247"/>
              </p:ext>
            </p:extLst>
          </p:nvPr>
        </p:nvGraphicFramePr>
        <p:xfrm>
          <a:off x="95697" y="1201569"/>
          <a:ext cx="8825347" cy="5595333"/>
        </p:xfrm>
        <a:graphic>
          <a:graphicData uri="http://schemas.openxmlformats.org/drawingml/2006/table">
            <a:tbl>
              <a:tblPr firstRow="1" firstCol="1" bandRow="1">
                <a:tableStyleId>{5C22544A-7EE6-4342-B048-85BDC9FD1C3A}</a:tableStyleId>
              </a:tblPr>
              <a:tblGrid>
                <a:gridCol w="1154295">
                  <a:extLst>
                    <a:ext uri="{9D8B030D-6E8A-4147-A177-3AD203B41FA5}">
                      <a16:colId xmlns:a16="http://schemas.microsoft.com/office/drawing/2014/main" val="3916460946"/>
                    </a:ext>
                  </a:extLst>
                </a:gridCol>
                <a:gridCol w="1331117">
                  <a:extLst>
                    <a:ext uri="{9D8B030D-6E8A-4147-A177-3AD203B41FA5}">
                      <a16:colId xmlns:a16="http://schemas.microsoft.com/office/drawing/2014/main" val="4051935936"/>
                    </a:ext>
                  </a:extLst>
                </a:gridCol>
                <a:gridCol w="3182258">
                  <a:extLst>
                    <a:ext uri="{9D8B030D-6E8A-4147-A177-3AD203B41FA5}">
                      <a16:colId xmlns:a16="http://schemas.microsoft.com/office/drawing/2014/main" val="4247223052"/>
                    </a:ext>
                  </a:extLst>
                </a:gridCol>
                <a:gridCol w="3157677">
                  <a:extLst>
                    <a:ext uri="{9D8B030D-6E8A-4147-A177-3AD203B41FA5}">
                      <a16:colId xmlns:a16="http://schemas.microsoft.com/office/drawing/2014/main" val="3108090540"/>
                    </a:ext>
                  </a:extLst>
                </a:gridCol>
              </a:tblGrid>
              <a:tr h="278015">
                <a:tc>
                  <a:txBody>
                    <a:bodyPr/>
                    <a:lstStyle/>
                    <a:p>
                      <a:pPr algn="just">
                        <a:lnSpc>
                          <a:spcPts val="2200"/>
                        </a:lnSpc>
                      </a:pP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Name</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Core idea</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improvement</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541164954"/>
                  </a:ext>
                </a:extLst>
              </a:tr>
              <a:tr h="798957">
                <a:tc rowSpan="5">
                  <a:txBody>
                    <a:bodyPr/>
                    <a:lstStyle/>
                    <a:p>
                      <a:pPr algn="ctr">
                        <a:lnSpc>
                          <a:spcPts val="2200"/>
                        </a:lnSpc>
                      </a:pPr>
                      <a:r>
                        <a:rPr lang="en-US" altLang="zh-CN" sz="1800" kern="100" dirty="0">
                          <a:effectLst/>
                          <a:latin typeface="Times New Roman" panose="02020603050405020304" pitchFamily="18" charset="0"/>
                          <a:ea typeface="宋体" panose="02010600030101010101" pitchFamily="2" charset="-122"/>
                        </a:rPr>
                        <a:t>Lock mitigate</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800" kern="100" dirty="0">
                          <a:effectLst/>
                        </a:rPr>
                        <a:t>QURO[26]</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Delay update operations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No hotspot optimization, and require modification to workloads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113291192"/>
                  </a:ext>
                </a:extLst>
              </a:tr>
              <a:tr h="566792">
                <a:tc vMerge="1">
                  <a:txBody>
                    <a:bodyPr/>
                    <a:lstStyle/>
                    <a:p>
                      <a:endParaRPr lang="zh-CN" altLang="en-US"/>
                    </a:p>
                  </a:txBody>
                  <a:tcPr/>
                </a:tc>
                <a:tc>
                  <a:txBody>
                    <a:bodyPr/>
                    <a:lstStyle/>
                    <a:p>
                      <a:pPr algn="just">
                        <a:lnSpc>
                          <a:spcPts val="2200"/>
                        </a:lnSpc>
                      </a:pPr>
                      <a:r>
                        <a:rPr lang="en-US" sz="1800" kern="100" dirty="0">
                          <a:effectLst/>
                        </a:rPr>
                        <a:t>Bamboo[2]</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Release lock earlier</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Exists high lock contention and cascading aborts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389300080"/>
                  </a:ext>
                </a:extLst>
              </a:tr>
              <a:tr h="566792">
                <a:tc vMerge="1">
                  <a:txBody>
                    <a:bodyPr/>
                    <a:lstStyle/>
                    <a:p>
                      <a:endParaRPr lang="zh-CN" altLang="en-US"/>
                    </a:p>
                  </a:txBody>
                  <a:tcPr/>
                </a:tc>
                <a:tc>
                  <a:txBody>
                    <a:bodyPr/>
                    <a:lstStyle/>
                    <a:p>
                      <a:pPr algn="just">
                        <a:lnSpc>
                          <a:spcPts val="2200"/>
                        </a:lnSpc>
                      </a:pPr>
                      <a:r>
                        <a:rPr lang="en-US" sz="1800" kern="100" dirty="0" err="1">
                          <a:effectLst/>
                        </a:rPr>
                        <a:t>PolarDB</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Static restriction on hotspot update</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Restrict to known hotspot and require modification to workloads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68960007"/>
                  </a:ext>
                </a:extLst>
              </a:tr>
              <a:tr h="566792">
                <a:tc vMerge="1">
                  <a:txBody>
                    <a:bodyPr/>
                    <a:lstStyle/>
                    <a:p>
                      <a:endParaRPr lang="zh-CN" altLang="en-US"/>
                    </a:p>
                  </a:txBody>
                  <a:tcPr/>
                </a:tc>
                <a:tc>
                  <a:txBody>
                    <a:bodyPr/>
                    <a:lstStyle/>
                    <a:p>
                      <a:pPr algn="just">
                        <a:lnSpc>
                          <a:spcPts val="2200"/>
                        </a:lnSpc>
                      </a:pPr>
                      <a:r>
                        <a:rPr lang="en-US" sz="1800" kern="100" dirty="0">
                          <a:effectLst/>
                        </a:rPr>
                        <a:t>*TDSQL[32]</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Data partition and lock-free design</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No hotspot optimization</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517460634"/>
                  </a:ext>
                </a:extLst>
              </a:tr>
              <a:tr h="566792">
                <a:tc vMerge="1">
                  <a:txBody>
                    <a:bodyPr/>
                    <a:lstStyle/>
                    <a:p>
                      <a:endParaRPr lang="zh-CN" altLang="en-US"/>
                    </a:p>
                  </a:txBody>
                  <a:tcPr/>
                </a:tc>
                <a:tc>
                  <a:txBody>
                    <a:bodyPr/>
                    <a:lstStyle/>
                    <a:p>
                      <a:pPr algn="just">
                        <a:lnSpc>
                          <a:spcPts val="2200"/>
                        </a:lnSpc>
                      </a:pPr>
                      <a:r>
                        <a:rPr lang="en-US" sz="1800" kern="100" dirty="0">
                          <a:effectLst/>
                        </a:rPr>
                        <a:t>*</a:t>
                      </a:r>
                      <a:r>
                        <a:rPr lang="en-US" sz="1800" kern="100" dirty="0" err="1">
                          <a:effectLst/>
                        </a:rPr>
                        <a:t>GeoTP</a:t>
                      </a:r>
                      <a:r>
                        <a:rPr lang="en-US" sz="1800" kern="100" dirty="0">
                          <a:effectLst/>
                        </a:rPr>
                        <a:t>[31]</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Adapt to dynamic network to delay update operations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Require modification to workloads</a:t>
                      </a:r>
                      <a:endParaRPr lang="zh-CN" alt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706128346"/>
                  </a:ext>
                </a:extLst>
              </a:tr>
              <a:tr h="566792">
                <a:tc rowSpan="3">
                  <a:txBody>
                    <a:bodyPr/>
                    <a:lstStyle/>
                    <a:p>
                      <a:pPr algn="ctr">
                        <a:lnSpc>
                          <a:spcPts val="2200"/>
                        </a:lnSpc>
                      </a:pPr>
                      <a:r>
                        <a:rPr lang="en-US" altLang="zh-CN" sz="1800" kern="100" dirty="0">
                          <a:effectLst/>
                        </a:rPr>
                        <a:t>Deterministic</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800" kern="100">
                          <a:effectLst/>
                        </a:rPr>
                        <a:t>Calvin[10]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Schedule transactions to eliminate </a:t>
                      </a:r>
                      <a:r>
                        <a:rPr lang="en-US" sz="1800" kern="100" dirty="0">
                          <a:effectLst/>
                        </a:rPr>
                        <a:t>2PC</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pre-read/write set and high schedule overhead</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66490585"/>
                  </a:ext>
                </a:extLst>
              </a:tr>
              <a:tr h="798957">
                <a:tc vMerge="1">
                  <a:txBody>
                    <a:bodyPr/>
                    <a:lstStyle/>
                    <a:p>
                      <a:endParaRPr lang="zh-CN" altLang="en-US"/>
                    </a:p>
                  </a:txBody>
                  <a:tcPr/>
                </a:tc>
                <a:tc>
                  <a:txBody>
                    <a:bodyPr/>
                    <a:lstStyle/>
                    <a:p>
                      <a:pPr algn="just">
                        <a:lnSpc>
                          <a:spcPts val="2200"/>
                        </a:lnSpc>
                      </a:pPr>
                      <a:r>
                        <a:rPr lang="en-US" sz="1800" kern="100">
                          <a:effectLst/>
                        </a:rPr>
                        <a:t>Aria[13]</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800" kern="100" dirty="0">
                          <a:effectLst/>
                        </a:rPr>
                        <a:t>C</a:t>
                      </a:r>
                      <a:r>
                        <a:rPr lang="en-US" altLang="zh-CN" sz="1800" kern="100" dirty="0">
                          <a:effectLst/>
                        </a:rPr>
                        <a:t>ombine </a:t>
                      </a:r>
                      <a:r>
                        <a:rPr lang="en-US" sz="1800" kern="100" dirty="0">
                          <a:effectLst/>
                        </a:rPr>
                        <a:t>OCC</a:t>
                      </a:r>
                      <a:r>
                        <a:rPr lang="en-US" altLang="zh-CN" sz="1800" kern="100" dirty="0">
                          <a:effectLst/>
                        </a:rPr>
                        <a:t> and </a:t>
                      </a:r>
                      <a:r>
                        <a:rPr lang="en-US" sz="1800" kern="100" dirty="0">
                          <a:effectLst/>
                        </a:rPr>
                        <a:t>DCC without the need for pre-read/write sets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extra run of executing transactions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551844462"/>
                  </a:ext>
                </a:extLst>
              </a:tr>
              <a:tr h="566792">
                <a:tc vMerge="1">
                  <a:txBody>
                    <a:bodyPr/>
                    <a:lstStyle/>
                    <a:p>
                      <a:endParaRPr lang="zh-CN" altLang="en-US"/>
                    </a:p>
                  </a:txBody>
                  <a:tcPr/>
                </a:tc>
                <a:tc>
                  <a:txBody>
                    <a:bodyPr/>
                    <a:lstStyle/>
                    <a:p>
                      <a:pPr algn="just">
                        <a:lnSpc>
                          <a:spcPts val="2200"/>
                        </a:lnSpc>
                      </a:pPr>
                      <a:r>
                        <a:rPr lang="en-US" sz="1800" kern="100" dirty="0">
                          <a:effectLst/>
                        </a:rPr>
                        <a:t>*HDCC[30]</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800" kern="100" dirty="0">
                          <a:effectLst/>
                        </a:rPr>
                        <a:t>Schedule OCC aborts for deterministic execution</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Complex hybrid protocols that needs to switch adaptively</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99703130"/>
                  </a:ext>
                </a:extLst>
              </a:tr>
            </a:tbl>
          </a:graphicData>
        </a:graphic>
      </p:graphicFrame>
    </p:spTree>
    <p:extLst>
      <p:ext uri="{BB962C8B-B14F-4D97-AF65-F5344CB8AC3E}">
        <p14:creationId xmlns:p14="http://schemas.microsoft.com/office/powerpoint/2010/main" val="1943153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098144" cy="523220"/>
          </a:xfrm>
          <a:prstGeom prst="rect">
            <a:avLst/>
          </a:prstGeom>
          <a:noFill/>
        </p:spPr>
        <p:txBody>
          <a:bodyPr wrap="none" rtlCol="0">
            <a:spAutoFit/>
          </a:bodyPr>
          <a:lstStyle/>
          <a:p>
            <a:r>
              <a:rPr kumimoji="1" lang="en-US" altLang="zh-CN" sz="2800" b="1" dirty="0">
                <a:ea typeface="TencentSans W7" panose="020C04030202040F0204" pitchFamily="34" charset="-122"/>
              </a:rPr>
              <a:t>Related Works on Hotspot Handling</a:t>
            </a:r>
          </a:p>
        </p:txBody>
      </p:sp>
      <p:grpSp>
        <p:nvGrpSpPr>
          <p:cNvPr id="2" name="Group 1">
            <a:extLst>
              <a:ext uri="{FF2B5EF4-FFF2-40B4-BE49-F238E27FC236}">
                <a16:creationId xmlns:a16="http://schemas.microsoft.com/office/drawing/2014/main" id="{E9778AE6-4F41-480A-54AB-D3355AE2B558}"/>
              </a:ext>
            </a:extLst>
          </p:cNvPr>
          <p:cNvGrpSpPr>
            <a:grpSpLocks noChangeAspect="1"/>
          </p:cNvGrpSpPr>
          <p:nvPr/>
        </p:nvGrpSpPr>
        <p:grpSpPr bwMode="auto">
          <a:xfrm>
            <a:off x="831042" y="2023925"/>
            <a:ext cx="7409068" cy="2810150"/>
            <a:chOff x="1814" y="4906"/>
            <a:chExt cx="8256" cy="3131"/>
          </a:xfrm>
        </p:grpSpPr>
        <p:sp>
          <p:nvSpPr>
            <p:cNvPr id="9" name="AutoShape 29">
              <a:extLst>
                <a:ext uri="{FF2B5EF4-FFF2-40B4-BE49-F238E27FC236}">
                  <a16:creationId xmlns:a16="http://schemas.microsoft.com/office/drawing/2014/main" id="{FBA53D15-06C0-0C05-8D5C-EEB1C4D9EB04}"/>
                </a:ext>
              </a:extLst>
            </p:cNvPr>
            <p:cNvSpPr>
              <a:spLocks noChangeAspect="1" noChangeArrowheads="1" noTextEdit="1"/>
            </p:cNvSpPr>
            <p:nvPr/>
          </p:nvSpPr>
          <p:spPr bwMode="auto">
            <a:xfrm>
              <a:off x="1814" y="5282"/>
              <a:ext cx="8256" cy="27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28">
              <a:extLst>
                <a:ext uri="{FF2B5EF4-FFF2-40B4-BE49-F238E27FC236}">
                  <a16:creationId xmlns:a16="http://schemas.microsoft.com/office/drawing/2014/main" id="{367963BD-95FE-0038-B413-424C44F6263D}"/>
                </a:ext>
              </a:extLst>
            </p:cNvPr>
            <p:cNvSpPr>
              <a:spLocks noChangeShapeType="1"/>
            </p:cNvSpPr>
            <p:nvPr/>
          </p:nvSpPr>
          <p:spPr bwMode="auto">
            <a:xfrm>
              <a:off x="2116" y="7930"/>
              <a:ext cx="7714" cy="1"/>
            </a:xfrm>
            <a:prstGeom prst="straightConnector1">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AutoShape 27">
              <a:extLst>
                <a:ext uri="{FF2B5EF4-FFF2-40B4-BE49-F238E27FC236}">
                  <a16:creationId xmlns:a16="http://schemas.microsoft.com/office/drawing/2014/main" id="{401B7F29-EBE2-E81C-CD86-75C36993B638}"/>
                </a:ext>
              </a:extLst>
            </p:cNvPr>
            <p:cNvSpPr>
              <a:spLocks noChangeShapeType="1"/>
            </p:cNvSpPr>
            <p:nvPr/>
          </p:nvSpPr>
          <p:spPr bwMode="auto">
            <a:xfrm flipV="1">
              <a:off x="2116" y="5504"/>
              <a:ext cx="2" cy="2453"/>
            </a:xfrm>
            <a:prstGeom prst="straightConnector1">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AutoShape 26">
              <a:extLst>
                <a:ext uri="{FF2B5EF4-FFF2-40B4-BE49-F238E27FC236}">
                  <a16:creationId xmlns:a16="http://schemas.microsoft.com/office/drawing/2014/main" id="{C265065A-2528-9D10-09EB-9C6C6F08D138}"/>
                </a:ext>
              </a:extLst>
            </p:cNvPr>
            <p:cNvSpPr>
              <a:spLocks noChangeShapeType="1"/>
            </p:cNvSpPr>
            <p:nvPr/>
          </p:nvSpPr>
          <p:spPr bwMode="auto">
            <a:xfrm rot="5400000">
              <a:off x="3467" y="4920"/>
              <a:ext cx="28"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AutoShape 25">
              <a:extLst>
                <a:ext uri="{FF2B5EF4-FFF2-40B4-BE49-F238E27FC236}">
                  <a16:creationId xmlns:a16="http://schemas.microsoft.com/office/drawing/2014/main" id="{68398917-D444-59FC-D4A7-883938CD3DB7}"/>
                </a:ext>
              </a:extLst>
            </p:cNvPr>
            <p:cNvSpPr>
              <a:spLocks noChangeShapeType="1"/>
            </p:cNvSpPr>
            <p:nvPr/>
          </p:nvSpPr>
          <p:spPr bwMode="auto">
            <a:xfrm flipV="1">
              <a:off x="2354" y="7388"/>
              <a:ext cx="6937" cy="12"/>
            </a:xfrm>
            <a:prstGeom prst="straightConnector1">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Arc 24">
              <a:extLst>
                <a:ext uri="{FF2B5EF4-FFF2-40B4-BE49-F238E27FC236}">
                  <a16:creationId xmlns:a16="http://schemas.microsoft.com/office/drawing/2014/main" id="{F747F19C-BE9A-A36F-4F6C-4EE3F153C757}"/>
                </a:ext>
              </a:extLst>
            </p:cNvPr>
            <p:cNvSpPr>
              <a:spLocks/>
            </p:cNvSpPr>
            <p:nvPr/>
          </p:nvSpPr>
          <p:spPr bwMode="auto">
            <a:xfrm flipH="1">
              <a:off x="4437" y="5788"/>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Arc 23">
              <a:extLst>
                <a:ext uri="{FF2B5EF4-FFF2-40B4-BE49-F238E27FC236}">
                  <a16:creationId xmlns:a16="http://schemas.microsoft.com/office/drawing/2014/main" id="{EE00CEC1-1B51-1627-B501-543F478D048D}"/>
                </a:ext>
              </a:extLst>
            </p:cNvPr>
            <p:cNvSpPr>
              <a:spLocks/>
            </p:cNvSpPr>
            <p:nvPr/>
          </p:nvSpPr>
          <p:spPr bwMode="auto">
            <a:xfrm>
              <a:off x="4711" y="5788"/>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Arc 22">
              <a:extLst>
                <a:ext uri="{FF2B5EF4-FFF2-40B4-BE49-F238E27FC236}">
                  <a16:creationId xmlns:a16="http://schemas.microsoft.com/office/drawing/2014/main" id="{D791AE8C-55B2-B6B5-7ED7-530AFF695F78}"/>
                </a:ext>
              </a:extLst>
            </p:cNvPr>
            <p:cNvSpPr>
              <a:spLocks/>
            </p:cNvSpPr>
            <p:nvPr/>
          </p:nvSpPr>
          <p:spPr bwMode="auto">
            <a:xfrm flipH="1">
              <a:off x="6222" y="5787"/>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Arc 21">
              <a:extLst>
                <a:ext uri="{FF2B5EF4-FFF2-40B4-BE49-F238E27FC236}">
                  <a16:creationId xmlns:a16="http://schemas.microsoft.com/office/drawing/2014/main" id="{9BA623DC-7681-8406-4A32-41D85546BC37}"/>
                </a:ext>
              </a:extLst>
            </p:cNvPr>
            <p:cNvSpPr>
              <a:spLocks/>
            </p:cNvSpPr>
            <p:nvPr/>
          </p:nvSpPr>
          <p:spPr bwMode="auto">
            <a:xfrm>
              <a:off x="6496"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Arc 20">
              <a:extLst>
                <a:ext uri="{FF2B5EF4-FFF2-40B4-BE49-F238E27FC236}">
                  <a16:creationId xmlns:a16="http://schemas.microsoft.com/office/drawing/2014/main" id="{C4CB3A00-670B-396E-FB1D-F62EDE075C88}"/>
                </a:ext>
              </a:extLst>
            </p:cNvPr>
            <p:cNvSpPr>
              <a:spLocks/>
            </p:cNvSpPr>
            <p:nvPr/>
          </p:nvSpPr>
          <p:spPr bwMode="auto">
            <a:xfrm flipH="1">
              <a:off x="7971" y="5787"/>
              <a:ext cx="275" cy="167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Arc 19">
              <a:extLst>
                <a:ext uri="{FF2B5EF4-FFF2-40B4-BE49-F238E27FC236}">
                  <a16:creationId xmlns:a16="http://schemas.microsoft.com/office/drawing/2014/main" id="{D999F6B3-00DE-B342-11E3-751934277C90}"/>
                </a:ext>
              </a:extLst>
            </p:cNvPr>
            <p:cNvSpPr>
              <a:spLocks/>
            </p:cNvSpPr>
            <p:nvPr/>
          </p:nvSpPr>
          <p:spPr bwMode="auto">
            <a:xfrm>
              <a:off x="8245"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Arc 18">
              <a:extLst>
                <a:ext uri="{FF2B5EF4-FFF2-40B4-BE49-F238E27FC236}">
                  <a16:creationId xmlns:a16="http://schemas.microsoft.com/office/drawing/2014/main" id="{E11E0F10-217E-2C4C-47FF-1F2D339A9DEF}"/>
                </a:ext>
              </a:extLst>
            </p:cNvPr>
            <p:cNvSpPr>
              <a:spLocks/>
            </p:cNvSpPr>
            <p:nvPr/>
          </p:nvSpPr>
          <p:spPr bwMode="auto">
            <a:xfrm flipH="1">
              <a:off x="2732" y="5787"/>
              <a:ext cx="275" cy="165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Arc 17">
              <a:extLst>
                <a:ext uri="{FF2B5EF4-FFF2-40B4-BE49-F238E27FC236}">
                  <a16:creationId xmlns:a16="http://schemas.microsoft.com/office/drawing/2014/main" id="{9B367969-BB1A-9E11-C4BC-0FD1B45DC411}"/>
                </a:ext>
              </a:extLst>
            </p:cNvPr>
            <p:cNvSpPr>
              <a:spLocks/>
            </p:cNvSpPr>
            <p:nvPr/>
          </p:nvSpPr>
          <p:spPr bwMode="auto">
            <a:xfrm>
              <a:off x="3006" y="5787"/>
              <a:ext cx="288" cy="16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solidFill>
              <a:srgbClr val="FFFFFF"/>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Arc 16">
              <a:extLst>
                <a:ext uri="{FF2B5EF4-FFF2-40B4-BE49-F238E27FC236}">
                  <a16:creationId xmlns:a16="http://schemas.microsoft.com/office/drawing/2014/main" id="{D5F7FDA7-371F-D115-ECBF-59A4154F2EB8}"/>
                </a:ext>
              </a:extLst>
            </p:cNvPr>
            <p:cNvSpPr>
              <a:spLocks/>
            </p:cNvSpPr>
            <p:nvPr/>
          </p:nvSpPr>
          <p:spPr bwMode="auto">
            <a:xfrm flipH="1">
              <a:off x="8036" y="5774"/>
              <a:ext cx="275" cy="166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Arc 15">
              <a:extLst>
                <a:ext uri="{FF2B5EF4-FFF2-40B4-BE49-F238E27FC236}">
                  <a16:creationId xmlns:a16="http://schemas.microsoft.com/office/drawing/2014/main" id="{D8B4204A-0372-D376-2385-461CF7FA0BE3}"/>
                </a:ext>
              </a:extLst>
            </p:cNvPr>
            <p:cNvSpPr>
              <a:spLocks/>
            </p:cNvSpPr>
            <p:nvPr/>
          </p:nvSpPr>
          <p:spPr bwMode="auto">
            <a:xfrm>
              <a:off x="8310" y="5774"/>
              <a:ext cx="288" cy="161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Arc 14">
              <a:extLst>
                <a:ext uri="{FF2B5EF4-FFF2-40B4-BE49-F238E27FC236}">
                  <a16:creationId xmlns:a16="http://schemas.microsoft.com/office/drawing/2014/main" id="{79823F8B-9539-9CE2-2AE6-4E0B53BB2A68}"/>
                </a:ext>
              </a:extLst>
            </p:cNvPr>
            <p:cNvSpPr>
              <a:spLocks/>
            </p:cNvSpPr>
            <p:nvPr/>
          </p:nvSpPr>
          <p:spPr bwMode="auto">
            <a:xfrm flipH="1">
              <a:off x="4459" y="6509"/>
              <a:ext cx="761" cy="917"/>
            </a:xfrm>
            <a:custGeom>
              <a:avLst/>
              <a:gdLst>
                <a:gd name="G0" fmla="+- 160 0 0"/>
                <a:gd name="G1" fmla="+- 21600 0 0"/>
                <a:gd name="G2" fmla="+- 21600 0 0"/>
                <a:gd name="T0" fmla="*/ 0 w 21756"/>
                <a:gd name="T1" fmla="*/ 1 h 21600"/>
                <a:gd name="T2" fmla="*/ 21756 w 21756"/>
                <a:gd name="T3" fmla="*/ 21178 h 21600"/>
                <a:gd name="T4" fmla="*/ 160 w 21756"/>
                <a:gd name="T5" fmla="*/ 21600 h 21600"/>
              </a:gdLst>
              <a:ahLst/>
              <a:cxnLst>
                <a:cxn ang="0">
                  <a:pos x="T0" y="T1"/>
                </a:cxn>
                <a:cxn ang="0">
                  <a:pos x="T2" y="T3"/>
                </a:cxn>
                <a:cxn ang="0">
                  <a:pos x="T4" y="T5"/>
                </a:cxn>
              </a:cxnLst>
              <a:rect l="0" t="0" r="r" b="b"/>
              <a:pathLst>
                <a:path w="21756" h="21600" fill="none" extrusionOk="0">
                  <a:moveTo>
                    <a:pt x="-1" y="0"/>
                  </a:moveTo>
                  <a:cubicBezTo>
                    <a:pt x="53" y="0"/>
                    <a:pt x="106" y="0"/>
                    <a:pt x="160" y="0"/>
                  </a:cubicBezTo>
                  <a:cubicBezTo>
                    <a:pt x="11924" y="0"/>
                    <a:pt x="21526" y="9415"/>
                    <a:pt x="21755" y="21178"/>
                  </a:cubicBezTo>
                </a:path>
                <a:path w="21756" h="21600" stroke="0" extrusionOk="0">
                  <a:moveTo>
                    <a:pt x="-1" y="0"/>
                  </a:moveTo>
                  <a:cubicBezTo>
                    <a:pt x="53" y="0"/>
                    <a:pt x="106" y="0"/>
                    <a:pt x="160" y="0"/>
                  </a:cubicBezTo>
                  <a:cubicBezTo>
                    <a:pt x="11924" y="0"/>
                    <a:pt x="21526" y="9415"/>
                    <a:pt x="21755" y="21178"/>
                  </a:cubicBezTo>
                  <a:lnTo>
                    <a:pt x="16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Arc 13">
              <a:extLst>
                <a:ext uri="{FF2B5EF4-FFF2-40B4-BE49-F238E27FC236}">
                  <a16:creationId xmlns:a16="http://schemas.microsoft.com/office/drawing/2014/main" id="{7C6D27EA-0146-08B8-42EF-05628E7EFE2F}"/>
                </a:ext>
              </a:extLst>
            </p:cNvPr>
            <p:cNvSpPr>
              <a:spLocks/>
            </p:cNvSpPr>
            <p:nvPr/>
          </p:nvSpPr>
          <p:spPr bwMode="auto">
            <a:xfrm>
              <a:off x="5259" y="6509"/>
              <a:ext cx="712" cy="89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Arc 12">
              <a:extLst>
                <a:ext uri="{FF2B5EF4-FFF2-40B4-BE49-F238E27FC236}">
                  <a16:creationId xmlns:a16="http://schemas.microsoft.com/office/drawing/2014/main" id="{6731B184-4728-47FE-0F6F-7E3D64D71F4B}"/>
                </a:ext>
              </a:extLst>
            </p:cNvPr>
            <p:cNvSpPr>
              <a:spLocks/>
            </p:cNvSpPr>
            <p:nvPr/>
          </p:nvSpPr>
          <p:spPr bwMode="auto">
            <a:xfrm flipH="1" flipV="1">
              <a:off x="2745" y="7395"/>
              <a:ext cx="648" cy="3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Arc 11">
              <a:extLst>
                <a:ext uri="{FF2B5EF4-FFF2-40B4-BE49-F238E27FC236}">
                  <a16:creationId xmlns:a16="http://schemas.microsoft.com/office/drawing/2014/main" id="{CC228148-4DCC-2B19-545F-2D6C96099F07}"/>
                </a:ext>
              </a:extLst>
            </p:cNvPr>
            <p:cNvSpPr>
              <a:spLocks/>
            </p:cNvSpPr>
            <p:nvPr/>
          </p:nvSpPr>
          <p:spPr bwMode="auto">
            <a:xfrm flipV="1">
              <a:off x="3432" y="7381"/>
              <a:ext cx="664" cy="3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905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AutoShape 10">
              <a:extLst>
                <a:ext uri="{FF2B5EF4-FFF2-40B4-BE49-F238E27FC236}">
                  <a16:creationId xmlns:a16="http://schemas.microsoft.com/office/drawing/2014/main" id="{2F76EF48-E528-4E93-B297-5F8E444F3547}"/>
                </a:ext>
              </a:extLst>
            </p:cNvPr>
            <p:cNvSpPr>
              <a:spLocks noChangeShapeType="1"/>
            </p:cNvSpPr>
            <p:nvPr/>
          </p:nvSpPr>
          <p:spPr bwMode="auto">
            <a:xfrm>
              <a:off x="7075" y="5788"/>
              <a:ext cx="25" cy="1550"/>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AutoShape 9">
              <a:extLst>
                <a:ext uri="{FF2B5EF4-FFF2-40B4-BE49-F238E27FC236}">
                  <a16:creationId xmlns:a16="http://schemas.microsoft.com/office/drawing/2014/main" id="{D1F65183-146C-565C-4FD5-12702B4F081B}"/>
                </a:ext>
              </a:extLst>
            </p:cNvPr>
            <p:cNvSpPr>
              <a:spLocks noChangeShapeType="1"/>
            </p:cNvSpPr>
            <p:nvPr/>
          </p:nvSpPr>
          <p:spPr bwMode="auto">
            <a:xfrm>
              <a:off x="7488" y="5802"/>
              <a:ext cx="25" cy="1550"/>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AutoShape 8">
              <a:extLst>
                <a:ext uri="{FF2B5EF4-FFF2-40B4-BE49-F238E27FC236}">
                  <a16:creationId xmlns:a16="http://schemas.microsoft.com/office/drawing/2014/main" id="{FE893BF9-8FCB-D407-583A-DC034C514383}"/>
                </a:ext>
              </a:extLst>
            </p:cNvPr>
            <p:cNvSpPr>
              <a:spLocks noChangeShapeType="1"/>
            </p:cNvSpPr>
            <p:nvPr/>
          </p:nvSpPr>
          <p:spPr bwMode="auto">
            <a:xfrm>
              <a:off x="7087" y="5802"/>
              <a:ext cx="366" cy="1"/>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AutoShape 7">
              <a:extLst>
                <a:ext uri="{FF2B5EF4-FFF2-40B4-BE49-F238E27FC236}">
                  <a16:creationId xmlns:a16="http://schemas.microsoft.com/office/drawing/2014/main" id="{90B9DE6D-60CF-F1A3-7680-672025EF173E}"/>
                </a:ext>
              </a:extLst>
            </p:cNvPr>
            <p:cNvSpPr>
              <a:spLocks noChangeShapeType="1"/>
            </p:cNvSpPr>
            <p:nvPr/>
          </p:nvSpPr>
          <p:spPr bwMode="auto">
            <a:xfrm>
              <a:off x="8849" y="6887"/>
              <a:ext cx="366" cy="1"/>
            </a:xfrm>
            <a:prstGeom prst="straightConnector1">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AutoShape 6">
              <a:extLst>
                <a:ext uri="{FF2B5EF4-FFF2-40B4-BE49-F238E27FC236}">
                  <a16:creationId xmlns:a16="http://schemas.microsoft.com/office/drawing/2014/main" id="{EDEBAAC9-ADCE-7A57-E0FE-6FD2916CA211}"/>
                </a:ext>
              </a:extLst>
            </p:cNvPr>
            <p:cNvSpPr>
              <a:spLocks noChangeShapeType="1"/>
            </p:cNvSpPr>
            <p:nvPr/>
          </p:nvSpPr>
          <p:spPr bwMode="auto">
            <a:xfrm>
              <a:off x="8862" y="6536"/>
              <a:ext cx="366" cy="1"/>
            </a:xfrm>
            <a:prstGeom prst="straightConnector1">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Text Box 5">
              <a:extLst>
                <a:ext uri="{FF2B5EF4-FFF2-40B4-BE49-F238E27FC236}">
                  <a16:creationId xmlns:a16="http://schemas.microsoft.com/office/drawing/2014/main" id="{1BD0D187-2D56-FD0D-9C7B-4C1C4B23CA23}"/>
                </a:ext>
              </a:extLst>
            </p:cNvPr>
            <p:cNvSpPr txBox="1">
              <a:spLocks noChangeArrowheads="1"/>
            </p:cNvSpPr>
            <p:nvPr/>
          </p:nvSpPr>
          <p:spPr bwMode="auto">
            <a:xfrm>
              <a:off x="2335" y="5373"/>
              <a:ext cx="127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(a)2PL</a:t>
              </a:r>
              <a:endParaRPr kumimoji="0" lang="en-US" altLang="zh-CN" sz="1400" b="0" i="0" u="none" strike="noStrike" cap="none" normalizeH="0" baseline="0" dirty="0">
                <a:ln>
                  <a:noFill/>
                </a:ln>
                <a:solidFill>
                  <a:schemeClr val="tx1"/>
                </a:solidFill>
                <a:effectLst/>
                <a:latin typeface="Arial" panose="020B0604020202020204" pitchFamily="34" charset="0"/>
              </a:endParaRPr>
            </a:p>
          </p:txBody>
        </p:sp>
        <p:sp>
          <p:nvSpPr>
            <p:cNvPr id="34" name="Text Box 4">
              <a:extLst>
                <a:ext uri="{FF2B5EF4-FFF2-40B4-BE49-F238E27FC236}">
                  <a16:creationId xmlns:a16="http://schemas.microsoft.com/office/drawing/2014/main" id="{D77EBD8B-0166-6682-6DD5-76D3EC2F752F}"/>
                </a:ext>
              </a:extLst>
            </p:cNvPr>
            <p:cNvSpPr txBox="1">
              <a:spLocks noChangeArrowheads="1"/>
            </p:cNvSpPr>
            <p:nvPr/>
          </p:nvSpPr>
          <p:spPr bwMode="auto">
            <a:xfrm>
              <a:off x="3723" y="5401"/>
              <a:ext cx="1931"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(b)Lock mitigate</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sp>
          <p:nvSpPr>
            <p:cNvPr id="35" name="Text Box 3">
              <a:extLst>
                <a:ext uri="{FF2B5EF4-FFF2-40B4-BE49-F238E27FC236}">
                  <a16:creationId xmlns:a16="http://schemas.microsoft.com/office/drawing/2014/main" id="{3589259C-A5B1-3C60-A649-F34A3886758E}"/>
                </a:ext>
              </a:extLst>
            </p:cNvPr>
            <p:cNvSpPr txBox="1">
              <a:spLocks noChangeArrowheads="1"/>
            </p:cNvSpPr>
            <p:nvPr/>
          </p:nvSpPr>
          <p:spPr bwMode="auto">
            <a:xfrm>
              <a:off x="5639" y="5402"/>
              <a:ext cx="187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(c)Deterministic</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sp>
          <p:nvSpPr>
            <p:cNvPr id="36" name="Text Box 2">
              <a:extLst>
                <a:ext uri="{FF2B5EF4-FFF2-40B4-BE49-F238E27FC236}">
                  <a16:creationId xmlns:a16="http://schemas.microsoft.com/office/drawing/2014/main" id="{D110EFB4-AE7D-018C-41B1-EE8A974F706A}"/>
                </a:ext>
              </a:extLst>
            </p:cNvPr>
            <p:cNvSpPr txBox="1">
              <a:spLocks noChangeArrowheads="1"/>
            </p:cNvSpPr>
            <p:nvPr/>
          </p:nvSpPr>
          <p:spPr bwMode="auto">
            <a:xfrm>
              <a:off x="7623" y="5402"/>
              <a:ext cx="1718"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(d)Ideal</a:t>
              </a:r>
              <a:endParaRPr kumimoji="0" lang="zh-CN"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Arial" panose="020B0604020202020204" pitchFamily="34" charset="0"/>
              </a:endParaRPr>
            </a:p>
          </p:txBody>
        </p:sp>
      </p:gr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Lock mitigate</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2" y="4331715"/>
            <a:ext cx="1966292" cy="369332"/>
          </a:xfrm>
          <a:prstGeom prst="rect">
            <a:avLst/>
          </a:prstGeom>
          <a:noFill/>
        </p:spPr>
        <p:txBody>
          <a:bodyPr wrap="square">
            <a:spAutoFit/>
          </a:bodyPr>
          <a:lstStyle/>
          <a:p>
            <a:r>
              <a:rPr lang="en-US" altLang="zh-CN" b="1" dirty="0"/>
              <a:t>Deterministic</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2031325"/>
          </a:xfrm>
          <a:prstGeom prst="rect">
            <a:avLst/>
          </a:prstGeom>
          <a:noFill/>
        </p:spPr>
        <p:txBody>
          <a:bodyPr wrap="square">
            <a:spAutoFit/>
          </a:bodyPr>
          <a:lstStyle/>
          <a:p>
            <a:r>
              <a:rPr lang="en-US" altLang="zh-CN" dirty="0"/>
              <a:t>Existing research methods' generality and throughput decline with dynamic workload hotspots, yet they remain somewhat effective under high-conflict scenarios.</a:t>
            </a:r>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1200329"/>
          </a:xfrm>
          <a:prstGeom prst="rect">
            <a:avLst/>
          </a:prstGeom>
          <a:noFill/>
        </p:spPr>
        <p:txBody>
          <a:bodyPr wrap="square">
            <a:spAutoFit/>
          </a:bodyPr>
          <a:lstStyle/>
          <a:p>
            <a:r>
              <a:rPr lang="en-US" altLang="zh-CN" b="0" i="0" dirty="0">
                <a:effectLst/>
                <a:latin typeface="Inter"/>
              </a:rPr>
              <a:t>It can effectively eliminate the costs associated with multiple rounds of communication in distributed systems.</a:t>
            </a:r>
            <a:endParaRPr lang="zh-CN" altLang="en-US" dirty="0"/>
          </a:p>
        </p:txBody>
      </p:sp>
    </p:spTree>
    <p:extLst>
      <p:ext uri="{BB962C8B-B14F-4D97-AF65-F5344CB8AC3E}">
        <p14:creationId xmlns:p14="http://schemas.microsoft.com/office/powerpoint/2010/main" val="59746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309974" cy="523220"/>
          </a:xfrm>
          <a:prstGeom prst="rect">
            <a:avLst/>
          </a:prstGeom>
          <a:noFill/>
        </p:spPr>
        <p:txBody>
          <a:bodyPr wrap="none" rtlCol="0">
            <a:spAutoFit/>
          </a:bodyPr>
          <a:lstStyle/>
          <a:p>
            <a:r>
              <a:rPr kumimoji="1" lang="en-US" altLang="zh-CN" sz="2800" b="1" dirty="0">
                <a:ea typeface="TencentSans W7" panose="020C04030202040F0204" pitchFamily="34" charset="-122"/>
              </a:rPr>
              <a:t>Design</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Bamboo</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Group locking</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369332"/>
          </a:xfrm>
          <a:prstGeom prst="rect">
            <a:avLst/>
          </a:prstGeom>
          <a:noFill/>
        </p:spPr>
        <p:txBody>
          <a:bodyPr wrap="square">
            <a:spAutoFit/>
          </a:bodyPr>
          <a:lstStyle/>
          <a:p>
            <a:r>
              <a:rPr lang="en-US" altLang="zh-CN" b="0" i="0" dirty="0">
                <a:effectLst/>
                <a:latin typeface="Inter"/>
              </a:rPr>
              <a:t>Release lock earlier</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Lock a group of transactions instead of one transaction</a:t>
            </a:r>
            <a:endParaRPr lang="zh-CN" altLang="en-US" dirty="0"/>
          </a:p>
        </p:txBody>
      </p:sp>
      <p:pic>
        <p:nvPicPr>
          <p:cNvPr id="3" name="图片 2" descr="图示&#10;&#10;AI 生成的内容可能不正确。">
            <a:extLst>
              <a:ext uri="{FF2B5EF4-FFF2-40B4-BE49-F238E27FC236}">
                <a16:creationId xmlns:a16="http://schemas.microsoft.com/office/drawing/2014/main" id="{ADB9C04A-20C4-0F75-D7ED-79E00EFC5F00}"/>
              </a:ext>
            </a:extLst>
          </p:cNvPr>
          <p:cNvPicPr>
            <a:picLocks noChangeAspect="1"/>
          </p:cNvPicPr>
          <p:nvPr/>
        </p:nvPicPr>
        <p:blipFill>
          <a:blip r:embed="rId3"/>
          <a:stretch>
            <a:fillRect/>
          </a:stretch>
        </p:blipFill>
        <p:spPr>
          <a:xfrm>
            <a:off x="1031499" y="1440000"/>
            <a:ext cx="6473306" cy="4392118"/>
          </a:xfrm>
          <a:prstGeom prst="rect">
            <a:avLst/>
          </a:prstGeom>
        </p:spPr>
      </p:pic>
    </p:spTree>
    <p:extLst>
      <p:ext uri="{BB962C8B-B14F-4D97-AF65-F5344CB8AC3E}">
        <p14:creationId xmlns:p14="http://schemas.microsoft.com/office/powerpoint/2010/main" val="2312707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566728" cy="523220"/>
          </a:xfrm>
          <a:prstGeom prst="rect">
            <a:avLst/>
          </a:prstGeom>
          <a:noFill/>
        </p:spPr>
        <p:txBody>
          <a:bodyPr wrap="none" rtlCol="0">
            <a:spAutoFit/>
          </a:bodyPr>
          <a:lstStyle/>
          <a:p>
            <a:r>
              <a:rPr kumimoji="1" lang="en-US" altLang="zh-CN" sz="2800" b="1" dirty="0">
                <a:ea typeface="TencentSans W7" panose="020C04030202040F0204" pitchFamily="34" charset="-122"/>
              </a:rPr>
              <a:t>Ablation study</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O2</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TXSQL</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923330"/>
          </a:xfrm>
          <a:prstGeom prst="rect">
            <a:avLst/>
          </a:prstGeom>
          <a:noFill/>
        </p:spPr>
        <p:txBody>
          <a:bodyPr wrap="square">
            <a:spAutoFit/>
          </a:bodyPr>
          <a:lstStyle/>
          <a:p>
            <a:r>
              <a:rPr lang="en-US" altLang="zh-CN" b="0" i="0" dirty="0">
                <a:effectLst/>
                <a:latin typeface="Inter"/>
              </a:rPr>
              <a:t>General optimization: Lightweight </a:t>
            </a:r>
            <a:r>
              <a:rPr lang="en-US" altLang="zh-CN" dirty="0">
                <a:latin typeface="Inter"/>
              </a:rPr>
              <a:t>L</a:t>
            </a:r>
            <a:r>
              <a:rPr lang="en-US" altLang="zh-CN" b="0" i="0" dirty="0">
                <a:effectLst/>
                <a:latin typeface="Inter"/>
              </a:rPr>
              <a:t>ocking and Copy-Free Active Transaction List</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369332"/>
          </a:xfrm>
          <a:prstGeom prst="rect">
            <a:avLst/>
          </a:prstGeom>
          <a:noFill/>
        </p:spPr>
        <p:txBody>
          <a:bodyPr wrap="square">
            <a:spAutoFit/>
          </a:bodyPr>
          <a:lstStyle/>
          <a:p>
            <a:r>
              <a:rPr lang="en-US" altLang="zh-CN" b="0" i="0" dirty="0">
                <a:effectLst/>
                <a:latin typeface="Inter"/>
              </a:rPr>
              <a:t>Group locking</a:t>
            </a:r>
            <a:endParaRPr lang="zh-CN" altLang="en-US" dirty="0"/>
          </a:p>
        </p:txBody>
      </p:sp>
      <p:pic>
        <p:nvPicPr>
          <p:cNvPr id="3" name="图片 2" descr="图表, 条形图&#10;&#10;AI 生成的内容可能不正确。">
            <a:extLst>
              <a:ext uri="{FF2B5EF4-FFF2-40B4-BE49-F238E27FC236}">
                <a16:creationId xmlns:a16="http://schemas.microsoft.com/office/drawing/2014/main" id="{4850539A-5F66-95C7-7BCA-169881242941}"/>
              </a:ext>
            </a:extLst>
          </p:cNvPr>
          <p:cNvPicPr>
            <a:picLocks noChangeAspect="1"/>
          </p:cNvPicPr>
          <p:nvPr/>
        </p:nvPicPr>
        <p:blipFill>
          <a:blip r:embed="rId3"/>
          <a:stretch>
            <a:fillRect/>
          </a:stretch>
        </p:blipFill>
        <p:spPr>
          <a:xfrm>
            <a:off x="372110" y="2200721"/>
            <a:ext cx="7879520" cy="2915987"/>
          </a:xfrm>
          <a:prstGeom prst="rect">
            <a:avLst/>
          </a:prstGeom>
        </p:spPr>
      </p:pic>
      <p:sp>
        <p:nvSpPr>
          <p:cNvPr id="4" name="文本框 3">
            <a:extLst>
              <a:ext uri="{FF2B5EF4-FFF2-40B4-BE49-F238E27FC236}">
                <a16:creationId xmlns:a16="http://schemas.microsoft.com/office/drawing/2014/main" id="{34AFE3B2-B1CB-4FA2-1445-5E8FE9413BD3}"/>
              </a:ext>
            </a:extLst>
          </p:cNvPr>
          <p:cNvSpPr txBox="1"/>
          <p:nvPr/>
        </p:nvSpPr>
        <p:spPr>
          <a:xfrm>
            <a:off x="8961938" y="3027368"/>
            <a:ext cx="2613199" cy="369332"/>
          </a:xfrm>
          <a:prstGeom prst="rect">
            <a:avLst/>
          </a:prstGeom>
          <a:noFill/>
        </p:spPr>
        <p:txBody>
          <a:bodyPr wrap="square">
            <a:spAutoFit/>
          </a:bodyPr>
          <a:lstStyle/>
          <a:p>
            <a:r>
              <a:rPr lang="en-US" altLang="zh-CN" b="1" dirty="0"/>
              <a:t>O3</a:t>
            </a:r>
          </a:p>
        </p:txBody>
      </p:sp>
      <p:sp>
        <p:nvSpPr>
          <p:cNvPr id="7" name="文本框 6">
            <a:extLst>
              <a:ext uri="{FF2B5EF4-FFF2-40B4-BE49-F238E27FC236}">
                <a16:creationId xmlns:a16="http://schemas.microsoft.com/office/drawing/2014/main" id="{E116F4C6-538C-E3F8-976B-78D9F8894DF1}"/>
              </a:ext>
            </a:extLst>
          </p:cNvPr>
          <p:cNvSpPr txBox="1"/>
          <p:nvPr/>
        </p:nvSpPr>
        <p:spPr>
          <a:xfrm>
            <a:off x="8941491" y="3396700"/>
            <a:ext cx="3014132" cy="369332"/>
          </a:xfrm>
          <a:prstGeom prst="rect">
            <a:avLst/>
          </a:prstGeom>
          <a:noFill/>
        </p:spPr>
        <p:txBody>
          <a:bodyPr wrap="square">
            <a:spAutoFit/>
          </a:bodyPr>
          <a:lstStyle/>
          <a:p>
            <a:r>
              <a:rPr lang="en-US" altLang="zh-CN" b="0" i="0" dirty="0">
                <a:effectLst/>
                <a:latin typeface="Inter"/>
              </a:rPr>
              <a:t>Queue locking</a:t>
            </a:r>
            <a:endParaRPr lang="zh-CN" altLang="en-US" dirty="0"/>
          </a:p>
        </p:txBody>
      </p:sp>
    </p:spTree>
    <p:extLst>
      <p:ext uri="{BB962C8B-B14F-4D97-AF65-F5344CB8AC3E}">
        <p14:creationId xmlns:p14="http://schemas.microsoft.com/office/powerpoint/2010/main" val="2258694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334567" cy="523220"/>
          </a:xfrm>
          <a:prstGeom prst="rect">
            <a:avLst/>
          </a:prstGeom>
          <a:noFill/>
        </p:spPr>
        <p:txBody>
          <a:bodyPr wrap="none" rtlCol="0">
            <a:spAutoFit/>
          </a:bodyPr>
          <a:lstStyle/>
          <a:p>
            <a:r>
              <a:rPr kumimoji="1" lang="en-US" altLang="zh-CN" sz="2800" b="1" dirty="0">
                <a:ea typeface="TencentSans W7" panose="020C04030202040F0204" pitchFamily="34" charset="-122"/>
              </a:rPr>
              <a:t>Tencent Workloads</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Workloads</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Batch size </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1200329"/>
          </a:xfrm>
          <a:prstGeom prst="rect">
            <a:avLst/>
          </a:prstGeom>
          <a:noFill/>
        </p:spPr>
        <p:txBody>
          <a:bodyPr wrap="square">
            <a:spAutoFit/>
          </a:bodyPr>
          <a:lstStyle/>
          <a:p>
            <a:r>
              <a:rPr lang="en-US" altLang="zh-CN" b="0" i="0" dirty="0">
                <a:effectLst/>
                <a:latin typeface="Inter"/>
              </a:rPr>
              <a:t>Unlike the stress test in the research, most of the business traffic is controlled by the traffic limiting.</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923330"/>
          </a:xfrm>
          <a:prstGeom prst="rect">
            <a:avLst/>
          </a:prstGeom>
          <a:noFill/>
        </p:spPr>
        <p:txBody>
          <a:bodyPr wrap="square">
            <a:spAutoFit/>
          </a:bodyPr>
          <a:lstStyle/>
          <a:p>
            <a:r>
              <a:rPr lang="en-US" altLang="zh-CN" b="0" i="0" dirty="0">
                <a:effectLst/>
                <a:latin typeface="Inter"/>
              </a:rPr>
              <a:t>Somehow, large size, better performance, except the case with aborts</a:t>
            </a:r>
            <a:endParaRPr lang="zh-CN" altLang="en-US" dirty="0"/>
          </a:p>
        </p:txBody>
      </p:sp>
      <p:pic>
        <p:nvPicPr>
          <p:cNvPr id="2" name="图片 1" descr="图片包含 图示&#10;&#10;AI 生成的内容可能不正确。">
            <a:extLst>
              <a:ext uri="{FF2B5EF4-FFF2-40B4-BE49-F238E27FC236}">
                <a16:creationId xmlns:a16="http://schemas.microsoft.com/office/drawing/2014/main" id="{6986EBED-304D-EA7A-5E65-5B253E573873}"/>
              </a:ext>
            </a:extLst>
          </p:cNvPr>
          <p:cNvPicPr>
            <a:picLocks noChangeAspect="1"/>
          </p:cNvPicPr>
          <p:nvPr/>
        </p:nvPicPr>
        <p:blipFill>
          <a:blip r:embed="rId3"/>
          <a:stretch>
            <a:fillRect/>
          </a:stretch>
        </p:blipFill>
        <p:spPr>
          <a:xfrm>
            <a:off x="1346200" y="1278118"/>
            <a:ext cx="6223188" cy="5091699"/>
          </a:xfrm>
          <a:prstGeom prst="rect">
            <a:avLst/>
          </a:prstGeom>
        </p:spPr>
      </p:pic>
    </p:spTree>
    <p:extLst>
      <p:ext uri="{BB962C8B-B14F-4D97-AF65-F5344CB8AC3E}">
        <p14:creationId xmlns:p14="http://schemas.microsoft.com/office/powerpoint/2010/main" val="158254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95422" y="5263660"/>
            <a:ext cx="6290059"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Introduction</a:t>
            </a:r>
            <a:endParaRPr lang="zh-CN" altLang="en-US" sz="3600" b="1" spc="300" noProof="1">
              <a:solidFill>
                <a:schemeClr val="bg1"/>
              </a:solidFill>
              <a:latin typeface="FontName" charset="-122"/>
              <a:ea typeface="FontName" charset="-122"/>
              <a:cs typeface="FontName" charset="-122"/>
              <a:sym typeface="Arial" panose="020B0604020202020204" pitchFamily="34" charset="0"/>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01</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0ECD460D-F328-984D-B0DD-DA071C2B8233}"/>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61633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solidFill>
                  <a:srgbClr val="0052D9"/>
                </a:solidFill>
              </a:rPr>
              <a:t>SIGMOD’25 </a:t>
            </a:r>
            <a:r>
              <a:rPr lang="en-US" altLang="zh-CN" sz="1600" dirty="0">
                <a:solidFill>
                  <a:srgbClr val="0052D9"/>
                </a:solidFill>
              </a:rPr>
              <a:t>TXSQL: Lock Optimizations Towards High Contented Workloads </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solidFill>
                  <a:srgbClr val="0052D9"/>
                </a:solidFill>
              </a:rPr>
              <a:t>VLDB’24 </a:t>
            </a:r>
            <a:r>
              <a:rPr lang="en-US" altLang="zh-CN" sz="1600" dirty="0">
                <a:solidFill>
                  <a:srgbClr val="0052D9"/>
                </a:solidFill>
              </a:rPr>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solidFill>
                  <a:srgbClr val="0052D9"/>
                </a:solidFill>
              </a:rPr>
              <a:t>ICDE’25 </a:t>
            </a:r>
            <a:r>
              <a:rPr lang="en-US" altLang="zh-CN" sz="1600" dirty="0">
                <a:solidFill>
                  <a:srgbClr val="0052D9"/>
                </a:solidFill>
              </a:rPr>
              <a:t>Online Timestamp-based Transactional Isolation Checking of Database Systems </a:t>
            </a:r>
            <a:r>
              <a:rPr lang="en-US" altLang="zh-CN" sz="1600" b="1" dirty="0">
                <a:solidFill>
                  <a:srgbClr val="0052D9"/>
                </a:solidFill>
                <a:highlight>
                  <a:srgbClr val="FFFF00"/>
                </a:highlight>
              </a:rPr>
              <a:t>Session 11.1 Fri 11:00-12:30 @Y301</a:t>
            </a:r>
            <a:endParaRPr lang="en-US" altLang="zh-CN" sz="1600" dirty="0">
              <a:solidFill>
                <a:srgbClr val="0052D9"/>
              </a:solidFill>
            </a:endParaRPr>
          </a:p>
          <a:p>
            <a:r>
              <a:rPr lang="en-US" altLang="zh-CN" sz="1600" b="1" dirty="0">
                <a:solidFill>
                  <a:srgbClr val="0052D9"/>
                </a:solidFill>
              </a:rPr>
              <a:t>ICDE’25 </a:t>
            </a:r>
            <a:r>
              <a:rPr lang="en-US" altLang="zh-CN" sz="1600" dirty="0">
                <a:solidFill>
                  <a:srgbClr val="0052D9"/>
                </a:solidFill>
              </a:rPr>
              <a:t>Boosting End-to-End Database Isolation Checking via Mini-Transactions	</a:t>
            </a:r>
            <a:r>
              <a:rPr lang="en-US" altLang="zh-CN" sz="1600" b="1" dirty="0">
                <a:solidFill>
                  <a:srgbClr val="0052D9"/>
                </a:solidFill>
                <a:highlight>
                  <a:srgbClr val="FFFF00"/>
                </a:highlight>
              </a:rPr>
              <a:t> Session 11.1 Fri 11:00-12:30 @Y301</a:t>
            </a:r>
            <a:endParaRPr lang="en-US" altLang="zh-CN" sz="1600" dirty="0">
              <a:solidFill>
                <a:srgbClr val="0052D9"/>
              </a:solidFill>
            </a:endParaRP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
        <p:nvSpPr>
          <p:cNvPr id="10" name="文本框 9">
            <a:extLst>
              <a:ext uri="{FF2B5EF4-FFF2-40B4-BE49-F238E27FC236}">
                <a16:creationId xmlns:a16="http://schemas.microsoft.com/office/drawing/2014/main" id="{064C6F12-BAE8-329E-7B2F-85C21A4CEAD8}"/>
              </a:ext>
            </a:extLst>
          </p:cNvPr>
          <p:cNvSpPr txBox="1"/>
          <p:nvPr/>
        </p:nvSpPr>
        <p:spPr>
          <a:xfrm>
            <a:off x="2915312" y="1997038"/>
            <a:ext cx="3804247"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academia, this is more important !</a:t>
            </a:r>
            <a:endParaRPr lang="zh-CN" altLang="en-US" dirty="0">
              <a:solidFill>
                <a:srgbClr val="FF0000"/>
              </a:solidFill>
            </a:endParaRPr>
          </a:p>
        </p:txBody>
      </p:sp>
      <p:sp>
        <p:nvSpPr>
          <p:cNvPr id="13" name="文本框 12">
            <a:extLst>
              <a:ext uri="{FF2B5EF4-FFF2-40B4-BE49-F238E27FC236}">
                <a16:creationId xmlns:a16="http://schemas.microsoft.com/office/drawing/2014/main" id="{0F9B4EA7-4E84-E41B-EDD4-053F7EDF3B75}"/>
              </a:ext>
            </a:extLst>
          </p:cNvPr>
          <p:cNvSpPr txBox="1"/>
          <p:nvPr/>
        </p:nvSpPr>
        <p:spPr>
          <a:xfrm>
            <a:off x="2915313" y="3890403"/>
            <a:ext cx="3648756"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industry, this is more important !</a:t>
            </a:r>
            <a:endParaRPr lang="zh-CN" altLang="en-US" dirty="0">
              <a:solidFill>
                <a:srgbClr val="FF0000"/>
              </a:solidFill>
            </a:endParaRPr>
          </a:p>
        </p:txBody>
      </p:sp>
      <p:sp>
        <p:nvSpPr>
          <p:cNvPr id="14" name="箭头: 下 13">
            <a:extLst>
              <a:ext uri="{FF2B5EF4-FFF2-40B4-BE49-F238E27FC236}">
                <a16:creationId xmlns:a16="http://schemas.microsoft.com/office/drawing/2014/main" id="{634985B2-A541-925A-04C6-276C7D7EA326}"/>
              </a:ext>
            </a:extLst>
          </p:cNvPr>
          <p:cNvSpPr/>
          <p:nvPr/>
        </p:nvSpPr>
        <p:spPr bwMode="auto">
          <a:xfrm>
            <a:off x="200142" y="5246215"/>
            <a:ext cx="342900" cy="316385"/>
          </a:xfrm>
          <a:prstGeom prst="downArrow">
            <a:avLst/>
          </a:prstGeom>
          <a:solidFill>
            <a:srgbClr val="C00000"/>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4066731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4515980" cy="523220"/>
          </a:xfrm>
          <a:prstGeom prst="rect">
            <a:avLst/>
          </a:prstGeom>
          <a:noFill/>
        </p:spPr>
        <p:txBody>
          <a:bodyPr wrap="none" rtlCol="0">
            <a:spAutoFit/>
          </a:bodyPr>
          <a:lstStyle/>
          <a:p>
            <a:r>
              <a:rPr kumimoji="1" lang="en-US" altLang="zh-CN" sz="2800" b="1" dirty="0">
                <a:ea typeface="TencentSans W7" panose="020C04030202040F0204" pitchFamily="34" charset="-122"/>
              </a:rPr>
              <a:t>Mini-transaction Checking</a:t>
            </a:r>
          </a:p>
        </p:txBody>
      </p:sp>
      <p:sp>
        <p:nvSpPr>
          <p:cNvPr id="17" name="文本框 16">
            <a:extLst>
              <a:ext uri="{FF2B5EF4-FFF2-40B4-BE49-F238E27FC236}">
                <a16:creationId xmlns:a16="http://schemas.microsoft.com/office/drawing/2014/main" id="{56956B11-32B4-C8B7-6CA0-1AE67C510860}"/>
              </a:ext>
            </a:extLst>
          </p:cNvPr>
          <p:cNvSpPr txBox="1"/>
          <p:nvPr/>
        </p:nvSpPr>
        <p:spPr>
          <a:xfrm>
            <a:off x="8941492" y="1320534"/>
            <a:ext cx="2510279" cy="369332"/>
          </a:xfrm>
          <a:prstGeom prst="rect">
            <a:avLst/>
          </a:prstGeom>
          <a:noFill/>
        </p:spPr>
        <p:txBody>
          <a:bodyPr wrap="square">
            <a:spAutoFit/>
          </a:bodyPr>
          <a:lstStyle/>
          <a:p>
            <a:r>
              <a:rPr lang="en-US" altLang="zh-CN" b="1" dirty="0"/>
              <a:t>Random checking</a:t>
            </a:r>
          </a:p>
        </p:txBody>
      </p:sp>
      <p:sp>
        <p:nvSpPr>
          <p:cNvPr id="18" name="文本框 17">
            <a:extLst>
              <a:ext uri="{FF2B5EF4-FFF2-40B4-BE49-F238E27FC236}">
                <a16:creationId xmlns:a16="http://schemas.microsoft.com/office/drawing/2014/main" id="{965AEE9D-B4EE-578F-D8B4-CAFA387B2C34}"/>
              </a:ext>
            </a:extLst>
          </p:cNvPr>
          <p:cNvSpPr txBox="1"/>
          <p:nvPr/>
        </p:nvSpPr>
        <p:spPr>
          <a:xfrm>
            <a:off x="8941491" y="4331715"/>
            <a:ext cx="3584338" cy="369332"/>
          </a:xfrm>
          <a:prstGeom prst="rect">
            <a:avLst/>
          </a:prstGeom>
          <a:noFill/>
        </p:spPr>
        <p:txBody>
          <a:bodyPr wrap="square">
            <a:spAutoFit/>
          </a:bodyPr>
          <a:lstStyle/>
          <a:p>
            <a:r>
              <a:rPr lang="en-US" altLang="zh-CN" b="1" dirty="0"/>
              <a:t>Workload-designed checking</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8941492" y="1657600"/>
            <a:ext cx="3014132" cy="646331"/>
          </a:xfrm>
          <a:prstGeom prst="rect">
            <a:avLst/>
          </a:prstGeom>
          <a:noFill/>
        </p:spPr>
        <p:txBody>
          <a:bodyPr wrap="square">
            <a:spAutoFit/>
          </a:bodyPr>
          <a:lstStyle/>
          <a:p>
            <a:r>
              <a:rPr lang="en-US" altLang="zh-CN" b="0" i="0" dirty="0">
                <a:effectLst/>
                <a:latin typeface="Inter"/>
              </a:rPr>
              <a:t>Workloads are randomly read and write.</a:t>
            </a:r>
          </a:p>
        </p:txBody>
      </p:sp>
      <p:sp>
        <p:nvSpPr>
          <p:cNvPr id="22" name="文本框 21">
            <a:extLst>
              <a:ext uri="{FF2B5EF4-FFF2-40B4-BE49-F238E27FC236}">
                <a16:creationId xmlns:a16="http://schemas.microsoft.com/office/drawing/2014/main" id="{3D972EC7-8AE7-9F19-B4D9-AEA3A9FB0D11}"/>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Workloads are designed to be effective and efficient</a:t>
            </a:r>
            <a:r>
              <a:rPr lang="en-US" altLang="zh-CN" dirty="0">
                <a:latin typeface="Inter"/>
              </a:rPr>
              <a:t>.</a:t>
            </a:r>
            <a:endParaRPr lang="zh-CN" altLang="en-US" dirty="0"/>
          </a:p>
        </p:txBody>
      </p:sp>
      <p:sp>
        <p:nvSpPr>
          <p:cNvPr id="23" name="文本框 22">
            <a:extLst>
              <a:ext uri="{FF2B5EF4-FFF2-40B4-BE49-F238E27FC236}">
                <a16:creationId xmlns:a16="http://schemas.microsoft.com/office/drawing/2014/main" id="{67C0E4DF-6172-107D-9D85-AF5D7D92C539}"/>
              </a:ext>
            </a:extLst>
          </p:cNvPr>
          <p:cNvSpPr txBox="1"/>
          <p:nvPr/>
        </p:nvSpPr>
        <p:spPr>
          <a:xfrm>
            <a:off x="1139893" y="5095203"/>
            <a:ext cx="6410414" cy="646331"/>
          </a:xfrm>
          <a:prstGeom prst="rect">
            <a:avLst/>
          </a:prstGeom>
          <a:noFill/>
        </p:spPr>
        <p:txBody>
          <a:bodyPr wrap="square">
            <a:spAutoFit/>
          </a:bodyPr>
          <a:lstStyle/>
          <a:p>
            <a:r>
              <a:rPr lang="en-US" altLang="zh-CN" b="1" dirty="0">
                <a:solidFill>
                  <a:srgbClr val="C00000"/>
                </a:solidFill>
              </a:rPr>
              <a:t>Motivation: </a:t>
            </a:r>
            <a:r>
              <a:rPr lang="en-US" altLang="zh-CN" dirty="0">
                <a:solidFill>
                  <a:srgbClr val="C00000"/>
                </a:solidFill>
              </a:rPr>
              <a:t>random checking is essentially NP-hard!</a:t>
            </a:r>
          </a:p>
          <a:p>
            <a:r>
              <a:rPr lang="en-US" altLang="zh-CN" dirty="0">
                <a:solidFill>
                  <a:srgbClr val="C00000"/>
                </a:solidFill>
              </a:rPr>
              <a:t>It is neither effective and efficient. </a:t>
            </a:r>
          </a:p>
        </p:txBody>
      </p:sp>
      <p:pic>
        <p:nvPicPr>
          <p:cNvPr id="2" name="图片 1">
            <a:extLst>
              <a:ext uri="{FF2B5EF4-FFF2-40B4-BE49-F238E27FC236}">
                <a16:creationId xmlns:a16="http://schemas.microsoft.com/office/drawing/2014/main" id="{FA68BE2F-2B7C-87A5-558A-F70497866E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747" y="1231488"/>
            <a:ext cx="2815590" cy="3643630"/>
          </a:xfrm>
          <a:prstGeom prst="rect">
            <a:avLst/>
          </a:prstGeom>
          <a:noFill/>
          <a:ln>
            <a:noFill/>
          </a:ln>
        </p:spPr>
      </p:pic>
      <p:sp>
        <p:nvSpPr>
          <p:cNvPr id="7" name="文本框 6">
            <a:extLst>
              <a:ext uri="{FF2B5EF4-FFF2-40B4-BE49-F238E27FC236}">
                <a16:creationId xmlns:a16="http://schemas.microsoft.com/office/drawing/2014/main" id="{E6039AB2-DDCC-5BFD-428B-A8836EBD7CEE}"/>
              </a:ext>
            </a:extLst>
          </p:cNvPr>
          <p:cNvSpPr txBox="1"/>
          <p:nvPr/>
        </p:nvSpPr>
        <p:spPr>
          <a:xfrm>
            <a:off x="5203124" y="1755141"/>
            <a:ext cx="3014132" cy="2862322"/>
          </a:xfrm>
          <a:prstGeom prst="rect">
            <a:avLst/>
          </a:prstGeom>
          <a:noFill/>
        </p:spPr>
        <p:txBody>
          <a:bodyPr wrap="square">
            <a:spAutoFit/>
          </a:bodyPr>
          <a:lstStyle/>
          <a:p>
            <a:pPr marL="342900" indent="-342900">
              <a:buAutoNum type="arabicParenBoth"/>
            </a:pPr>
            <a:r>
              <a:rPr lang="en-US" altLang="zh-CN" b="0" i="0" dirty="0">
                <a:effectLst/>
                <a:latin typeface="Inter"/>
              </a:rPr>
              <a:t>The client executes the load on the database. </a:t>
            </a:r>
          </a:p>
          <a:p>
            <a:pPr marL="342900" indent="-342900">
              <a:buAutoNum type="arabicParenBoth"/>
            </a:pPr>
            <a:r>
              <a:rPr lang="en-US" altLang="zh-CN" b="0" i="0" dirty="0">
                <a:effectLst/>
                <a:latin typeface="Inter"/>
              </a:rPr>
              <a:t>Collect the execution results. </a:t>
            </a:r>
          </a:p>
          <a:p>
            <a:pPr marL="342900" indent="-342900">
              <a:buAutoNum type="arabicParenBoth"/>
            </a:pPr>
            <a:r>
              <a:rPr lang="en-US" altLang="zh-CN" b="0" i="0" dirty="0">
                <a:effectLst/>
                <a:latin typeface="Inter"/>
              </a:rPr>
              <a:t>Build a unified execution history. </a:t>
            </a:r>
          </a:p>
          <a:p>
            <a:pPr marL="342900" indent="-342900">
              <a:buAutoNum type="arabicParenBoth"/>
            </a:pPr>
            <a:r>
              <a:rPr lang="en-US" altLang="zh-CN" b="0" i="0" dirty="0">
                <a:effectLst/>
                <a:latin typeface="Inter"/>
              </a:rPr>
              <a:t>The isolation detector validates the history according to the isolation specification.</a:t>
            </a:r>
            <a:endParaRPr lang="en-US" altLang="zh-CN" dirty="0"/>
          </a:p>
        </p:txBody>
      </p:sp>
    </p:spTree>
    <p:extLst>
      <p:ext uri="{BB962C8B-B14F-4D97-AF65-F5344CB8AC3E}">
        <p14:creationId xmlns:p14="http://schemas.microsoft.com/office/powerpoint/2010/main" val="2810236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975221" cy="523220"/>
          </a:xfrm>
          <a:prstGeom prst="rect">
            <a:avLst/>
          </a:prstGeom>
          <a:noFill/>
        </p:spPr>
        <p:txBody>
          <a:bodyPr wrap="none" rtlCol="0">
            <a:spAutoFit/>
          </a:bodyPr>
          <a:lstStyle/>
          <a:p>
            <a:r>
              <a:rPr kumimoji="1" lang="en-US" altLang="zh-CN" sz="2800" b="1" dirty="0">
                <a:ea typeface="TencentSans W7" panose="020C04030202040F0204" pitchFamily="34" charset="-122"/>
              </a:rPr>
              <a:t>Motivation</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1119041" y="1660571"/>
            <a:ext cx="9519929" cy="2308324"/>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Isolation bugs are still present in production DBMSs.</a:t>
            </a:r>
          </a:p>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Black-box checkers often use General Transaction (GT) workloads: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Large transaction sizes.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High abort rates under concurrency.</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Expensive to verify, especially under strong isolation levels.</a:t>
            </a:r>
          </a:p>
          <a:p>
            <a:pPr marL="285750" lvl="0" indent="-285750">
              <a:buFont typeface="Arial" panose="020B0604020202020204" pitchFamily="34" charset="0"/>
              <a:buChar char="•"/>
            </a:pPr>
            <a:r>
              <a:rPr lang="en-US" altLang="zh-CN" dirty="0">
                <a:latin typeface="Times New Roman" panose="02020603050405020304" charset="0"/>
                <a:cs typeface="Times New Roman" panose="02020603050405020304" charset="0"/>
              </a:rPr>
              <a:t>Randomized testing is widely used, but:</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It’s inefficient in generating and verifying histories.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Results in long runtimes and slow bug detection.</a:t>
            </a:r>
          </a:p>
        </p:txBody>
      </p:sp>
    </p:spTree>
    <p:extLst>
      <p:ext uri="{BB962C8B-B14F-4D97-AF65-F5344CB8AC3E}">
        <p14:creationId xmlns:p14="http://schemas.microsoft.com/office/powerpoint/2010/main" val="881557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135013" cy="523220"/>
          </a:xfrm>
          <a:prstGeom prst="rect">
            <a:avLst/>
          </a:prstGeom>
          <a:noFill/>
        </p:spPr>
        <p:txBody>
          <a:bodyPr wrap="none" rtlCol="0">
            <a:spAutoFit/>
          </a:bodyPr>
          <a:lstStyle/>
          <a:p>
            <a:r>
              <a:rPr kumimoji="1" lang="en-US" altLang="zh-CN" sz="2800" b="1" dirty="0">
                <a:ea typeface="TencentSans W7" panose="020C04030202040F0204" pitchFamily="34" charset="-122"/>
              </a:rPr>
              <a:t>Mini-Transactions: Small but Mighty</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1119041" y="1660571"/>
            <a:ext cx="9519929" cy="2308324"/>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We introduce Mini-Transactions (MTs):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Each transaction has ≤ 4 operations.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Follows the Read-Modify-Write (RMW) pattern.</a:t>
            </a:r>
          </a:p>
          <a:p>
            <a:pPr marL="742950" lvl="1" indent="-285750">
              <a:buFont typeface="Arial" panose="020B0604020202020204" pitchFamily="34" charset="0"/>
              <a:buChar char="•"/>
            </a:pPr>
            <a:endParaRPr lang="en-US" altLang="zh-CN" dirty="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Benefits of MTs: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Small and fast to execute.</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Simple to analyze.</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Still expose all major known anomalies (e.g., WRITESKEW, LOSTUPDATE).</a:t>
            </a:r>
          </a:p>
        </p:txBody>
      </p:sp>
    </p:spTree>
    <p:extLst>
      <p:ext uri="{BB962C8B-B14F-4D97-AF65-F5344CB8AC3E}">
        <p14:creationId xmlns:p14="http://schemas.microsoft.com/office/powerpoint/2010/main" val="411952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8190063" cy="523220"/>
          </a:xfrm>
          <a:prstGeom prst="rect">
            <a:avLst/>
          </a:prstGeom>
          <a:noFill/>
        </p:spPr>
        <p:txBody>
          <a:bodyPr wrap="none" rtlCol="0">
            <a:spAutoFit/>
          </a:bodyPr>
          <a:lstStyle/>
          <a:p>
            <a:r>
              <a:rPr kumimoji="1" lang="en-US" altLang="zh-CN" sz="2800" b="1" dirty="0">
                <a:ea typeface="TencentSans W7" panose="020C04030202040F0204" pitchFamily="34" charset="-122"/>
              </a:rPr>
              <a:t>MTs Recognize All 14 Known Isolation Anomalies</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1336035" y="5564168"/>
            <a:ext cx="9519929" cy="923330"/>
          </a:xfrm>
          <a:prstGeom prst="rect">
            <a:avLst/>
          </a:prstGeom>
          <a:noFill/>
        </p:spPr>
        <p:txBody>
          <a:bodyPr wrap="square">
            <a:spAutoFit/>
          </a:bodyPr>
          <a:lstStyle/>
          <a:p>
            <a:r>
              <a:rPr lang="en-US" altLang="zh-CN" sz="1800" dirty="0">
                <a:latin typeface="Times New Roman" panose="02020603050405020304" charset="0"/>
                <a:cs typeface="Times New Roman" panose="02020603050405020304" charset="0"/>
              </a:rPr>
              <a:t>The figure highlights the decoupled architecture of black-box checking: it does not require access to database internals, relying entirely on observed input-output behavior. This forms the foundational setup for tools like MTC.</a:t>
            </a:r>
          </a:p>
        </p:txBody>
      </p:sp>
      <p:pic>
        <p:nvPicPr>
          <p:cNvPr id="2" name="内容占位符 3">
            <a:extLst>
              <a:ext uri="{FF2B5EF4-FFF2-40B4-BE49-F238E27FC236}">
                <a16:creationId xmlns:a16="http://schemas.microsoft.com/office/drawing/2014/main" id="{AF93CC63-5FC1-6D63-9AAF-F242AB4255F7}"/>
              </a:ext>
            </a:extLst>
          </p:cNvPr>
          <p:cNvPicPr>
            <a:picLocks noGrp="1" noChangeAspect="1"/>
          </p:cNvPicPr>
          <p:nvPr>
            <p:ph idx="1"/>
          </p:nvPr>
        </p:nvPicPr>
        <p:blipFill>
          <a:blip r:embed="rId3"/>
          <a:stretch>
            <a:fillRect/>
          </a:stretch>
        </p:blipFill>
        <p:spPr>
          <a:xfrm>
            <a:off x="1553030" y="1139734"/>
            <a:ext cx="8136255" cy="4229100"/>
          </a:xfrm>
          <a:prstGeom prst="rect">
            <a:avLst/>
          </a:prstGeom>
        </p:spPr>
      </p:pic>
    </p:spTree>
    <p:extLst>
      <p:ext uri="{BB962C8B-B14F-4D97-AF65-F5344CB8AC3E}">
        <p14:creationId xmlns:p14="http://schemas.microsoft.com/office/powerpoint/2010/main" val="2333406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882247"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a:t>
            </a:r>
          </a:p>
        </p:txBody>
      </p:sp>
      <p:sp>
        <p:nvSpPr>
          <p:cNvPr id="22" name="文本框 21">
            <a:extLst>
              <a:ext uri="{FF2B5EF4-FFF2-40B4-BE49-F238E27FC236}">
                <a16:creationId xmlns:a16="http://schemas.microsoft.com/office/drawing/2014/main" id="{3D972EC7-8AE7-9F19-B4D9-AEA3A9FB0D11}"/>
              </a:ext>
            </a:extLst>
          </p:cNvPr>
          <p:cNvSpPr txBox="1"/>
          <p:nvPr/>
        </p:nvSpPr>
        <p:spPr>
          <a:xfrm>
            <a:off x="615042" y="4569678"/>
            <a:ext cx="10620829" cy="2031325"/>
          </a:xfrm>
          <a:prstGeom prst="rect">
            <a:avLst/>
          </a:prstGeom>
          <a:noFill/>
        </p:spPr>
        <p:txBody>
          <a:bodyPr wrap="square">
            <a:spAutoFit/>
          </a:bodyPr>
          <a:lstStyle/>
          <a:p>
            <a:pPr marL="342900" indent="-342900">
              <a:buFont typeface="Arial" panose="020B0604020202020204" pitchFamily="34" charset="0"/>
              <a:buChar char="•"/>
            </a:pPr>
            <a:r>
              <a:rPr lang="en-US" altLang="zh-CN" sz="1800" dirty="0">
                <a:solidFill>
                  <a:srgbClr val="C00000"/>
                </a:solidFill>
                <a:latin typeface="Times New Roman" panose="02020603050405020304" charset="0"/>
                <a:cs typeface="Times New Roman" panose="02020603050405020304" charset="0"/>
              </a:rPr>
              <a:t>MTC-SER consistently outperforms SOTA called Cobra</a:t>
            </a:r>
            <a:r>
              <a:rPr lang="en-US" altLang="zh-CN" sz="1800" dirty="0">
                <a:latin typeface="Times New Roman" panose="02020603050405020304" charset="0"/>
                <a:cs typeface="Times New Roman" panose="02020603050405020304" charset="0"/>
              </a:rPr>
              <a:t>, including its GPU-accelerated version, across all workload configurations.</a:t>
            </a:r>
          </a:p>
          <a:p>
            <a:pPr marL="800078" lvl="1" indent="-342900">
              <a:buFont typeface="Arial" panose="020B0604020202020204" pitchFamily="34" charset="0"/>
              <a:buChar char="•"/>
            </a:pPr>
            <a:r>
              <a:rPr lang="en-US" altLang="zh-CN" dirty="0">
                <a:latin typeface="Times New Roman" panose="02020603050405020304" charset="0"/>
                <a:cs typeface="Times New Roman" panose="02020603050405020304" charset="0"/>
              </a:rPr>
              <a:t>Under highly skewed workloads (e.g., </a:t>
            </a:r>
            <a:r>
              <a:rPr lang="en-US" altLang="zh-CN" dirty="0" err="1">
                <a:latin typeface="Times New Roman" panose="02020603050405020304" charset="0"/>
                <a:cs typeface="Times New Roman" panose="02020603050405020304" charset="0"/>
              </a:rPr>
              <a:t>zipfian</a:t>
            </a:r>
            <a:r>
              <a:rPr lang="en-US" altLang="zh-CN" dirty="0">
                <a:latin typeface="Times New Roman" panose="02020603050405020304" charset="0"/>
                <a:cs typeface="Times New Roman" panose="02020603050405020304" charset="0"/>
              </a:rPr>
              <a:t>), MTC-SER is about 5</a:t>
            </a:r>
            <a:r>
              <a:rPr lang="en-US"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 faster than Cobra (Figure 7a).</a:t>
            </a:r>
          </a:p>
          <a:p>
            <a:pPr marL="800078" lvl="1" indent="-342900">
              <a:buFont typeface="Arial" panose="020B0604020202020204" pitchFamily="34" charset="0"/>
              <a:buChar char="•"/>
            </a:pPr>
            <a:r>
              <a:rPr lang="en-US" altLang="zh-CN" dirty="0">
                <a:latin typeface="Times New Roman" panose="02020603050405020304" charset="0"/>
                <a:cs typeface="Times New Roman" panose="02020603050405020304" charset="0"/>
              </a:rPr>
              <a:t>As the number of objects decreases, making workloads more contentious, Cobra’s performance degrades significantly, while MTC-SER remains stable (Figure 7b).</a:t>
            </a:r>
          </a:p>
          <a:p>
            <a:pPr marL="800078" lvl="1" indent="-342900">
              <a:buFont typeface="Arial" panose="020B0604020202020204" pitchFamily="34" charset="0"/>
              <a:buChar char="•"/>
            </a:pPr>
            <a:r>
              <a:rPr lang="en-US" altLang="zh-CN" dirty="0">
                <a:latin typeface="Times New Roman" panose="02020603050405020304" charset="0"/>
                <a:cs typeface="Times New Roman" panose="02020603050405020304" charset="0"/>
              </a:rPr>
              <a:t>MTC-SER scales better with the number of sessions and transactions, maintaining lower verification times compared to Cobra (Figures 7c and 7d).</a:t>
            </a:r>
          </a:p>
        </p:txBody>
      </p:sp>
      <p:pic>
        <p:nvPicPr>
          <p:cNvPr id="3" name="内容占位符 9">
            <a:extLst>
              <a:ext uri="{FF2B5EF4-FFF2-40B4-BE49-F238E27FC236}">
                <a16:creationId xmlns:a16="http://schemas.microsoft.com/office/drawing/2014/main" id="{79F5CF4A-9C81-0925-707D-5D5FF2C62964}"/>
              </a:ext>
            </a:extLst>
          </p:cNvPr>
          <p:cNvPicPr>
            <a:picLocks noGrp="1" noChangeAspect="1"/>
          </p:cNvPicPr>
          <p:nvPr>
            <p:ph idx="1"/>
          </p:nvPr>
        </p:nvPicPr>
        <p:blipFill>
          <a:blip r:embed="rId3"/>
          <a:stretch>
            <a:fillRect/>
          </a:stretch>
        </p:blipFill>
        <p:spPr>
          <a:xfrm>
            <a:off x="1047042" y="1272659"/>
            <a:ext cx="10110470" cy="2825750"/>
          </a:xfrm>
          <a:prstGeom prst="rect">
            <a:avLst/>
          </a:prstGeom>
        </p:spPr>
      </p:pic>
    </p:spTree>
    <p:extLst>
      <p:ext uri="{BB962C8B-B14F-4D97-AF65-F5344CB8AC3E}">
        <p14:creationId xmlns:p14="http://schemas.microsoft.com/office/powerpoint/2010/main" val="729788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882247"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a:t>
            </a:r>
          </a:p>
        </p:txBody>
      </p:sp>
      <p:sp>
        <p:nvSpPr>
          <p:cNvPr id="22" name="文本框 21">
            <a:extLst>
              <a:ext uri="{FF2B5EF4-FFF2-40B4-BE49-F238E27FC236}">
                <a16:creationId xmlns:a16="http://schemas.microsoft.com/office/drawing/2014/main" id="{3D972EC7-8AE7-9F19-B4D9-AEA3A9FB0D11}"/>
              </a:ext>
            </a:extLst>
          </p:cNvPr>
          <p:cNvSpPr txBox="1"/>
          <p:nvPr/>
        </p:nvSpPr>
        <p:spPr>
          <a:xfrm>
            <a:off x="615042" y="4569678"/>
            <a:ext cx="10620829" cy="923330"/>
          </a:xfrm>
          <a:prstGeom prst="rect">
            <a:avLst/>
          </a:prstGeom>
          <a:noFill/>
        </p:spPr>
        <p:txBody>
          <a:bodyPr wrap="square">
            <a:spAutoFit/>
          </a:bodyPr>
          <a:lstStyle/>
          <a:p>
            <a:pPr marL="342900" indent="-342900">
              <a:buFont typeface="Arial" panose="020B0604020202020204" pitchFamily="34" charset="0"/>
              <a:buChar char="•"/>
            </a:pPr>
            <a:r>
              <a:rPr lang="en-US" altLang="zh-CN" sz="1800" dirty="0">
                <a:solidFill>
                  <a:srgbClr val="C00000"/>
                </a:solidFill>
                <a:latin typeface="Times New Roman" panose="02020603050405020304" charset="0"/>
                <a:cs typeface="Times New Roman" panose="02020603050405020304" charset="0"/>
              </a:rPr>
              <a:t>MTC-SI runs more stable and efficient than SOTA </a:t>
            </a:r>
            <a:r>
              <a:rPr lang="en-US" altLang="zh-CN" sz="1800" dirty="0" err="1">
                <a:solidFill>
                  <a:srgbClr val="C00000"/>
                </a:solidFill>
                <a:latin typeface="Times New Roman" panose="02020603050405020304" charset="0"/>
                <a:cs typeface="Times New Roman" panose="02020603050405020304" charset="0"/>
              </a:rPr>
              <a:t>PolySI</a:t>
            </a:r>
            <a:endParaRPr lang="en-US" altLang="zh-CN" sz="1800" dirty="0">
              <a:solidFill>
                <a:srgbClr val="C00000"/>
              </a:solidFill>
              <a:latin typeface="Times New Roman" panose="02020603050405020304" charset="0"/>
              <a:cs typeface="Times New Roman" panose="02020603050405020304" charset="0"/>
            </a:endParaRPr>
          </a:p>
          <a:p>
            <a:pPr marL="800078" lvl="1" indent="-342900">
              <a:buFont typeface="Arial" panose="020B0604020202020204" pitchFamily="34" charset="0"/>
              <a:buChar char="•"/>
            </a:pPr>
            <a:r>
              <a:rPr lang="en-US" altLang="zh-CN" dirty="0">
                <a:latin typeface="Times New Roman" panose="02020603050405020304" charset="0"/>
                <a:cs typeface="Times New Roman" panose="02020603050405020304" charset="0"/>
              </a:rPr>
              <a:t>MTC-SI achieves up to 1600</a:t>
            </a:r>
            <a:r>
              <a:rPr lang="en-US"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 speedup under skewed distributions</a:t>
            </a:r>
          </a:p>
          <a:p>
            <a:pPr marL="800078" lvl="1" indent="-342900">
              <a:buFont typeface="Arial" panose="020B0604020202020204" pitchFamily="34" charset="0"/>
              <a:buChar char="•"/>
            </a:pPr>
            <a:r>
              <a:rPr lang="en-US" altLang="zh-CN" dirty="0">
                <a:latin typeface="Times New Roman" panose="02020603050405020304" charset="0"/>
                <a:cs typeface="Times New Roman" panose="02020603050405020304" charset="0"/>
              </a:rPr>
              <a:t>Scales much better as workload size increases</a:t>
            </a:r>
          </a:p>
        </p:txBody>
      </p:sp>
      <p:pic>
        <p:nvPicPr>
          <p:cNvPr id="3" name="内容占位符 9">
            <a:extLst>
              <a:ext uri="{FF2B5EF4-FFF2-40B4-BE49-F238E27FC236}">
                <a16:creationId xmlns:a16="http://schemas.microsoft.com/office/drawing/2014/main" id="{79F5CF4A-9C81-0925-707D-5D5FF2C62964}"/>
              </a:ext>
            </a:extLst>
          </p:cNvPr>
          <p:cNvPicPr>
            <a:picLocks noGrp="1" noChangeAspect="1"/>
          </p:cNvPicPr>
          <p:nvPr>
            <p:ph idx="1"/>
          </p:nvPr>
        </p:nvPicPr>
        <p:blipFill>
          <a:blip r:embed="rId3"/>
          <a:stretch>
            <a:fillRect/>
          </a:stretch>
        </p:blipFill>
        <p:spPr>
          <a:xfrm>
            <a:off x="1047042" y="1272659"/>
            <a:ext cx="10110470" cy="2825750"/>
          </a:xfrm>
          <a:prstGeom prst="rect">
            <a:avLst/>
          </a:prstGeom>
        </p:spPr>
      </p:pic>
      <p:pic>
        <p:nvPicPr>
          <p:cNvPr id="7" name="内容占位符 10">
            <a:extLst>
              <a:ext uri="{FF2B5EF4-FFF2-40B4-BE49-F238E27FC236}">
                <a16:creationId xmlns:a16="http://schemas.microsoft.com/office/drawing/2014/main" id="{0E7B10DB-7C3B-148B-731A-2FC79927CA41}"/>
              </a:ext>
            </a:extLst>
          </p:cNvPr>
          <p:cNvPicPr>
            <a:picLocks noChangeAspect="1"/>
          </p:cNvPicPr>
          <p:nvPr/>
        </p:nvPicPr>
        <p:blipFill>
          <a:blip r:embed="rId4"/>
          <a:stretch>
            <a:fillRect/>
          </a:stretch>
        </p:blipFill>
        <p:spPr>
          <a:xfrm>
            <a:off x="1034488" y="1327540"/>
            <a:ext cx="10110470" cy="3032125"/>
          </a:xfrm>
          <a:prstGeom prst="rect">
            <a:avLst/>
          </a:prstGeom>
        </p:spPr>
      </p:pic>
    </p:spTree>
    <p:extLst>
      <p:ext uri="{BB962C8B-B14F-4D97-AF65-F5344CB8AC3E}">
        <p14:creationId xmlns:p14="http://schemas.microsoft.com/office/powerpoint/2010/main" val="2374750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7568097" cy="523220"/>
          </a:xfrm>
          <a:prstGeom prst="rect">
            <a:avLst/>
          </a:prstGeom>
          <a:noFill/>
        </p:spPr>
        <p:txBody>
          <a:bodyPr wrap="none" rtlCol="0">
            <a:spAutoFit/>
          </a:bodyPr>
          <a:lstStyle/>
          <a:p>
            <a:r>
              <a:rPr kumimoji="1" lang="en-US" altLang="zh-CN" sz="2800" b="1" dirty="0">
                <a:ea typeface="TencentSans W7" panose="020C04030202040F0204" pitchFamily="34" charset="-122"/>
              </a:rPr>
              <a:t>Transaction Processing (Concurrency control)</a:t>
            </a:r>
          </a:p>
        </p:txBody>
      </p:sp>
      <p:sp>
        <p:nvSpPr>
          <p:cNvPr id="3" name="文本框 2">
            <a:extLst>
              <a:ext uri="{FF2B5EF4-FFF2-40B4-BE49-F238E27FC236}">
                <a16:creationId xmlns:a16="http://schemas.microsoft.com/office/drawing/2014/main" id="{232C9A59-A44E-70C4-8B2D-E6E2ED68C870}"/>
              </a:ext>
            </a:extLst>
          </p:cNvPr>
          <p:cNvSpPr txBox="1"/>
          <p:nvPr/>
        </p:nvSpPr>
        <p:spPr>
          <a:xfrm>
            <a:off x="2915313" y="1360340"/>
            <a:ext cx="1787641" cy="646331"/>
          </a:xfrm>
          <a:prstGeom prst="rect">
            <a:avLst/>
          </a:prstGeom>
          <a:noFill/>
        </p:spPr>
        <p:txBody>
          <a:bodyPr wrap="square">
            <a:spAutoFit/>
          </a:bodyPr>
          <a:lstStyle/>
          <a:p>
            <a:r>
              <a:rPr lang="en-US" altLang="zh-CN" b="1" dirty="0"/>
              <a:t>Efficiency</a:t>
            </a:r>
          </a:p>
          <a:p>
            <a:r>
              <a:rPr lang="en-US" altLang="zh-CN" b="1" dirty="0"/>
              <a:t>(throughput)</a:t>
            </a:r>
          </a:p>
        </p:txBody>
      </p:sp>
      <p:sp>
        <p:nvSpPr>
          <p:cNvPr id="4" name="文本框 3">
            <a:extLst>
              <a:ext uri="{FF2B5EF4-FFF2-40B4-BE49-F238E27FC236}">
                <a16:creationId xmlns:a16="http://schemas.microsoft.com/office/drawing/2014/main" id="{48B4F1C4-2D10-F6F6-5D9C-4EADE5CCCDC8}"/>
              </a:ext>
            </a:extLst>
          </p:cNvPr>
          <p:cNvSpPr txBox="1"/>
          <p:nvPr/>
        </p:nvSpPr>
        <p:spPr>
          <a:xfrm>
            <a:off x="2915314" y="4155440"/>
            <a:ext cx="1966292" cy="646331"/>
          </a:xfrm>
          <a:prstGeom prst="rect">
            <a:avLst/>
          </a:prstGeom>
          <a:noFill/>
        </p:spPr>
        <p:txBody>
          <a:bodyPr wrap="square">
            <a:spAutoFit/>
          </a:bodyPr>
          <a:lstStyle/>
          <a:p>
            <a:r>
              <a:rPr lang="en-US" altLang="zh-CN" b="1" dirty="0"/>
              <a:t>Consistency (correctness)</a:t>
            </a:r>
          </a:p>
        </p:txBody>
      </p:sp>
      <p:sp>
        <p:nvSpPr>
          <p:cNvPr id="7" name="文本框 6">
            <a:extLst>
              <a:ext uri="{FF2B5EF4-FFF2-40B4-BE49-F238E27FC236}">
                <a16:creationId xmlns:a16="http://schemas.microsoft.com/office/drawing/2014/main" id="{EB67C535-26B6-2CF8-AB24-B47B1FD51B97}"/>
              </a:ext>
            </a:extLst>
          </p:cNvPr>
          <p:cNvSpPr txBox="1"/>
          <p:nvPr/>
        </p:nvSpPr>
        <p:spPr>
          <a:xfrm>
            <a:off x="5158695" y="1498839"/>
            <a:ext cx="5166692" cy="369332"/>
          </a:xfrm>
          <a:prstGeom prst="rect">
            <a:avLst/>
          </a:prstGeom>
          <a:noFill/>
        </p:spPr>
        <p:txBody>
          <a:bodyPr wrap="square">
            <a:spAutoFit/>
          </a:bodyPr>
          <a:lstStyle/>
          <a:p>
            <a:r>
              <a:rPr lang="en-US" altLang="zh-CN" dirty="0"/>
              <a:t>Can we run concurrency control protocol faster?</a:t>
            </a:r>
          </a:p>
        </p:txBody>
      </p:sp>
      <p:sp>
        <p:nvSpPr>
          <p:cNvPr id="2" name="文本框 1">
            <a:extLst>
              <a:ext uri="{FF2B5EF4-FFF2-40B4-BE49-F238E27FC236}">
                <a16:creationId xmlns:a16="http://schemas.microsoft.com/office/drawing/2014/main" id="{CA7A629D-3D70-797F-D8E3-A3380AAE8A11}"/>
              </a:ext>
            </a:extLst>
          </p:cNvPr>
          <p:cNvSpPr txBox="1"/>
          <p:nvPr/>
        </p:nvSpPr>
        <p:spPr>
          <a:xfrm>
            <a:off x="5158696" y="4259735"/>
            <a:ext cx="5166692" cy="369332"/>
          </a:xfrm>
          <a:prstGeom prst="rect">
            <a:avLst/>
          </a:prstGeom>
          <a:noFill/>
        </p:spPr>
        <p:txBody>
          <a:bodyPr wrap="square">
            <a:spAutoFit/>
          </a:bodyPr>
          <a:lstStyle/>
          <a:p>
            <a:r>
              <a:rPr lang="en-US" altLang="zh-CN" dirty="0"/>
              <a:t>Can we output the expected results?</a:t>
            </a:r>
          </a:p>
        </p:txBody>
      </p:sp>
      <p:sp>
        <p:nvSpPr>
          <p:cNvPr id="11" name="文本框 10">
            <a:extLst>
              <a:ext uri="{FF2B5EF4-FFF2-40B4-BE49-F238E27FC236}">
                <a16:creationId xmlns:a16="http://schemas.microsoft.com/office/drawing/2014/main" id="{088CC039-1E51-4887-7A26-3F87A1331007}"/>
              </a:ext>
            </a:extLst>
          </p:cNvPr>
          <p:cNvSpPr txBox="1"/>
          <p:nvPr/>
        </p:nvSpPr>
        <p:spPr>
          <a:xfrm>
            <a:off x="972790" y="1360340"/>
            <a:ext cx="1787641" cy="369332"/>
          </a:xfrm>
          <a:prstGeom prst="rect">
            <a:avLst/>
          </a:prstGeom>
          <a:noFill/>
        </p:spPr>
        <p:txBody>
          <a:bodyPr wrap="square">
            <a:spAutoFit/>
          </a:bodyPr>
          <a:lstStyle/>
          <a:p>
            <a:r>
              <a:rPr lang="en-US" altLang="zh-CN" b="1" dirty="0"/>
              <a:t>Problem 1:</a:t>
            </a:r>
          </a:p>
        </p:txBody>
      </p:sp>
      <p:sp>
        <p:nvSpPr>
          <p:cNvPr id="12" name="文本框 11">
            <a:extLst>
              <a:ext uri="{FF2B5EF4-FFF2-40B4-BE49-F238E27FC236}">
                <a16:creationId xmlns:a16="http://schemas.microsoft.com/office/drawing/2014/main" id="{0946CF33-6846-F160-EF6B-D82A48D2ED63}"/>
              </a:ext>
            </a:extLst>
          </p:cNvPr>
          <p:cNvSpPr txBox="1"/>
          <p:nvPr/>
        </p:nvSpPr>
        <p:spPr>
          <a:xfrm>
            <a:off x="972790" y="4138229"/>
            <a:ext cx="1787641" cy="369332"/>
          </a:xfrm>
          <a:prstGeom prst="rect">
            <a:avLst/>
          </a:prstGeom>
          <a:noFill/>
        </p:spPr>
        <p:txBody>
          <a:bodyPr wrap="square">
            <a:spAutoFit/>
          </a:bodyPr>
          <a:lstStyle/>
          <a:p>
            <a:r>
              <a:rPr lang="en-US" altLang="zh-CN" b="1" dirty="0"/>
              <a:t>Problem 2:</a:t>
            </a:r>
          </a:p>
        </p:txBody>
      </p:sp>
      <p:sp>
        <p:nvSpPr>
          <p:cNvPr id="20" name="文本框 19">
            <a:extLst>
              <a:ext uri="{FF2B5EF4-FFF2-40B4-BE49-F238E27FC236}">
                <a16:creationId xmlns:a16="http://schemas.microsoft.com/office/drawing/2014/main" id="{791DA0F8-3CDC-F068-2511-7B89802435EA}"/>
              </a:ext>
            </a:extLst>
          </p:cNvPr>
          <p:cNvSpPr txBox="1"/>
          <p:nvPr/>
        </p:nvSpPr>
        <p:spPr>
          <a:xfrm>
            <a:off x="543042" y="2383436"/>
            <a:ext cx="11648958" cy="1323439"/>
          </a:xfrm>
          <a:prstGeom prst="rect">
            <a:avLst/>
          </a:prstGeom>
          <a:noFill/>
        </p:spPr>
        <p:txBody>
          <a:bodyPr wrap="square">
            <a:spAutoFit/>
          </a:bodyPr>
          <a:lstStyle/>
          <a:p>
            <a:r>
              <a:rPr lang="en-US" altLang="zh-CN" sz="1600" b="1" dirty="0">
                <a:solidFill>
                  <a:srgbClr val="0052D9"/>
                </a:solidFill>
              </a:rPr>
              <a:t>SIGMOD’25 </a:t>
            </a:r>
            <a:r>
              <a:rPr lang="en-US" altLang="zh-CN" sz="1600" dirty="0">
                <a:solidFill>
                  <a:srgbClr val="0052D9"/>
                </a:solidFill>
              </a:rPr>
              <a:t>TXSQL: Lock Optimizations Towards High Contented Workloads </a:t>
            </a:r>
          </a:p>
          <a:p>
            <a:r>
              <a:rPr lang="en-US" altLang="zh-CN" sz="1600" b="1" dirty="0"/>
              <a:t>VLDB’25 </a:t>
            </a:r>
            <a:r>
              <a:rPr lang="en-US" altLang="zh-CN" sz="1600" dirty="0"/>
              <a:t>A Hybrid Approach to Integrating Deterministic and Non-deterministic Concurrency Control in Database Systems.</a:t>
            </a:r>
          </a:p>
          <a:p>
            <a:r>
              <a:rPr lang="en-US" altLang="zh-CN" sz="1600" b="1" dirty="0"/>
              <a:t>ICDE’25 </a:t>
            </a:r>
            <a:r>
              <a:rPr lang="en-US" altLang="zh-CN" sz="1600" dirty="0" err="1"/>
              <a:t>GeoTP</a:t>
            </a:r>
            <a:r>
              <a:rPr lang="en-US" altLang="zh-CN" sz="1600" dirty="0"/>
              <a:t>: Latency-aware Geo-Distributed Transaction Processing in Database </a:t>
            </a:r>
            <a:r>
              <a:rPr lang="en-US" altLang="zh-CN" sz="1600" dirty="0" err="1"/>
              <a:t>Middlewares</a:t>
            </a:r>
            <a:endParaRPr lang="en-US" altLang="zh-CN" sz="1600" dirty="0"/>
          </a:p>
          <a:p>
            <a:r>
              <a:rPr lang="en-US" altLang="zh-CN" sz="1600" b="1" dirty="0">
                <a:solidFill>
                  <a:srgbClr val="0052D9"/>
                </a:solidFill>
              </a:rPr>
              <a:t>VLDB’24 </a:t>
            </a:r>
            <a:r>
              <a:rPr lang="en-US" altLang="zh-CN" sz="1600" dirty="0">
                <a:solidFill>
                  <a:srgbClr val="0052D9"/>
                </a:solidFill>
              </a:rPr>
              <a:t>TDSQL: Tencent Distributed Database System</a:t>
            </a:r>
          </a:p>
          <a:p>
            <a:r>
              <a:rPr lang="en-US" altLang="zh-CN" sz="1600" b="1" dirty="0"/>
              <a:t>ICDE’24</a:t>
            </a:r>
            <a:r>
              <a:rPr lang="en-US" altLang="zh-CN" sz="1600" dirty="0"/>
              <a:t> </a:t>
            </a:r>
            <a:r>
              <a:rPr lang="zh-CN" altLang="en-US" sz="1600" dirty="0"/>
              <a:t>Lion: Minimizing Distributed Transactions through Adaptive Replica Provision</a:t>
            </a:r>
            <a:endParaRPr lang="en-US" altLang="zh-CN" sz="1600" dirty="0"/>
          </a:p>
        </p:txBody>
      </p:sp>
      <p:sp>
        <p:nvSpPr>
          <p:cNvPr id="21" name="文本框 20">
            <a:extLst>
              <a:ext uri="{FF2B5EF4-FFF2-40B4-BE49-F238E27FC236}">
                <a16:creationId xmlns:a16="http://schemas.microsoft.com/office/drawing/2014/main" id="{01FB6076-A9DC-DDF0-BE80-A15D86A1B987}"/>
              </a:ext>
            </a:extLst>
          </p:cNvPr>
          <p:cNvSpPr txBox="1"/>
          <p:nvPr/>
        </p:nvSpPr>
        <p:spPr>
          <a:xfrm>
            <a:off x="543042" y="4956580"/>
            <a:ext cx="11648958" cy="1323439"/>
          </a:xfrm>
          <a:prstGeom prst="rect">
            <a:avLst/>
          </a:prstGeom>
          <a:noFill/>
        </p:spPr>
        <p:txBody>
          <a:bodyPr wrap="square">
            <a:spAutoFit/>
          </a:bodyPr>
          <a:lstStyle/>
          <a:p>
            <a:r>
              <a:rPr lang="en-US" altLang="zh-CN" sz="1600" b="1" dirty="0">
                <a:solidFill>
                  <a:srgbClr val="0052D9"/>
                </a:solidFill>
              </a:rPr>
              <a:t>ICDE’25 </a:t>
            </a:r>
            <a:r>
              <a:rPr lang="en-US" altLang="zh-CN" sz="1600" dirty="0">
                <a:solidFill>
                  <a:srgbClr val="0052D9"/>
                </a:solidFill>
              </a:rPr>
              <a:t>Online Timestamp-based Transactional Isolation Checking of Database Systems </a:t>
            </a:r>
            <a:r>
              <a:rPr lang="en-US" altLang="zh-CN" sz="1600" b="1" dirty="0">
                <a:solidFill>
                  <a:srgbClr val="0052D9"/>
                </a:solidFill>
                <a:highlight>
                  <a:srgbClr val="FFFF00"/>
                </a:highlight>
              </a:rPr>
              <a:t>Session 11.1 Fri 11:00-12:30 @Y301</a:t>
            </a:r>
          </a:p>
          <a:p>
            <a:r>
              <a:rPr lang="en-US" altLang="zh-CN" sz="1600" b="1" dirty="0">
                <a:solidFill>
                  <a:srgbClr val="0052D9"/>
                </a:solidFill>
              </a:rPr>
              <a:t>ICDE’25 </a:t>
            </a:r>
            <a:r>
              <a:rPr lang="en-US" altLang="zh-CN" sz="1600" dirty="0">
                <a:solidFill>
                  <a:srgbClr val="0052D9"/>
                </a:solidFill>
              </a:rPr>
              <a:t>Boosting End-to-End Database Isolation Checking via Mini-Transactions 	</a:t>
            </a:r>
            <a:r>
              <a:rPr lang="en-US" altLang="zh-CN" sz="1600" b="1" dirty="0">
                <a:solidFill>
                  <a:srgbClr val="0052D9"/>
                </a:solidFill>
                <a:highlight>
                  <a:srgbClr val="FFFF00"/>
                </a:highlight>
              </a:rPr>
              <a:t> Session 11.1 Fri 11:00-12:30 @Y301</a:t>
            </a:r>
            <a:endParaRPr lang="en-US" altLang="zh-CN" sz="1600" dirty="0">
              <a:solidFill>
                <a:srgbClr val="0052D9"/>
              </a:solidFill>
            </a:endParaRPr>
          </a:p>
          <a:p>
            <a:r>
              <a:rPr lang="en-US" altLang="zh-CN" sz="1600" b="1" dirty="0"/>
              <a:t>TPDS’25 </a:t>
            </a:r>
            <a:r>
              <a:rPr lang="en-US" altLang="zh-CN" sz="1600" dirty="0"/>
              <a:t>A Generic Specification Framework for Weakly Consistent Replicated Data Types</a:t>
            </a:r>
          </a:p>
          <a:p>
            <a:r>
              <a:rPr lang="en-US" altLang="zh-CN" sz="1600" b="1" dirty="0"/>
              <a:t>VLDB’24 demo </a:t>
            </a:r>
            <a:r>
              <a:rPr lang="en-US" altLang="zh-CN" sz="1600" dirty="0" err="1"/>
              <a:t>IsoVista</a:t>
            </a:r>
            <a:r>
              <a:rPr lang="en-US" altLang="zh-CN" sz="1600" dirty="0"/>
              <a:t>: Black-box checking database isolation guarantees</a:t>
            </a:r>
          </a:p>
          <a:p>
            <a:r>
              <a:rPr lang="en-US" altLang="zh-CN" sz="1600" b="1" dirty="0"/>
              <a:t>VLDB’23</a:t>
            </a:r>
            <a:r>
              <a:rPr lang="en-US" altLang="zh-CN" sz="1600" dirty="0"/>
              <a:t> Efficient Black-Box Checking of Snapshot Isolation in Databases</a:t>
            </a:r>
          </a:p>
        </p:txBody>
      </p:sp>
      <p:sp>
        <p:nvSpPr>
          <p:cNvPr id="10" name="文本框 9">
            <a:extLst>
              <a:ext uri="{FF2B5EF4-FFF2-40B4-BE49-F238E27FC236}">
                <a16:creationId xmlns:a16="http://schemas.microsoft.com/office/drawing/2014/main" id="{064C6F12-BAE8-329E-7B2F-85C21A4CEAD8}"/>
              </a:ext>
            </a:extLst>
          </p:cNvPr>
          <p:cNvSpPr txBox="1"/>
          <p:nvPr/>
        </p:nvSpPr>
        <p:spPr>
          <a:xfrm>
            <a:off x="2915312" y="1997038"/>
            <a:ext cx="3804247"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academia, this is more important !</a:t>
            </a:r>
            <a:endParaRPr lang="zh-CN" altLang="en-US" dirty="0">
              <a:solidFill>
                <a:srgbClr val="FF0000"/>
              </a:solidFill>
            </a:endParaRPr>
          </a:p>
        </p:txBody>
      </p:sp>
      <p:sp>
        <p:nvSpPr>
          <p:cNvPr id="13" name="文本框 12">
            <a:extLst>
              <a:ext uri="{FF2B5EF4-FFF2-40B4-BE49-F238E27FC236}">
                <a16:creationId xmlns:a16="http://schemas.microsoft.com/office/drawing/2014/main" id="{0F9B4EA7-4E84-E41B-EDD4-053F7EDF3B75}"/>
              </a:ext>
            </a:extLst>
          </p:cNvPr>
          <p:cNvSpPr txBox="1"/>
          <p:nvPr/>
        </p:nvSpPr>
        <p:spPr>
          <a:xfrm>
            <a:off x="2915313" y="3890403"/>
            <a:ext cx="3648756" cy="369332"/>
          </a:xfrm>
          <a:prstGeom prst="rect">
            <a:avLst/>
          </a:prstGeom>
          <a:noFill/>
        </p:spPr>
        <p:txBody>
          <a:bodyPr wrap="none" rtlCol="0">
            <a:spAutoFit/>
          </a:bodyPr>
          <a:lstStyle/>
          <a:p>
            <a:r>
              <a:rPr lang="en-US" altLang="zh-CN" dirty="0">
                <a:solidFill>
                  <a:srgbClr val="FF0000"/>
                </a:solidFill>
              </a:rPr>
              <a:t>In</a:t>
            </a:r>
            <a:r>
              <a:rPr lang="zh-CN" altLang="en-US" dirty="0">
                <a:solidFill>
                  <a:srgbClr val="FF0000"/>
                </a:solidFill>
              </a:rPr>
              <a:t> </a:t>
            </a:r>
            <a:r>
              <a:rPr lang="en-US" altLang="zh-CN" dirty="0">
                <a:solidFill>
                  <a:srgbClr val="FF0000"/>
                </a:solidFill>
              </a:rPr>
              <a:t>industry, this is more important !</a:t>
            </a:r>
            <a:endParaRPr lang="zh-CN" altLang="en-US" dirty="0">
              <a:solidFill>
                <a:srgbClr val="FF0000"/>
              </a:solidFill>
            </a:endParaRPr>
          </a:p>
        </p:txBody>
      </p:sp>
      <p:sp>
        <p:nvSpPr>
          <p:cNvPr id="14" name="箭头: 下 13">
            <a:extLst>
              <a:ext uri="{FF2B5EF4-FFF2-40B4-BE49-F238E27FC236}">
                <a16:creationId xmlns:a16="http://schemas.microsoft.com/office/drawing/2014/main" id="{634985B2-A541-925A-04C6-276C7D7EA326}"/>
              </a:ext>
            </a:extLst>
          </p:cNvPr>
          <p:cNvSpPr/>
          <p:nvPr/>
        </p:nvSpPr>
        <p:spPr bwMode="auto">
          <a:xfrm>
            <a:off x="200142" y="4979515"/>
            <a:ext cx="342900" cy="316385"/>
          </a:xfrm>
          <a:prstGeom prst="downArrow">
            <a:avLst/>
          </a:prstGeom>
          <a:solidFill>
            <a:srgbClr val="C00000"/>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1791531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855269" cy="523220"/>
          </a:xfrm>
          <a:prstGeom prst="rect">
            <a:avLst/>
          </a:prstGeom>
          <a:noFill/>
        </p:spPr>
        <p:txBody>
          <a:bodyPr wrap="none" rtlCol="0">
            <a:spAutoFit/>
          </a:bodyPr>
          <a:lstStyle/>
          <a:p>
            <a:r>
              <a:rPr kumimoji="1" lang="en-US" altLang="zh-CN" sz="2800" b="1" dirty="0">
                <a:ea typeface="TencentSans W7" panose="020C04030202040F0204" pitchFamily="34" charset="-122"/>
              </a:rPr>
              <a:t>Online Checking</a:t>
            </a:r>
          </a:p>
        </p:txBody>
      </p:sp>
      <p:pic>
        <p:nvPicPr>
          <p:cNvPr id="16" name="图片 15">
            <a:extLst>
              <a:ext uri="{FF2B5EF4-FFF2-40B4-BE49-F238E27FC236}">
                <a16:creationId xmlns:a16="http://schemas.microsoft.com/office/drawing/2014/main" id="{F23DCDA4-2801-D769-63E5-E3347A40D4F1}"/>
              </a:ext>
            </a:extLst>
          </p:cNvPr>
          <p:cNvPicPr>
            <a:picLocks noChangeAspect="1"/>
          </p:cNvPicPr>
          <p:nvPr/>
        </p:nvPicPr>
        <p:blipFill>
          <a:blip r:embed="rId3"/>
          <a:stretch>
            <a:fillRect/>
          </a:stretch>
        </p:blipFill>
        <p:spPr>
          <a:xfrm>
            <a:off x="256824" y="1848156"/>
            <a:ext cx="8387117" cy="3030639"/>
          </a:xfrm>
          <a:prstGeom prst="rect">
            <a:avLst/>
          </a:prstGeom>
        </p:spPr>
      </p:pic>
      <p:sp>
        <p:nvSpPr>
          <p:cNvPr id="17" name="文本框 16">
            <a:extLst>
              <a:ext uri="{FF2B5EF4-FFF2-40B4-BE49-F238E27FC236}">
                <a16:creationId xmlns:a16="http://schemas.microsoft.com/office/drawing/2014/main" id="{56956B11-32B4-C8B7-6CA0-1AE67C510860}"/>
              </a:ext>
            </a:extLst>
          </p:cNvPr>
          <p:cNvSpPr txBox="1"/>
          <p:nvPr/>
        </p:nvSpPr>
        <p:spPr>
          <a:xfrm>
            <a:off x="8941492" y="1320534"/>
            <a:ext cx="2510279" cy="369332"/>
          </a:xfrm>
          <a:prstGeom prst="rect">
            <a:avLst/>
          </a:prstGeom>
          <a:noFill/>
        </p:spPr>
        <p:txBody>
          <a:bodyPr wrap="square">
            <a:spAutoFit/>
          </a:bodyPr>
          <a:lstStyle/>
          <a:p>
            <a:r>
              <a:rPr lang="en-US" altLang="zh-CN" b="1" dirty="0"/>
              <a:t>Offline checking</a:t>
            </a:r>
          </a:p>
        </p:txBody>
      </p:sp>
      <p:sp>
        <p:nvSpPr>
          <p:cNvPr id="18" name="文本框 17">
            <a:extLst>
              <a:ext uri="{FF2B5EF4-FFF2-40B4-BE49-F238E27FC236}">
                <a16:creationId xmlns:a16="http://schemas.microsoft.com/office/drawing/2014/main" id="{965AEE9D-B4EE-578F-D8B4-CAFA387B2C34}"/>
              </a:ext>
            </a:extLst>
          </p:cNvPr>
          <p:cNvSpPr txBox="1"/>
          <p:nvPr/>
        </p:nvSpPr>
        <p:spPr>
          <a:xfrm>
            <a:off x="8941491" y="4331715"/>
            <a:ext cx="2613199" cy="369332"/>
          </a:xfrm>
          <a:prstGeom prst="rect">
            <a:avLst/>
          </a:prstGeom>
          <a:noFill/>
        </p:spPr>
        <p:txBody>
          <a:bodyPr wrap="square">
            <a:spAutoFit/>
          </a:bodyPr>
          <a:lstStyle/>
          <a:p>
            <a:r>
              <a:rPr lang="en-US" altLang="zh-CN" b="1" dirty="0"/>
              <a:t>Online checking</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8941492" y="1657600"/>
            <a:ext cx="3014132" cy="646331"/>
          </a:xfrm>
          <a:prstGeom prst="rect">
            <a:avLst/>
          </a:prstGeom>
          <a:noFill/>
        </p:spPr>
        <p:txBody>
          <a:bodyPr wrap="square">
            <a:spAutoFit/>
          </a:bodyPr>
          <a:lstStyle/>
          <a:p>
            <a:r>
              <a:rPr lang="en-US" altLang="zh-CN" b="0" i="0" dirty="0">
                <a:effectLst/>
                <a:latin typeface="Inter"/>
              </a:rPr>
              <a:t>Run transactions first, collect all history and check</a:t>
            </a:r>
            <a:endParaRPr lang="en-US" altLang="zh-CN" dirty="0"/>
          </a:p>
        </p:txBody>
      </p:sp>
      <p:sp>
        <p:nvSpPr>
          <p:cNvPr id="22" name="文本框 21">
            <a:extLst>
              <a:ext uri="{FF2B5EF4-FFF2-40B4-BE49-F238E27FC236}">
                <a16:creationId xmlns:a16="http://schemas.microsoft.com/office/drawing/2014/main" id="{3D972EC7-8AE7-9F19-B4D9-AEA3A9FB0D11}"/>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Check history when runnin</a:t>
            </a:r>
            <a:r>
              <a:rPr lang="en-US" altLang="zh-CN" dirty="0">
                <a:latin typeface="Inter"/>
              </a:rPr>
              <a:t>g transactions.</a:t>
            </a:r>
            <a:endParaRPr lang="zh-CN" altLang="en-US" dirty="0"/>
          </a:p>
        </p:txBody>
      </p:sp>
      <p:sp>
        <p:nvSpPr>
          <p:cNvPr id="23" name="文本框 22">
            <a:extLst>
              <a:ext uri="{FF2B5EF4-FFF2-40B4-BE49-F238E27FC236}">
                <a16:creationId xmlns:a16="http://schemas.microsoft.com/office/drawing/2014/main" id="{67C0E4DF-6172-107D-9D85-AF5D7D92C539}"/>
              </a:ext>
            </a:extLst>
          </p:cNvPr>
          <p:cNvSpPr txBox="1"/>
          <p:nvPr/>
        </p:nvSpPr>
        <p:spPr>
          <a:xfrm>
            <a:off x="912161" y="5098606"/>
            <a:ext cx="6410414" cy="369332"/>
          </a:xfrm>
          <a:prstGeom prst="rect">
            <a:avLst/>
          </a:prstGeom>
          <a:noFill/>
        </p:spPr>
        <p:txBody>
          <a:bodyPr wrap="square">
            <a:spAutoFit/>
          </a:bodyPr>
          <a:lstStyle/>
          <a:p>
            <a:r>
              <a:rPr lang="en-US" altLang="zh-CN" b="1" dirty="0">
                <a:solidFill>
                  <a:srgbClr val="C00000"/>
                </a:solidFill>
              </a:rPr>
              <a:t>Motivation: </a:t>
            </a:r>
            <a:r>
              <a:rPr lang="en-US" altLang="zh-CN" dirty="0">
                <a:solidFill>
                  <a:srgbClr val="C00000"/>
                </a:solidFill>
              </a:rPr>
              <a:t>current research can not check history on-the-fly!</a:t>
            </a:r>
          </a:p>
        </p:txBody>
      </p:sp>
      <p:sp>
        <p:nvSpPr>
          <p:cNvPr id="24" name="文本框 23">
            <a:extLst>
              <a:ext uri="{FF2B5EF4-FFF2-40B4-BE49-F238E27FC236}">
                <a16:creationId xmlns:a16="http://schemas.microsoft.com/office/drawing/2014/main" id="{6E656549-AA78-7F5B-514A-703239426432}"/>
              </a:ext>
            </a:extLst>
          </p:cNvPr>
          <p:cNvSpPr txBox="1"/>
          <p:nvPr/>
        </p:nvSpPr>
        <p:spPr>
          <a:xfrm>
            <a:off x="1193800" y="5530882"/>
            <a:ext cx="6410414" cy="369332"/>
          </a:xfrm>
          <a:prstGeom prst="rect">
            <a:avLst/>
          </a:prstGeom>
          <a:noFill/>
        </p:spPr>
        <p:txBody>
          <a:bodyPr wrap="square">
            <a:spAutoFit/>
          </a:bodyPr>
          <a:lstStyle/>
          <a:p>
            <a:r>
              <a:rPr lang="en-US" altLang="zh-CN" dirty="0">
                <a:solidFill>
                  <a:srgbClr val="C00000"/>
                </a:solidFill>
              </a:rPr>
              <a:t>Random checking is essentially NP-hard!</a:t>
            </a:r>
          </a:p>
        </p:txBody>
      </p:sp>
    </p:spTree>
    <p:extLst>
      <p:ext uri="{BB962C8B-B14F-4D97-AF65-F5344CB8AC3E}">
        <p14:creationId xmlns:p14="http://schemas.microsoft.com/office/powerpoint/2010/main" val="3574112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975221" cy="523220"/>
          </a:xfrm>
          <a:prstGeom prst="rect">
            <a:avLst/>
          </a:prstGeom>
          <a:noFill/>
        </p:spPr>
        <p:txBody>
          <a:bodyPr wrap="none" rtlCol="0">
            <a:spAutoFit/>
          </a:bodyPr>
          <a:lstStyle/>
          <a:p>
            <a:r>
              <a:rPr kumimoji="1" lang="en-US" altLang="zh-CN" sz="2800" b="1" dirty="0">
                <a:ea typeface="TencentSans W7" panose="020C04030202040F0204" pitchFamily="34" charset="-122"/>
              </a:rPr>
              <a:t>Motivation</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1119041" y="1660571"/>
            <a:ext cx="9519929" cy="1754326"/>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Isolation bugs are still present in production DBMSs.</a:t>
            </a:r>
          </a:p>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Black-box checkers often use General Transaction (GT) workloads: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The checking is generally NP-hard (</a:t>
            </a:r>
            <a:r>
              <a:rPr lang="en-US" altLang="zh-CN" dirty="0">
                <a:solidFill>
                  <a:srgbClr val="C00000"/>
                </a:solidFill>
                <a:latin typeface="Times New Roman" panose="02020603050405020304" charset="0"/>
                <a:cs typeface="Times New Roman" panose="02020603050405020304" charset="0"/>
              </a:rPr>
              <a:t>Slow</a:t>
            </a:r>
            <a:r>
              <a:rPr lang="en-US" altLang="zh-CN" dirty="0">
                <a:latin typeface="Times New Roman" panose="02020603050405020304" charset="0"/>
                <a:cs typeface="Times New Roman" panose="02020603050405020304" charset="0"/>
              </a:rPr>
              <a:t>)</a:t>
            </a:r>
          </a:p>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The checking often offline:</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Run the transactions, collect the histories, and check correctness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The only claimed online Checker Cobra required workload modification (</a:t>
            </a:r>
            <a:r>
              <a:rPr lang="en-US" altLang="zh-CN" dirty="0">
                <a:solidFill>
                  <a:srgbClr val="C00000"/>
                </a:solidFill>
                <a:latin typeface="Times New Roman" panose="02020603050405020304" charset="0"/>
                <a:cs typeface="Times New Roman" panose="02020603050405020304" charset="0"/>
              </a:rPr>
              <a:t>Impractical</a:t>
            </a:r>
            <a:r>
              <a:rPr lang="en-US" altLang="zh-CN"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3527365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94370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Tencent: Who we are?</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3273573" y="1853769"/>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1.3 billion monthly active users</a:t>
              </a:r>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307985" y="1773796"/>
            <a:ext cx="2965588" cy="799720"/>
            <a:chOff x="0" y="841536"/>
            <a:chExt cx="2965588" cy="799720"/>
          </a:xfrm>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Social media</a:t>
              </a:r>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3273573" y="329772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Honor of Kings, League of Legends</a:t>
              </a:r>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307985" y="3217750"/>
            <a:ext cx="2965588" cy="799720"/>
            <a:chOff x="0" y="841536"/>
            <a:chExt cx="2965588" cy="799720"/>
          </a:xfrm>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Gaming</a:t>
              </a:r>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3273574" y="481631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Epic Games, Spotify, JD.com</a:t>
              </a:r>
              <a:r>
                <a:rPr lang="en-US" sz="1500" dirty="0"/>
                <a:t>,</a:t>
              </a:r>
              <a:r>
                <a:rPr lang="zh-CN" altLang="en-US" sz="1500" dirty="0"/>
                <a:t> </a:t>
              </a:r>
              <a:r>
                <a:rPr lang="en-US" altLang="zh-CN" sz="1500" dirty="0"/>
                <a:t>PDD</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307986" y="4736337"/>
            <a:ext cx="2965588" cy="799720"/>
            <a:chOff x="0" y="841536"/>
            <a:chExt cx="2965588" cy="799720"/>
          </a:xfrm>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Investment</a:t>
              </a:r>
            </a:p>
          </p:txBody>
        </p:sp>
      </p:grpSp>
      <p:pic>
        <p:nvPicPr>
          <p:cNvPr id="1026" name="Picture 2" descr="WeChat | The Hang Seng University of ...">
            <a:extLst>
              <a:ext uri="{FF2B5EF4-FFF2-40B4-BE49-F238E27FC236}">
                <a16:creationId xmlns:a16="http://schemas.microsoft.com/office/drawing/2014/main" id="{1B3DF887-15AD-73E0-9A45-61447576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429" y="1536052"/>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q下载-腾讯qq电脑版官网下载-qq下载安装 ...">
            <a:extLst>
              <a:ext uri="{FF2B5EF4-FFF2-40B4-BE49-F238E27FC236}">
                <a16:creationId xmlns:a16="http://schemas.microsoft.com/office/drawing/2014/main" id="{835F5634-5B58-B7C5-3260-3D4A6373F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3781" y="1548104"/>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nor of Kings - VGMdb">
            <a:extLst>
              <a:ext uri="{FF2B5EF4-FFF2-40B4-BE49-F238E27FC236}">
                <a16:creationId xmlns:a16="http://schemas.microsoft.com/office/drawing/2014/main" id="{66B14148-B63E-E223-303A-984686A13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194" y="2887235"/>
            <a:ext cx="1360440" cy="146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gue of Legends logo">
            <a:extLst>
              <a:ext uri="{FF2B5EF4-FFF2-40B4-BE49-F238E27FC236}">
                <a16:creationId xmlns:a16="http://schemas.microsoft.com/office/drawing/2014/main" id="{7A5E7634-082F-0CD1-788E-0B19F4EDA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7524" y="3029956"/>
            <a:ext cx="1139972" cy="11399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Music - Microsoft Apps">
            <a:extLst>
              <a:ext uri="{FF2B5EF4-FFF2-40B4-BE49-F238E27FC236}">
                <a16:creationId xmlns:a16="http://schemas.microsoft.com/office/drawing/2014/main" id="{E6BE7374-E2A3-6250-BE8C-FD59F9A74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428" y="4566213"/>
            <a:ext cx="1139968" cy="11399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mu (marketplace) - Wikipedia">
            <a:extLst>
              <a:ext uri="{FF2B5EF4-FFF2-40B4-BE49-F238E27FC236}">
                <a16:creationId xmlns:a16="http://schemas.microsoft.com/office/drawing/2014/main" id="{E0CAFC52-231E-02B1-9175-8B2A195653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0372" y="4522834"/>
            <a:ext cx="1103380" cy="110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1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745484" cy="523220"/>
          </a:xfrm>
          <a:prstGeom prst="rect">
            <a:avLst/>
          </a:prstGeom>
          <a:noFill/>
        </p:spPr>
        <p:txBody>
          <a:bodyPr wrap="none" rtlCol="0">
            <a:spAutoFit/>
          </a:bodyPr>
          <a:lstStyle/>
          <a:p>
            <a:r>
              <a:rPr kumimoji="1" lang="en-US" altLang="zh-CN" sz="2800" b="1" dirty="0">
                <a:ea typeface="TencentSans W7" panose="020C04030202040F0204" pitchFamily="34" charset="-122"/>
              </a:rPr>
              <a:t>Use timestamps to assist checking</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1119041" y="1660571"/>
            <a:ext cx="9519929" cy="2031325"/>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We introduce grey-box checking:</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Very gentle modification to timestamp-based databased, no modification to workloads.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The execution order aligns with commit order</a:t>
            </a:r>
          </a:p>
          <a:p>
            <a:pPr marL="742950" lvl="1" indent="-285750">
              <a:buFont typeface="Arial" panose="020B0604020202020204" pitchFamily="34" charset="0"/>
              <a:buChar char="•"/>
            </a:pPr>
            <a:endParaRPr lang="en-US" altLang="zh-CN" dirty="0">
              <a:latin typeface="Times New Roman" panose="02020603050405020304" charset="0"/>
              <a:cs typeface="Times New Roman" panose="02020603050405020304" charset="0"/>
            </a:endParaRPr>
          </a:p>
          <a:p>
            <a:pPr marL="285750" indent="-285750">
              <a:buFont typeface="Arial" panose="020B0604020202020204" pitchFamily="34" charset="0"/>
              <a:buChar char="•"/>
            </a:pPr>
            <a:r>
              <a:rPr lang="en-US" altLang="zh-CN" dirty="0">
                <a:latin typeface="Times New Roman" panose="02020603050405020304" charset="0"/>
                <a:cs typeface="Times New Roman" panose="02020603050405020304" charset="0"/>
              </a:rPr>
              <a:t>Benefits of MTs:</a:t>
            </a: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Time complexity from exponential to </a:t>
            </a:r>
            <a:r>
              <a:rPr lang="en-US" altLang="zh-CN" dirty="0" err="1">
                <a:latin typeface="Times New Roman" panose="02020603050405020304" charset="0"/>
                <a:cs typeface="Times New Roman" panose="02020603050405020304" charset="0"/>
              </a:rPr>
              <a:t>NlogN</a:t>
            </a:r>
            <a:endParaRPr lang="en-US" altLang="zh-CN" dirty="0">
              <a:latin typeface="Times New Roman" panose="02020603050405020304" charset="0"/>
              <a:cs typeface="Times New Roman" panose="02020603050405020304" charset="0"/>
            </a:endParaRPr>
          </a:p>
          <a:p>
            <a:pPr marL="742928" lvl="1" indent="-285750">
              <a:buFont typeface="Arial" panose="020B0604020202020204" pitchFamily="34" charset="0"/>
              <a:buChar char="•"/>
            </a:pPr>
            <a:r>
              <a:rPr lang="en-US" altLang="zh-CN" dirty="0">
                <a:latin typeface="Times New Roman" panose="02020603050405020304" charset="0"/>
                <a:cs typeface="Times New Roman" panose="02020603050405020304" charset="0"/>
              </a:rPr>
              <a:t>Able to do online checking without complete history</a:t>
            </a:r>
          </a:p>
        </p:txBody>
      </p:sp>
    </p:spTree>
    <p:extLst>
      <p:ext uri="{BB962C8B-B14F-4D97-AF65-F5344CB8AC3E}">
        <p14:creationId xmlns:p14="http://schemas.microsoft.com/office/powerpoint/2010/main" val="793735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882247" cy="523220"/>
          </a:xfrm>
          <a:prstGeom prst="rect">
            <a:avLst/>
          </a:prstGeom>
          <a:noFill/>
        </p:spPr>
        <p:txBody>
          <a:bodyPr wrap="none" rtlCol="0">
            <a:spAutoFit/>
          </a:bodyPr>
          <a:lstStyle/>
          <a:p>
            <a:r>
              <a:rPr kumimoji="1" lang="en-US" altLang="zh-CN" sz="2800" b="1" dirty="0">
                <a:ea typeface="TencentSans W7" panose="020C04030202040F0204" pitchFamily="34" charset="-122"/>
              </a:rPr>
              <a:t>Evaluation</a:t>
            </a:r>
          </a:p>
        </p:txBody>
      </p:sp>
      <p:sp>
        <p:nvSpPr>
          <p:cNvPr id="17" name="文本框 16">
            <a:extLst>
              <a:ext uri="{FF2B5EF4-FFF2-40B4-BE49-F238E27FC236}">
                <a16:creationId xmlns:a16="http://schemas.microsoft.com/office/drawing/2014/main" id="{56956B11-32B4-C8B7-6CA0-1AE67C510860}"/>
              </a:ext>
            </a:extLst>
          </p:cNvPr>
          <p:cNvSpPr txBox="1"/>
          <p:nvPr/>
        </p:nvSpPr>
        <p:spPr>
          <a:xfrm>
            <a:off x="8941492" y="1320534"/>
            <a:ext cx="2510279" cy="369332"/>
          </a:xfrm>
          <a:prstGeom prst="rect">
            <a:avLst/>
          </a:prstGeom>
          <a:noFill/>
        </p:spPr>
        <p:txBody>
          <a:bodyPr wrap="square">
            <a:spAutoFit/>
          </a:bodyPr>
          <a:lstStyle/>
          <a:p>
            <a:r>
              <a:rPr lang="en-US" altLang="zh-CN" b="1" dirty="0"/>
              <a:t>Offline checking</a:t>
            </a:r>
          </a:p>
        </p:txBody>
      </p:sp>
      <p:sp>
        <p:nvSpPr>
          <p:cNvPr id="18" name="文本框 17">
            <a:extLst>
              <a:ext uri="{FF2B5EF4-FFF2-40B4-BE49-F238E27FC236}">
                <a16:creationId xmlns:a16="http://schemas.microsoft.com/office/drawing/2014/main" id="{965AEE9D-B4EE-578F-D8B4-CAFA387B2C34}"/>
              </a:ext>
            </a:extLst>
          </p:cNvPr>
          <p:cNvSpPr txBox="1"/>
          <p:nvPr/>
        </p:nvSpPr>
        <p:spPr>
          <a:xfrm>
            <a:off x="8941491" y="4331715"/>
            <a:ext cx="2613199" cy="369332"/>
          </a:xfrm>
          <a:prstGeom prst="rect">
            <a:avLst/>
          </a:prstGeom>
          <a:noFill/>
        </p:spPr>
        <p:txBody>
          <a:bodyPr wrap="square">
            <a:spAutoFit/>
          </a:bodyPr>
          <a:lstStyle/>
          <a:p>
            <a:r>
              <a:rPr lang="en-US" altLang="zh-CN" b="1" dirty="0"/>
              <a:t>Online checking</a:t>
            </a:r>
          </a:p>
        </p:txBody>
      </p:sp>
      <p:sp>
        <p:nvSpPr>
          <p:cNvPr id="19" name="文本框 18">
            <a:extLst>
              <a:ext uri="{FF2B5EF4-FFF2-40B4-BE49-F238E27FC236}">
                <a16:creationId xmlns:a16="http://schemas.microsoft.com/office/drawing/2014/main" id="{ABF7DADE-7B46-F41A-5913-26E99AA6F9D6}"/>
              </a:ext>
            </a:extLst>
          </p:cNvPr>
          <p:cNvSpPr txBox="1"/>
          <p:nvPr/>
        </p:nvSpPr>
        <p:spPr>
          <a:xfrm>
            <a:off x="8941492" y="1657600"/>
            <a:ext cx="3014132" cy="646331"/>
          </a:xfrm>
          <a:prstGeom prst="rect">
            <a:avLst/>
          </a:prstGeom>
          <a:noFill/>
        </p:spPr>
        <p:txBody>
          <a:bodyPr wrap="square">
            <a:spAutoFit/>
          </a:bodyPr>
          <a:lstStyle/>
          <a:p>
            <a:r>
              <a:rPr lang="en-US" altLang="zh-CN" b="0" i="0" dirty="0">
                <a:effectLst/>
                <a:latin typeface="Inter"/>
              </a:rPr>
              <a:t>Run transactions first, collect all history and check</a:t>
            </a:r>
            <a:endParaRPr lang="en-US" altLang="zh-CN" dirty="0"/>
          </a:p>
        </p:txBody>
      </p:sp>
      <p:sp>
        <p:nvSpPr>
          <p:cNvPr id="22" name="文本框 21">
            <a:extLst>
              <a:ext uri="{FF2B5EF4-FFF2-40B4-BE49-F238E27FC236}">
                <a16:creationId xmlns:a16="http://schemas.microsoft.com/office/drawing/2014/main" id="{3D972EC7-8AE7-9F19-B4D9-AEA3A9FB0D11}"/>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Check history when runnin</a:t>
            </a:r>
            <a:r>
              <a:rPr lang="en-US" altLang="zh-CN" dirty="0">
                <a:latin typeface="Inter"/>
              </a:rPr>
              <a:t>g transactions.</a:t>
            </a:r>
            <a:endParaRPr lang="zh-CN" altLang="en-US" dirty="0"/>
          </a:p>
        </p:txBody>
      </p:sp>
      <p:pic>
        <p:nvPicPr>
          <p:cNvPr id="2" name="图片 1">
            <a:extLst>
              <a:ext uri="{FF2B5EF4-FFF2-40B4-BE49-F238E27FC236}">
                <a16:creationId xmlns:a16="http://schemas.microsoft.com/office/drawing/2014/main" id="{67B108E9-1C37-8C13-BD50-74E4F19CE9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872" y="1345819"/>
            <a:ext cx="3005737" cy="1890034"/>
          </a:xfrm>
          <a:prstGeom prst="rect">
            <a:avLst/>
          </a:prstGeom>
          <a:noFill/>
          <a:ln>
            <a:noFill/>
          </a:ln>
        </p:spPr>
      </p:pic>
      <p:pic>
        <p:nvPicPr>
          <p:cNvPr id="3" name="图片 2">
            <a:extLst>
              <a:ext uri="{FF2B5EF4-FFF2-40B4-BE49-F238E27FC236}">
                <a16:creationId xmlns:a16="http://schemas.microsoft.com/office/drawing/2014/main" id="{9BE6081F-843E-51F6-739E-0DD7CEB945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310" y="3447957"/>
            <a:ext cx="5510150" cy="2102138"/>
          </a:xfrm>
          <a:prstGeom prst="rect">
            <a:avLst/>
          </a:prstGeom>
          <a:noFill/>
          <a:ln>
            <a:noFill/>
          </a:ln>
        </p:spPr>
      </p:pic>
      <p:pic>
        <p:nvPicPr>
          <p:cNvPr id="4" name="图片 3">
            <a:extLst>
              <a:ext uri="{FF2B5EF4-FFF2-40B4-BE49-F238E27FC236}">
                <a16:creationId xmlns:a16="http://schemas.microsoft.com/office/drawing/2014/main" id="{D527E843-FB13-E645-2986-FAEEE577F504}"/>
              </a:ext>
            </a:extLst>
          </p:cNvPr>
          <p:cNvPicPr>
            <a:picLocks noChangeAspect="1"/>
          </p:cNvPicPr>
          <p:nvPr/>
        </p:nvPicPr>
        <p:blipFill>
          <a:blip r:embed="rId5"/>
          <a:stretch>
            <a:fillRect/>
          </a:stretch>
        </p:blipFill>
        <p:spPr>
          <a:xfrm>
            <a:off x="6414188" y="1320534"/>
            <a:ext cx="5189272" cy="4229561"/>
          </a:xfrm>
          <a:prstGeom prst="rect">
            <a:avLst/>
          </a:prstGeom>
        </p:spPr>
      </p:pic>
      <p:sp>
        <p:nvSpPr>
          <p:cNvPr id="7" name="文本框 6">
            <a:extLst>
              <a:ext uri="{FF2B5EF4-FFF2-40B4-BE49-F238E27FC236}">
                <a16:creationId xmlns:a16="http://schemas.microsoft.com/office/drawing/2014/main" id="{FDDC49A1-346B-DEBC-7AA2-0C6BFA752FA8}"/>
              </a:ext>
            </a:extLst>
          </p:cNvPr>
          <p:cNvSpPr txBox="1"/>
          <p:nvPr/>
        </p:nvSpPr>
        <p:spPr>
          <a:xfrm>
            <a:off x="1651011" y="5741381"/>
            <a:ext cx="2934125" cy="646331"/>
          </a:xfrm>
          <a:prstGeom prst="rect">
            <a:avLst/>
          </a:prstGeom>
          <a:noFill/>
        </p:spPr>
        <p:txBody>
          <a:bodyPr wrap="square">
            <a:spAutoFit/>
          </a:bodyPr>
          <a:lstStyle/>
          <a:p>
            <a:r>
              <a:rPr lang="en-US" altLang="zh-CN" b="1" dirty="0">
                <a:solidFill>
                  <a:srgbClr val="C00000"/>
                </a:solidFill>
              </a:rPr>
              <a:t>Offline checking is from Polynomial -&gt; </a:t>
            </a:r>
            <a:r>
              <a:rPr lang="en-US" altLang="zh-CN" b="1" dirty="0" err="1">
                <a:solidFill>
                  <a:srgbClr val="C00000"/>
                </a:solidFill>
              </a:rPr>
              <a:t>NlogN</a:t>
            </a:r>
            <a:endParaRPr lang="en-US" altLang="zh-CN" dirty="0">
              <a:solidFill>
                <a:srgbClr val="C00000"/>
              </a:solidFill>
            </a:endParaRPr>
          </a:p>
        </p:txBody>
      </p:sp>
      <p:sp>
        <p:nvSpPr>
          <p:cNvPr id="8" name="文本框 7">
            <a:extLst>
              <a:ext uri="{FF2B5EF4-FFF2-40B4-BE49-F238E27FC236}">
                <a16:creationId xmlns:a16="http://schemas.microsoft.com/office/drawing/2014/main" id="{0D0CF48A-971A-45AB-AC7A-DDBA72D74F2F}"/>
              </a:ext>
            </a:extLst>
          </p:cNvPr>
          <p:cNvSpPr txBox="1"/>
          <p:nvPr/>
        </p:nvSpPr>
        <p:spPr>
          <a:xfrm>
            <a:off x="7247158" y="5741381"/>
            <a:ext cx="4356302" cy="646331"/>
          </a:xfrm>
          <a:prstGeom prst="rect">
            <a:avLst/>
          </a:prstGeom>
          <a:noFill/>
        </p:spPr>
        <p:txBody>
          <a:bodyPr wrap="square">
            <a:spAutoFit/>
          </a:bodyPr>
          <a:lstStyle/>
          <a:p>
            <a:r>
              <a:rPr lang="en-US" altLang="zh-CN" b="1" dirty="0">
                <a:solidFill>
                  <a:srgbClr val="C00000"/>
                </a:solidFill>
              </a:rPr>
              <a:t>Online checking up to 2K TPS</a:t>
            </a:r>
          </a:p>
          <a:p>
            <a:r>
              <a:rPr lang="en-US" altLang="zh-CN" b="1" dirty="0">
                <a:solidFill>
                  <a:srgbClr val="C00000"/>
                </a:solidFill>
              </a:rPr>
              <a:t>First Snapshot isolation online checking </a:t>
            </a:r>
            <a:endParaRPr lang="en-US" altLang="zh-CN" dirty="0">
              <a:solidFill>
                <a:srgbClr val="C00000"/>
              </a:solidFill>
            </a:endParaRPr>
          </a:p>
        </p:txBody>
      </p:sp>
    </p:spTree>
    <p:extLst>
      <p:ext uri="{BB962C8B-B14F-4D97-AF65-F5344CB8AC3E}">
        <p14:creationId xmlns:p14="http://schemas.microsoft.com/office/powerpoint/2010/main" val="2530806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3644873" y="5200141"/>
            <a:ext cx="5249719"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Future Work</a:t>
            </a:r>
            <a:endParaRPr lang="zh-CN" altLang="en-US" sz="3600" dirty="0">
              <a:solidFill>
                <a:schemeClr val="bg1"/>
              </a:solidFill>
              <a:ea typeface="腾讯体 W7" panose="020C08030202040F0204" pitchFamily="34" charset="-122"/>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04</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9894F0CE-3796-744B-890D-8B3009501C82}"/>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2540300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2"/>
            <a:ext cx="3626459" cy="951817"/>
          </a:xfrm>
          <a:prstGeom prst="rect">
            <a:avLst/>
          </a:prstGeom>
          <a:noFill/>
        </p:spPr>
        <p:txBody>
          <a:bodyPr wrap="square" rtlCol="0">
            <a:spAutoFit/>
          </a:bodyPr>
          <a:lstStyle/>
          <a:p>
            <a:r>
              <a:rPr kumimoji="1" lang="en-US" altLang="zh-CN" sz="2800" b="1" dirty="0">
                <a:ea typeface="TencentSans W7" panose="020C04030202040F0204" pitchFamily="34" charset="-122"/>
              </a:rPr>
              <a:t>Ongoing research of concurrent control</a:t>
            </a:r>
          </a:p>
        </p:txBody>
      </p:sp>
      <p:pic>
        <p:nvPicPr>
          <p:cNvPr id="5" name="图片 4" descr="图示&#10;&#10;描述已自动生成">
            <a:extLst>
              <a:ext uri="{FF2B5EF4-FFF2-40B4-BE49-F238E27FC236}">
                <a16:creationId xmlns:a16="http://schemas.microsoft.com/office/drawing/2014/main" id="{6EC67FCD-363A-2926-DE2E-52852B4D690E}"/>
              </a:ext>
            </a:extLst>
          </p:cNvPr>
          <p:cNvPicPr>
            <a:picLocks noChangeAspect="1"/>
          </p:cNvPicPr>
          <p:nvPr/>
        </p:nvPicPr>
        <p:blipFill>
          <a:blip r:embed="rId3"/>
          <a:stretch>
            <a:fillRect/>
          </a:stretch>
        </p:blipFill>
        <p:spPr>
          <a:xfrm>
            <a:off x="6884177" y="871065"/>
            <a:ext cx="4583923" cy="5886175"/>
          </a:xfrm>
          <a:prstGeom prst="rect">
            <a:avLst/>
          </a:prstGeom>
        </p:spPr>
      </p:pic>
      <p:sp>
        <p:nvSpPr>
          <p:cNvPr id="7" name="文本框 6">
            <a:extLst>
              <a:ext uri="{FF2B5EF4-FFF2-40B4-BE49-F238E27FC236}">
                <a16:creationId xmlns:a16="http://schemas.microsoft.com/office/drawing/2014/main" id="{1BEBA6D3-57CE-7FA5-2E08-D8D8C62A6098}"/>
              </a:ext>
            </a:extLst>
          </p:cNvPr>
          <p:cNvSpPr txBox="1"/>
          <p:nvPr/>
        </p:nvSpPr>
        <p:spPr>
          <a:xfrm>
            <a:off x="543042" y="1593475"/>
            <a:ext cx="6380844" cy="2308324"/>
          </a:xfrm>
          <a:prstGeom prst="rect">
            <a:avLst/>
          </a:prstGeom>
          <a:noFill/>
        </p:spPr>
        <p:txBody>
          <a:bodyPr wrap="square">
            <a:spAutoFit/>
          </a:bodyPr>
          <a:lstStyle/>
          <a:p>
            <a:r>
              <a:rPr lang="zh-CN" altLang="en-US" dirty="0"/>
              <a:t>The recent CC protocols (since 2012) </a:t>
            </a:r>
            <a:r>
              <a:rPr lang="en-US" altLang="zh-CN" dirty="0"/>
              <a:t>can be</a:t>
            </a:r>
            <a:r>
              <a:rPr lang="zh-CN" altLang="en-US" dirty="0"/>
              <a:t> summarized into six categories: </a:t>
            </a:r>
            <a:endParaRPr lang="en-US" altLang="zh-CN" dirty="0"/>
          </a:p>
          <a:p>
            <a:pPr marL="285750" indent="-285750">
              <a:buFont typeface="Arial" panose="020B0604020202020204" pitchFamily="34" charset="0"/>
              <a:buChar char="•"/>
            </a:pPr>
            <a:r>
              <a:rPr lang="zh-CN" altLang="en-US" dirty="0"/>
              <a:t>two-phase locking (2PL)</a:t>
            </a:r>
            <a:endParaRPr lang="en-US" altLang="zh-CN" dirty="0"/>
          </a:p>
          <a:p>
            <a:pPr marL="285750" indent="-285750">
              <a:buFont typeface="Arial" panose="020B0604020202020204" pitchFamily="34" charset="0"/>
              <a:buChar char="•"/>
            </a:pPr>
            <a:r>
              <a:rPr lang="zh-CN" altLang="en-US" dirty="0"/>
              <a:t>timestamp ordering (TO)</a:t>
            </a:r>
            <a:endParaRPr lang="en-US" altLang="zh-CN" dirty="0"/>
          </a:p>
          <a:p>
            <a:pPr marL="285750" indent="-285750">
              <a:buFont typeface="Arial" panose="020B0604020202020204" pitchFamily="34" charset="0"/>
              <a:buChar char="•"/>
            </a:pPr>
            <a:r>
              <a:rPr lang="zh-CN" altLang="en-US" dirty="0"/>
              <a:t>multi-version concurrency control (MVCC)</a:t>
            </a:r>
            <a:endParaRPr lang="en-US" altLang="zh-CN" dirty="0"/>
          </a:p>
          <a:p>
            <a:pPr marL="285750" indent="-285750">
              <a:buFont typeface="Arial" panose="020B0604020202020204" pitchFamily="34" charset="0"/>
              <a:buChar char="•"/>
            </a:pPr>
            <a:r>
              <a:rPr lang="zh-CN" altLang="en-US" dirty="0"/>
              <a:t>optimistic concurrency control (OCC)</a:t>
            </a:r>
            <a:endParaRPr lang="en-US" altLang="zh-CN" dirty="0"/>
          </a:p>
          <a:p>
            <a:pPr marL="285750" indent="-285750">
              <a:buFont typeface="Arial" panose="020B0604020202020204" pitchFamily="34" charset="0"/>
              <a:buChar char="•"/>
            </a:pPr>
            <a:r>
              <a:rPr lang="zh-CN" altLang="en-US" i="1" dirty="0"/>
              <a:t>deterministic concurrency control </a:t>
            </a:r>
            <a:r>
              <a:rPr lang="en-US" altLang="zh-CN" i="1" dirty="0"/>
              <a:t>(DCC)</a:t>
            </a:r>
          </a:p>
          <a:p>
            <a:pPr marL="285750" indent="-285750">
              <a:buFont typeface="Arial" panose="020B0604020202020204" pitchFamily="34" charset="0"/>
              <a:buChar char="•"/>
            </a:pPr>
            <a:r>
              <a:rPr lang="zh-CN" altLang="en-US" i="1" dirty="0"/>
              <a:t>adaptive concurrency control </a:t>
            </a:r>
            <a:r>
              <a:rPr lang="en-US" altLang="zh-CN" i="1" dirty="0"/>
              <a:t>(ACC)</a:t>
            </a:r>
            <a:endParaRPr lang="zh-CN" altLang="en-US" i="1" dirty="0"/>
          </a:p>
        </p:txBody>
      </p:sp>
      <p:sp>
        <p:nvSpPr>
          <p:cNvPr id="8" name="文本框 7">
            <a:extLst>
              <a:ext uri="{FF2B5EF4-FFF2-40B4-BE49-F238E27FC236}">
                <a16:creationId xmlns:a16="http://schemas.microsoft.com/office/drawing/2014/main" id="{D9BEFD6B-9D3C-DD7D-51CC-9B68B2A2262E}"/>
              </a:ext>
            </a:extLst>
          </p:cNvPr>
          <p:cNvSpPr txBox="1"/>
          <p:nvPr/>
        </p:nvSpPr>
        <p:spPr>
          <a:xfrm>
            <a:off x="543042" y="4189799"/>
            <a:ext cx="6380844" cy="2585323"/>
          </a:xfrm>
          <a:prstGeom prst="rect">
            <a:avLst/>
          </a:prstGeom>
          <a:noFill/>
        </p:spPr>
        <p:txBody>
          <a:bodyPr wrap="square">
            <a:spAutoFit/>
          </a:bodyPr>
          <a:lstStyle/>
          <a:p>
            <a:r>
              <a:rPr lang="en-US" altLang="zh-CN" dirty="0"/>
              <a:t>Some insights and discussions</a:t>
            </a:r>
            <a:r>
              <a:rPr lang="zh-CN" altLang="en-US" dirty="0"/>
              <a:t>: </a:t>
            </a:r>
            <a:endParaRPr lang="en-US" altLang="zh-CN" dirty="0"/>
          </a:p>
          <a:p>
            <a:pPr marL="285750" indent="-285750">
              <a:buFont typeface="Arial" panose="020B0604020202020204" pitchFamily="34" charset="0"/>
              <a:buChar char="•"/>
            </a:pPr>
            <a:r>
              <a:rPr lang="en-US" altLang="zh-CN" b="1" dirty="0"/>
              <a:t>Deterministic and adaptive</a:t>
            </a:r>
            <a:r>
              <a:rPr lang="en-US" altLang="zh-CN" dirty="0"/>
              <a:t> methodologies are progressively gaining prominence in academic research.</a:t>
            </a:r>
          </a:p>
          <a:p>
            <a:pPr marL="285750" indent="-285750">
              <a:buFont typeface="Arial" panose="020B0604020202020204" pitchFamily="34" charset="0"/>
              <a:buChar char="•"/>
            </a:pPr>
            <a:r>
              <a:rPr lang="en-US" altLang="zh-CN" dirty="0"/>
              <a:t>These emerging works are incessantly utilizing innovative hardware (e.g., </a:t>
            </a:r>
            <a:r>
              <a:rPr lang="en-US" altLang="zh-CN" b="1" dirty="0"/>
              <a:t>GPU-accelerated</a:t>
            </a:r>
            <a:r>
              <a:rPr lang="en-US" altLang="zh-CN" dirty="0"/>
              <a:t> (</a:t>
            </a:r>
            <a:r>
              <a:rPr lang="en-US" altLang="zh-CN" dirty="0" err="1"/>
              <a:t>GaccO</a:t>
            </a:r>
            <a:r>
              <a:rPr lang="en-US" altLang="zh-CN" dirty="0"/>
              <a:t>) and technologies (e.g.,</a:t>
            </a:r>
            <a:r>
              <a:rPr lang="en-US" altLang="zh-CN" b="1" dirty="0"/>
              <a:t> learning-based </a:t>
            </a:r>
            <a:r>
              <a:rPr lang="en-US" altLang="zh-CN" dirty="0"/>
              <a:t>(Polyjuice) to refine algorithms. Simultaneously, they continue to evolve toward dynamic adjustment in response to workload fluctuations (e.g., </a:t>
            </a:r>
            <a:r>
              <a:rPr lang="en-US" altLang="zh-CN" b="1" dirty="0"/>
              <a:t>workload-aware</a:t>
            </a:r>
            <a:r>
              <a:rPr lang="en-US" altLang="zh-CN" dirty="0"/>
              <a:t> (Snapper))</a:t>
            </a:r>
            <a:endParaRPr lang="zh-CN" altLang="en-US" dirty="0"/>
          </a:p>
        </p:txBody>
      </p:sp>
    </p:spTree>
    <p:extLst>
      <p:ext uri="{BB962C8B-B14F-4D97-AF65-F5344CB8AC3E}">
        <p14:creationId xmlns:p14="http://schemas.microsoft.com/office/powerpoint/2010/main" val="486843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084499" cy="523220"/>
          </a:xfrm>
          <a:prstGeom prst="rect">
            <a:avLst/>
          </a:prstGeom>
          <a:noFill/>
        </p:spPr>
        <p:txBody>
          <a:bodyPr wrap="none" rtlCol="0">
            <a:spAutoFit/>
          </a:bodyPr>
          <a:lstStyle/>
          <a:p>
            <a:r>
              <a:rPr kumimoji="1" lang="en-US" altLang="zh-CN" sz="2800" b="1" dirty="0">
                <a:ea typeface="TencentSans W7" panose="020C04030202040F0204" pitchFamily="34" charset="-122"/>
              </a:rPr>
              <a:t>Ongoing research</a:t>
            </a:r>
          </a:p>
        </p:txBody>
      </p:sp>
      <p:sp>
        <p:nvSpPr>
          <p:cNvPr id="7" name="文本框 6">
            <a:extLst>
              <a:ext uri="{FF2B5EF4-FFF2-40B4-BE49-F238E27FC236}">
                <a16:creationId xmlns:a16="http://schemas.microsoft.com/office/drawing/2014/main" id="{1BEBA6D3-57CE-7FA5-2E08-D8D8C62A6098}"/>
              </a:ext>
            </a:extLst>
          </p:cNvPr>
          <p:cNvSpPr txBox="1"/>
          <p:nvPr/>
        </p:nvSpPr>
        <p:spPr>
          <a:xfrm>
            <a:off x="543042" y="1440000"/>
            <a:ext cx="6380844" cy="646331"/>
          </a:xfrm>
          <a:prstGeom prst="rect">
            <a:avLst/>
          </a:prstGeom>
          <a:noFill/>
        </p:spPr>
        <p:txBody>
          <a:bodyPr wrap="square">
            <a:spAutoFit/>
          </a:bodyPr>
          <a:lstStyle/>
          <a:p>
            <a:r>
              <a:rPr lang="en-US" altLang="zh-CN" dirty="0"/>
              <a:t>New adaptive CC:</a:t>
            </a:r>
          </a:p>
          <a:p>
            <a:pPr marL="285750" indent="-285750">
              <a:buFont typeface="Arial" panose="020B0604020202020204" pitchFamily="34" charset="0"/>
              <a:buChar char="•"/>
            </a:pPr>
            <a:r>
              <a:rPr lang="en-US" altLang="zh-CN" dirty="0"/>
              <a:t>Hybrid of deterministic and OCC</a:t>
            </a:r>
            <a:endParaRPr lang="zh-CN" altLang="en-US" dirty="0"/>
          </a:p>
        </p:txBody>
      </p:sp>
      <p:sp>
        <p:nvSpPr>
          <p:cNvPr id="2" name="文本框 1">
            <a:extLst>
              <a:ext uri="{FF2B5EF4-FFF2-40B4-BE49-F238E27FC236}">
                <a16:creationId xmlns:a16="http://schemas.microsoft.com/office/drawing/2014/main" id="{C3AE67DB-3517-D0F3-7879-770BAA53710C}"/>
              </a:ext>
            </a:extLst>
          </p:cNvPr>
          <p:cNvSpPr txBox="1"/>
          <p:nvPr/>
        </p:nvSpPr>
        <p:spPr>
          <a:xfrm>
            <a:off x="543042" y="2510757"/>
            <a:ext cx="6380844" cy="646331"/>
          </a:xfrm>
          <a:prstGeom prst="rect">
            <a:avLst/>
          </a:prstGeom>
          <a:noFill/>
        </p:spPr>
        <p:txBody>
          <a:bodyPr wrap="square">
            <a:spAutoFit/>
          </a:bodyPr>
          <a:lstStyle/>
          <a:p>
            <a:r>
              <a:rPr lang="en-US" altLang="zh-CN" dirty="0"/>
              <a:t>More isolation levels:</a:t>
            </a:r>
          </a:p>
          <a:p>
            <a:pPr marL="285750" indent="-285750">
              <a:buFont typeface="Arial" panose="020B0604020202020204" pitchFamily="34" charset="0"/>
              <a:buChar char="•"/>
            </a:pPr>
            <a:r>
              <a:rPr lang="en-US" altLang="zh-CN" dirty="0"/>
              <a:t>Redesign CC in weak and mixed isolation levels</a:t>
            </a:r>
            <a:endParaRPr lang="zh-CN" altLang="en-US" dirty="0"/>
          </a:p>
        </p:txBody>
      </p:sp>
      <p:sp>
        <p:nvSpPr>
          <p:cNvPr id="3" name="文本框 2">
            <a:extLst>
              <a:ext uri="{FF2B5EF4-FFF2-40B4-BE49-F238E27FC236}">
                <a16:creationId xmlns:a16="http://schemas.microsoft.com/office/drawing/2014/main" id="{48055E79-E439-F08B-9EB8-C1A00DB5053D}"/>
              </a:ext>
            </a:extLst>
          </p:cNvPr>
          <p:cNvSpPr txBox="1"/>
          <p:nvPr/>
        </p:nvSpPr>
        <p:spPr>
          <a:xfrm>
            <a:off x="543042" y="3588557"/>
            <a:ext cx="6380844" cy="646331"/>
          </a:xfrm>
          <a:prstGeom prst="rect">
            <a:avLst/>
          </a:prstGeom>
          <a:noFill/>
        </p:spPr>
        <p:txBody>
          <a:bodyPr wrap="square">
            <a:spAutoFit/>
          </a:bodyPr>
          <a:lstStyle/>
          <a:p>
            <a:r>
              <a:rPr lang="en-US" altLang="zh-CN" dirty="0"/>
              <a:t>HTAP workload:</a:t>
            </a:r>
          </a:p>
          <a:p>
            <a:pPr marL="285750" indent="-285750">
              <a:buFont typeface="Arial" panose="020B0604020202020204" pitchFamily="34" charset="0"/>
              <a:buChar char="•"/>
            </a:pPr>
            <a:r>
              <a:rPr lang="en-US" altLang="zh-CN" dirty="0"/>
              <a:t>Redesign CC to adaptive to HTAP workloads</a:t>
            </a:r>
            <a:endParaRPr lang="zh-CN" altLang="en-US" dirty="0"/>
          </a:p>
        </p:txBody>
      </p:sp>
      <p:sp>
        <p:nvSpPr>
          <p:cNvPr id="4" name="文本框 3">
            <a:extLst>
              <a:ext uri="{FF2B5EF4-FFF2-40B4-BE49-F238E27FC236}">
                <a16:creationId xmlns:a16="http://schemas.microsoft.com/office/drawing/2014/main" id="{C0BAD997-36B8-286F-7AEF-68E0D16E179A}"/>
              </a:ext>
            </a:extLst>
          </p:cNvPr>
          <p:cNvSpPr txBox="1"/>
          <p:nvPr/>
        </p:nvSpPr>
        <p:spPr>
          <a:xfrm>
            <a:off x="543042" y="4666357"/>
            <a:ext cx="6380844" cy="923330"/>
          </a:xfrm>
          <a:prstGeom prst="rect">
            <a:avLst/>
          </a:prstGeom>
          <a:noFill/>
        </p:spPr>
        <p:txBody>
          <a:bodyPr wrap="square">
            <a:spAutoFit/>
          </a:bodyPr>
          <a:lstStyle/>
          <a:p>
            <a:r>
              <a:rPr lang="en-US" altLang="zh-CN" dirty="0"/>
              <a:t>Isolation guarantee checking: (CC checking)</a:t>
            </a:r>
          </a:p>
          <a:p>
            <a:pPr marL="285750" indent="-285750">
              <a:buFont typeface="Arial" panose="020B0604020202020204" pitchFamily="34" charset="0"/>
              <a:buChar char="•"/>
            </a:pPr>
            <a:r>
              <a:rPr lang="en-US" altLang="zh-CN" dirty="0"/>
              <a:t>Efficient checking algorithm design</a:t>
            </a:r>
          </a:p>
          <a:p>
            <a:pPr marL="285750" indent="-285750">
              <a:buFont typeface="Arial" panose="020B0604020202020204" pitchFamily="34" charset="0"/>
              <a:buChar char="•"/>
            </a:pPr>
            <a:r>
              <a:rPr lang="en-US" altLang="zh-CN" dirty="0"/>
              <a:t>Protocol proof</a:t>
            </a:r>
            <a:endParaRPr lang="zh-CN" altLang="en-US" dirty="0"/>
          </a:p>
        </p:txBody>
      </p:sp>
      <p:pic>
        <p:nvPicPr>
          <p:cNvPr id="6" name="图片 5" descr="图示&#10;&#10;描述已自动生成">
            <a:extLst>
              <a:ext uri="{FF2B5EF4-FFF2-40B4-BE49-F238E27FC236}">
                <a16:creationId xmlns:a16="http://schemas.microsoft.com/office/drawing/2014/main" id="{50D0AF99-035C-A1AE-43BF-2C87377A44F7}"/>
              </a:ext>
            </a:extLst>
          </p:cNvPr>
          <p:cNvPicPr>
            <a:picLocks noChangeAspect="1"/>
          </p:cNvPicPr>
          <p:nvPr/>
        </p:nvPicPr>
        <p:blipFill>
          <a:blip r:embed="rId3"/>
          <a:stretch>
            <a:fillRect/>
          </a:stretch>
        </p:blipFill>
        <p:spPr>
          <a:xfrm>
            <a:off x="6814905" y="897925"/>
            <a:ext cx="4365714" cy="5605975"/>
          </a:xfrm>
          <a:prstGeom prst="rect">
            <a:avLst/>
          </a:prstGeom>
        </p:spPr>
      </p:pic>
    </p:spTree>
    <p:extLst>
      <p:ext uri="{BB962C8B-B14F-4D97-AF65-F5344CB8AC3E}">
        <p14:creationId xmlns:p14="http://schemas.microsoft.com/office/powerpoint/2010/main" val="1864121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0F6F75E-9B5C-784D-B815-30E023BB8CDC}"/>
              </a:ext>
            </a:extLst>
          </p:cNvPr>
          <p:cNvGrpSpPr/>
          <p:nvPr/>
        </p:nvGrpSpPr>
        <p:grpSpPr>
          <a:xfrm>
            <a:off x="543042" y="0"/>
            <a:ext cx="576000" cy="1008000"/>
            <a:chOff x="873246" y="0"/>
            <a:chExt cx="576000" cy="1008000"/>
          </a:xfrm>
        </p:grpSpPr>
        <p:sp>
          <p:nvSpPr>
            <p:cNvPr id="9" name="矩形 8">
              <a:extLst>
                <a:ext uri="{FF2B5EF4-FFF2-40B4-BE49-F238E27FC236}">
                  <a16:creationId xmlns:a16="http://schemas.microsoft.com/office/drawing/2014/main" id="{F80E82FB-28FE-5948-B001-AE2EBA9149C4}"/>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19CE937B-1A60-584A-BCC8-AD19C1B2A3F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9304A40D-9E0C-C04C-9374-AF1A104C098C}"/>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6D42DC69-7EC4-0E44-BAAF-AE341AA84D3E}"/>
              </a:ext>
            </a:extLst>
          </p:cNvPr>
          <p:cNvSpPr txBox="1"/>
          <p:nvPr/>
        </p:nvSpPr>
        <p:spPr>
          <a:xfrm>
            <a:off x="1282482" y="484780"/>
            <a:ext cx="2020105"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Contact us</a:t>
            </a:r>
          </a:p>
        </p:txBody>
      </p:sp>
      <p:sp>
        <p:nvSpPr>
          <p:cNvPr id="14" name="文本框 13">
            <a:extLst>
              <a:ext uri="{FF2B5EF4-FFF2-40B4-BE49-F238E27FC236}">
                <a16:creationId xmlns:a16="http://schemas.microsoft.com/office/drawing/2014/main" id="{72DCDD53-9C1A-628B-7D8B-780B27967F79}"/>
              </a:ext>
            </a:extLst>
          </p:cNvPr>
          <p:cNvSpPr txBox="1"/>
          <p:nvPr/>
        </p:nvSpPr>
        <p:spPr>
          <a:xfrm>
            <a:off x="1282482" y="5591239"/>
            <a:ext cx="6093912" cy="369332"/>
          </a:xfrm>
          <a:prstGeom prst="rect">
            <a:avLst/>
          </a:prstGeom>
          <a:noFill/>
        </p:spPr>
        <p:txBody>
          <a:bodyPr wrap="square">
            <a:spAutoFit/>
          </a:bodyPr>
          <a:lstStyle/>
          <a:p>
            <a:r>
              <a:rPr lang="zh-CN" altLang="en-US" dirty="0"/>
              <a:t>https://join.qq.com/qingyun.html</a:t>
            </a:r>
          </a:p>
        </p:txBody>
      </p:sp>
      <p:sp>
        <p:nvSpPr>
          <p:cNvPr id="15" name="文本框 14">
            <a:extLst>
              <a:ext uri="{FF2B5EF4-FFF2-40B4-BE49-F238E27FC236}">
                <a16:creationId xmlns:a16="http://schemas.microsoft.com/office/drawing/2014/main" id="{8DAA8C33-DF21-C642-3D77-77932E75E29E}"/>
              </a:ext>
            </a:extLst>
          </p:cNvPr>
          <p:cNvSpPr txBox="1"/>
          <p:nvPr/>
        </p:nvSpPr>
        <p:spPr>
          <a:xfrm>
            <a:off x="255631" y="5082770"/>
            <a:ext cx="6093912" cy="369332"/>
          </a:xfrm>
          <a:prstGeom prst="rect">
            <a:avLst/>
          </a:prstGeom>
          <a:noFill/>
        </p:spPr>
        <p:txBody>
          <a:bodyPr wrap="square">
            <a:spAutoFit/>
          </a:bodyPr>
          <a:lstStyle/>
          <a:p>
            <a:r>
              <a:rPr lang="en-US" altLang="zh-CN" dirty="0"/>
              <a:t>Qing Yun Plan (High-level Job Position for Graduates)</a:t>
            </a:r>
            <a:endParaRPr lang="zh-CN" altLang="en-US" dirty="0"/>
          </a:p>
        </p:txBody>
      </p:sp>
      <p:sp>
        <p:nvSpPr>
          <p:cNvPr id="18" name="文本框 17">
            <a:extLst>
              <a:ext uri="{FF2B5EF4-FFF2-40B4-BE49-F238E27FC236}">
                <a16:creationId xmlns:a16="http://schemas.microsoft.com/office/drawing/2014/main" id="{18C3EF8B-31C3-93C0-A305-9A5CCC2C70A9}"/>
              </a:ext>
            </a:extLst>
          </p:cNvPr>
          <p:cNvSpPr txBox="1"/>
          <p:nvPr/>
        </p:nvSpPr>
        <p:spPr>
          <a:xfrm>
            <a:off x="7897809" y="5281368"/>
            <a:ext cx="2260277" cy="369332"/>
          </a:xfrm>
          <a:prstGeom prst="rect">
            <a:avLst/>
          </a:prstGeom>
          <a:noFill/>
        </p:spPr>
        <p:txBody>
          <a:bodyPr wrap="square">
            <a:spAutoFit/>
          </a:bodyPr>
          <a:lstStyle/>
          <a:p>
            <a:r>
              <a:rPr lang="en-US" altLang="zh-CN" dirty="0"/>
              <a:t>WeChat</a:t>
            </a:r>
            <a:endParaRPr lang="zh-CN" altLang="en-US" dirty="0"/>
          </a:p>
        </p:txBody>
      </p:sp>
      <p:pic>
        <p:nvPicPr>
          <p:cNvPr id="21" name="图片 20" descr="QR 代码&#10;&#10;描述已自动生成">
            <a:extLst>
              <a:ext uri="{FF2B5EF4-FFF2-40B4-BE49-F238E27FC236}">
                <a16:creationId xmlns:a16="http://schemas.microsoft.com/office/drawing/2014/main" id="{EBDD694A-A0A7-E78D-8BFB-16C08169A014}"/>
              </a:ext>
            </a:extLst>
          </p:cNvPr>
          <p:cNvPicPr>
            <a:picLocks noChangeAspect="1"/>
          </p:cNvPicPr>
          <p:nvPr/>
        </p:nvPicPr>
        <p:blipFill>
          <a:blip r:embed="rId3"/>
          <a:stretch>
            <a:fillRect/>
          </a:stretch>
        </p:blipFill>
        <p:spPr>
          <a:xfrm>
            <a:off x="1666578" y="2308196"/>
            <a:ext cx="2475979" cy="2464244"/>
          </a:xfrm>
          <a:prstGeom prst="rect">
            <a:avLst/>
          </a:prstGeom>
        </p:spPr>
      </p:pic>
      <p:pic>
        <p:nvPicPr>
          <p:cNvPr id="24" name="图片 23" descr="QR 代码&#10;&#10;描述已自动生成">
            <a:extLst>
              <a:ext uri="{FF2B5EF4-FFF2-40B4-BE49-F238E27FC236}">
                <a16:creationId xmlns:a16="http://schemas.microsoft.com/office/drawing/2014/main" id="{0CEA26B2-CA69-7FE8-3767-3D6E221AF2AB}"/>
              </a:ext>
            </a:extLst>
          </p:cNvPr>
          <p:cNvPicPr>
            <a:picLocks noChangeAspect="1"/>
          </p:cNvPicPr>
          <p:nvPr/>
        </p:nvPicPr>
        <p:blipFill>
          <a:blip r:embed="rId4"/>
          <a:stretch>
            <a:fillRect/>
          </a:stretch>
        </p:blipFill>
        <p:spPr>
          <a:xfrm>
            <a:off x="7140954" y="2308196"/>
            <a:ext cx="2455833" cy="2464243"/>
          </a:xfrm>
          <a:prstGeom prst="rect">
            <a:avLst/>
          </a:prstGeom>
        </p:spPr>
      </p:pic>
      <p:sp>
        <p:nvSpPr>
          <p:cNvPr id="25" name="文本框 24">
            <a:extLst>
              <a:ext uri="{FF2B5EF4-FFF2-40B4-BE49-F238E27FC236}">
                <a16:creationId xmlns:a16="http://schemas.microsoft.com/office/drawing/2014/main" id="{0DD9396C-B9F0-7D79-0F83-F45BF543D923}"/>
              </a:ext>
            </a:extLst>
          </p:cNvPr>
          <p:cNvSpPr txBox="1"/>
          <p:nvPr/>
        </p:nvSpPr>
        <p:spPr>
          <a:xfrm>
            <a:off x="4489687" y="1344798"/>
            <a:ext cx="2948184" cy="369332"/>
          </a:xfrm>
          <a:prstGeom prst="rect">
            <a:avLst/>
          </a:prstGeom>
          <a:noFill/>
        </p:spPr>
        <p:txBody>
          <a:bodyPr wrap="square">
            <a:spAutoFit/>
          </a:bodyPr>
          <a:lstStyle/>
          <a:p>
            <a:r>
              <a:rPr lang="en-US" altLang="zh-CN" dirty="0"/>
              <a:t>axingguchen@tencent.com</a:t>
            </a:r>
            <a:endParaRPr lang="zh-CN" altLang="en-US" dirty="0"/>
          </a:p>
        </p:txBody>
      </p:sp>
      <p:pic>
        <p:nvPicPr>
          <p:cNvPr id="27" name="图片 26" descr="徽标&#10;&#10;描述已自动生成">
            <a:extLst>
              <a:ext uri="{FF2B5EF4-FFF2-40B4-BE49-F238E27FC236}">
                <a16:creationId xmlns:a16="http://schemas.microsoft.com/office/drawing/2014/main" id="{5FE7B870-DD6B-64AE-8C9C-711B801DA7F1}"/>
              </a:ext>
            </a:extLst>
          </p:cNvPr>
          <p:cNvPicPr>
            <a:picLocks noChangeAspect="1"/>
          </p:cNvPicPr>
          <p:nvPr/>
        </p:nvPicPr>
        <p:blipFill>
          <a:blip r:embed="rId5"/>
          <a:stretch>
            <a:fillRect/>
          </a:stretch>
        </p:blipFill>
        <p:spPr>
          <a:xfrm>
            <a:off x="9785142" y="5775905"/>
            <a:ext cx="2248752" cy="999445"/>
          </a:xfrm>
          <a:prstGeom prst="rect">
            <a:avLst/>
          </a:prstGeom>
        </p:spPr>
      </p:pic>
    </p:spTree>
    <p:extLst>
      <p:ext uri="{BB962C8B-B14F-4D97-AF65-F5344CB8AC3E}">
        <p14:creationId xmlns:p14="http://schemas.microsoft.com/office/powerpoint/2010/main" val="3660279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sp>
        <p:nvSpPr>
          <p:cNvPr id="24" name="标题 2">
            <a:extLst>
              <a:ext uri="{FF2B5EF4-FFF2-40B4-BE49-F238E27FC236}">
                <a16:creationId xmlns:a16="http://schemas.microsoft.com/office/drawing/2014/main" id="{A4C9E7B1-B55D-43EA-84BE-D5057D52C70D}"/>
              </a:ext>
            </a:extLst>
          </p:cNvPr>
          <p:cNvSpPr txBox="1">
            <a:spLocks/>
          </p:cNvSpPr>
          <p:nvPr/>
        </p:nvSpPr>
        <p:spPr>
          <a:xfrm>
            <a:off x="0" y="2690755"/>
            <a:ext cx="12191999" cy="522519"/>
          </a:xfrm>
          <a:prstGeom prst="rect">
            <a:avLst/>
          </a:prstGeom>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800" kern="100" dirty="0">
                <a:solidFill>
                  <a:schemeClr val="bg1"/>
                </a:solidFill>
                <a:latin typeface="腾讯体 W7" panose="020C08030202040F0204" pitchFamily="34" charset="-122"/>
                <a:ea typeface="腾讯体 W7" panose="020C08030202040F0204" pitchFamily="34" charset="-122"/>
                <a:cs typeface="Times New Roman" panose="02020603050405020304" pitchFamily="18" charset="0"/>
              </a:rPr>
              <a:t>Thanks</a:t>
            </a:r>
            <a:endParaRPr lang="zh-CN" altLang="en-US" sz="8800" kern="100" dirty="0">
              <a:solidFill>
                <a:schemeClr val="bg1"/>
              </a:solidFill>
              <a:latin typeface="腾讯体 W7" panose="020C08030202040F0204" pitchFamily="34" charset="-122"/>
              <a:ea typeface="腾讯体 W7" panose="020C08030202040F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791B2FE8-DA79-6E46-9E83-0E74FB0D35BF}"/>
              </a:ext>
            </a:extLst>
          </p:cNvPr>
          <p:cNvPicPr>
            <a:picLocks noChangeAspect="1"/>
          </p:cNvPicPr>
          <p:nvPr/>
        </p:nvPicPr>
        <p:blipFill>
          <a:blip r:embed="rId4"/>
          <a:stretch>
            <a:fillRect/>
          </a:stretch>
        </p:blipFill>
        <p:spPr>
          <a:xfrm>
            <a:off x="714381" y="363432"/>
            <a:ext cx="1241328" cy="589851"/>
          </a:xfrm>
          <a:prstGeom prst="rect">
            <a:avLst/>
          </a:prstGeom>
        </p:spPr>
      </p:pic>
      <p:sp>
        <p:nvSpPr>
          <p:cNvPr id="2" name="文本框 1">
            <a:extLst>
              <a:ext uri="{FF2B5EF4-FFF2-40B4-BE49-F238E27FC236}">
                <a16:creationId xmlns:a16="http://schemas.microsoft.com/office/drawing/2014/main" id="{A88C00FA-B5D2-FE82-5156-0A7E287828F4}"/>
              </a:ext>
            </a:extLst>
          </p:cNvPr>
          <p:cNvSpPr txBox="1"/>
          <p:nvPr/>
        </p:nvSpPr>
        <p:spPr>
          <a:xfrm>
            <a:off x="4560832" y="4957220"/>
            <a:ext cx="2892138" cy="738664"/>
          </a:xfrm>
          <a:prstGeom prst="rect">
            <a:avLst/>
          </a:prstGeom>
          <a:noFill/>
        </p:spPr>
        <p:txBody>
          <a:bodyPr wrap="none" rtlCol="0">
            <a:spAutoFit/>
          </a:bodyPr>
          <a:lstStyle/>
          <a:p>
            <a:pPr algn="ctr"/>
            <a:r>
              <a:rPr lang="en-US" altLang="zh-CN" sz="2400" dirty="0">
                <a:solidFill>
                  <a:schemeClr val="bg1"/>
                </a:solidFill>
              </a:rPr>
              <a:t>Yuxing Chen</a:t>
            </a:r>
          </a:p>
          <a:p>
            <a:pPr algn="ctr"/>
            <a:r>
              <a:rPr lang="en-US" altLang="zh-CN" dirty="0">
                <a:solidFill>
                  <a:schemeClr val="bg1"/>
                </a:solidFill>
              </a:rPr>
              <a:t>axingguchen@tencent.com</a:t>
            </a:r>
            <a:endParaRPr lang="zh-CN" altLang="en-US" dirty="0">
              <a:solidFill>
                <a:schemeClr val="bg1"/>
              </a:solidFill>
            </a:endParaRPr>
          </a:p>
        </p:txBody>
      </p:sp>
    </p:spTree>
    <p:extLst>
      <p:ext uri="{BB962C8B-B14F-4D97-AF65-F5344CB8AC3E}">
        <p14:creationId xmlns:p14="http://schemas.microsoft.com/office/powerpoint/2010/main" val="1308397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923925" cy="523220"/>
          </a:xfrm>
          <a:prstGeom prst="rect">
            <a:avLst/>
          </a:prstGeom>
          <a:noFill/>
        </p:spPr>
        <p:txBody>
          <a:bodyPr wrap="none" rtlCol="0">
            <a:spAutoFit/>
          </a:bodyPr>
          <a:lstStyle/>
          <a:p>
            <a:r>
              <a:rPr kumimoji="1" lang="en-US" altLang="zh-CN" sz="2800" b="1" dirty="0">
                <a:ea typeface="TencentSans W7" panose="020C04030202040F0204" pitchFamily="34" charset="-122"/>
              </a:rPr>
              <a:t>TPC-C test</a:t>
            </a:r>
          </a:p>
        </p:txBody>
      </p:sp>
      <p:sp>
        <p:nvSpPr>
          <p:cNvPr id="2" name="矩形 1">
            <a:extLst>
              <a:ext uri="{FF2B5EF4-FFF2-40B4-BE49-F238E27FC236}">
                <a16:creationId xmlns:a16="http://schemas.microsoft.com/office/drawing/2014/main" id="{665BCBD3-A271-0F9D-523A-B804697D570D}"/>
              </a:ext>
            </a:extLst>
          </p:cNvPr>
          <p:cNvSpPr/>
          <p:nvPr/>
        </p:nvSpPr>
        <p:spPr>
          <a:xfrm>
            <a:off x="3960634" y="2580099"/>
            <a:ext cx="3240354" cy="2800371"/>
          </a:xfrm>
          <a:prstGeom prst="rect">
            <a:avLst/>
          </a:prstGeom>
          <a:solidFill>
            <a:schemeClr val="bg1"/>
          </a:solidFill>
          <a:ln w="3175">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F873E2B-7FE1-0CB6-666F-4478CB220545}"/>
              </a:ext>
            </a:extLst>
          </p:cNvPr>
          <p:cNvSpPr/>
          <p:nvPr/>
        </p:nvSpPr>
        <p:spPr>
          <a:xfrm>
            <a:off x="1251246" y="3183647"/>
            <a:ext cx="2255778" cy="1510077"/>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spcBef>
                <a:spcPts val="0"/>
              </a:spcBef>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8-hour steady test :</a:t>
            </a:r>
            <a:endParaRPr lang="en-US" altLang="zh-CN" sz="1200" dirty="0">
              <a:solidFill>
                <a:srgbClr val="333333"/>
              </a:solidFill>
              <a:latin typeface="微软雅黑" panose="020B0503020204020204" pitchFamily="34" charset="-122"/>
              <a:ea typeface="微软雅黑" panose="020B0503020204020204" pitchFamily="34" charset="-122"/>
            </a:endParaRPr>
          </a:p>
          <a:p>
            <a:pPr>
              <a:lnSpc>
                <a:spcPts val="2000"/>
              </a:lnSpc>
              <a:spcBef>
                <a:spcPts val="0"/>
              </a:spcBef>
            </a:pPr>
            <a:r>
              <a:rPr lang="en-US" altLang="zh-CN" sz="1050" dirty="0">
                <a:solidFill>
                  <a:srgbClr val="333333"/>
                </a:solidFill>
                <a:latin typeface="微软雅黑" panose="020B0503020204020204" pitchFamily="34" charset="-122"/>
                <a:ea typeface="微软雅黑" panose="020B0503020204020204" pitchFamily="34" charset="-122"/>
              </a:rPr>
              <a:t>Over an 8-hour period, in a steady state, there must be no errors or failures. The average number of transactions per minute will be the final </a:t>
            </a:r>
            <a:r>
              <a:rPr lang="en-US" altLang="zh-CN" sz="1050" dirty="0" err="1">
                <a:solidFill>
                  <a:srgbClr val="333333"/>
                </a:solidFill>
                <a:latin typeface="微软雅黑" panose="020B0503020204020204" pitchFamily="34" charset="-122"/>
                <a:ea typeface="微软雅黑" panose="020B0503020204020204" pitchFamily="34" charset="-122"/>
              </a:rPr>
              <a:t>tpmC</a:t>
            </a:r>
            <a:r>
              <a:rPr lang="en-US" altLang="zh-CN" sz="1050" dirty="0">
                <a:solidFill>
                  <a:srgbClr val="333333"/>
                </a:solidFill>
                <a:latin typeface="微软雅黑" panose="020B0503020204020204" pitchFamily="34" charset="-122"/>
                <a:ea typeface="微软雅黑" panose="020B0503020204020204" pitchFamily="34" charset="-122"/>
              </a:rPr>
              <a:t>. </a:t>
            </a:r>
          </a:p>
        </p:txBody>
      </p:sp>
      <p:sp>
        <p:nvSpPr>
          <p:cNvPr id="4" name="矩形 3">
            <a:extLst>
              <a:ext uri="{FF2B5EF4-FFF2-40B4-BE49-F238E27FC236}">
                <a16:creationId xmlns:a16="http://schemas.microsoft.com/office/drawing/2014/main" id="{C1B3779D-5EB1-5D71-3A3A-DB3A7CE1DD6E}"/>
              </a:ext>
            </a:extLst>
          </p:cNvPr>
          <p:cNvSpPr/>
          <p:nvPr/>
        </p:nvSpPr>
        <p:spPr>
          <a:xfrm>
            <a:off x="7438730" y="3113976"/>
            <a:ext cx="2592758" cy="1330389"/>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Durability test</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 </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a:lnSpc>
                <a:spcPts val="2000"/>
              </a:lnSpc>
            </a:pPr>
            <a:r>
              <a:rPr lang="en-US" altLang="zh-CN" sz="1050" dirty="0">
                <a:solidFill>
                  <a:srgbClr val="333333"/>
                </a:solidFill>
                <a:latin typeface="微软雅黑" panose="020B0503020204020204" pitchFamily="34" charset="-122"/>
                <a:ea typeface="微软雅黑" panose="020B0503020204020204" pitchFamily="34" charset="-122"/>
              </a:rPr>
              <a:t>Conduct fault testing of different components, simulating real power outages to verify no data loss and data transaction consistency.</a:t>
            </a:r>
            <a:endParaRPr lang="zh-CN" altLang="zh-CN" sz="1050" dirty="0">
              <a:solidFill>
                <a:srgbClr val="333333"/>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BEF2F856-C716-7122-6EC2-0C00B496B479}"/>
              </a:ext>
            </a:extLst>
          </p:cNvPr>
          <p:cNvSpPr/>
          <p:nvPr/>
        </p:nvSpPr>
        <p:spPr>
          <a:xfrm>
            <a:off x="4187290" y="5535065"/>
            <a:ext cx="3144747" cy="626914"/>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ACI</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 </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Test :</a:t>
            </a:r>
          </a:p>
          <a:p>
            <a:pPr>
              <a:lnSpc>
                <a:spcPts val="2000"/>
              </a:lnSpc>
            </a:pPr>
            <a:r>
              <a:rPr lang="en-US" altLang="zh-CN" sz="1050" dirty="0">
                <a:solidFill>
                  <a:srgbClr val="333333"/>
                </a:solidFill>
                <a:latin typeface="微软雅黑" panose="020B0503020204020204" pitchFamily="34" charset="-122"/>
                <a:ea typeface="微软雅黑" panose="020B0503020204020204" pitchFamily="34" charset="-122"/>
              </a:rPr>
              <a:t>Atomicity, consistency, and isolation test.</a:t>
            </a:r>
            <a:endParaRPr lang="zh-CN" altLang="zh-CN" sz="1050" dirty="0">
              <a:solidFill>
                <a:srgbClr val="333333"/>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203628FE-FFDA-5CEF-7CED-C2513069E0DB}"/>
              </a:ext>
            </a:extLst>
          </p:cNvPr>
          <p:cNvGrpSpPr/>
          <p:nvPr/>
        </p:nvGrpSpPr>
        <p:grpSpPr>
          <a:xfrm>
            <a:off x="4187290" y="2750389"/>
            <a:ext cx="2893887" cy="2557756"/>
            <a:chOff x="958033" y="2763748"/>
            <a:chExt cx="3065982" cy="2709862"/>
          </a:xfrm>
        </p:grpSpPr>
        <p:sp>
          <p:nvSpPr>
            <p:cNvPr id="9" name="等腰三角形 22">
              <a:extLst>
                <a:ext uri="{FF2B5EF4-FFF2-40B4-BE49-F238E27FC236}">
                  <a16:creationId xmlns:a16="http://schemas.microsoft.com/office/drawing/2014/main" id="{67CF4FFD-535A-672A-7A8B-56E9FBBB8959}"/>
                </a:ext>
              </a:extLst>
            </p:cNvPr>
            <p:cNvSpPr/>
            <p:nvPr/>
          </p:nvSpPr>
          <p:spPr>
            <a:xfrm>
              <a:off x="1584757" y="3268351"/>
              <a:ext cx="1869260" cy="1558925"/>
            </a:xfrm>
            <a:prstGeom prst="triangle">
              <a:avLst/>
            </a:prstGeom>
            <a:noFill/>
            <a:ln w="12700">
              <a:solidFill>
                <a:schemeClr val="accent6">
                  <a:lumMod val="50000"/>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F8139CE4-80AB-AE20-2EB8-34B147847BE9}"/>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1" name="椭圆 10">
              <a:extLst>
                <a:ext uri="{FF2B5EF4-FFF2-40B4-BE49-F238E27FC236}">
                  <a16:creationId xmlns:a16="http://schemas.microsoft.com/office/drawing/2014/main" id="{9961372F-19B9-CA0D-C231-7E0243544EA7}"/>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2" name="椭圆 11">
              <a:extLst>
                <a:ext uri="{FF2B5EF4-FFF2-40B4-BE49-F238E27FC236}">
                  <a16:creationId xmlns:a16="http://schemas.microsoft.com/office/drawing/2014/main" id="{F9FF8FBC-BC5C-112F-CB42-2454D61A4CB8}"/>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3" name="椭圆 12">
              <a:extLst>
                <a:ext uri="{FF2B5EF4-FFF2-40B4-BE49-F238E27FC236}">
                  <a16:creationId xmlns:a16="http://schemas.microsoft.com/office/drawing/2014/main" id="{09B8A324-1C7F-E365-0CEF-AE630838DDB0}"/>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en-US" altLang="zh-CN"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Core</a:t>
              </a:r>
              <a:endPar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4" name="椭圆 13">
              <a:extLst>
                <a:ext uri="{FF2B5EF4-FFF2-40B4-BE49-F238E27FC236}">
                  <a16:creationId xmlns:a16="http://schemas.microsoft.com/office/drawing/2014/main" id="{F6B4111C-82F5-D912-C381-5BF436D20C53}"/>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Performance</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sp>
          <p:nvSpPr>
            <p:cNvPr id="15" name="椭圆 14">
              <a:extLst>
                <a:ext uri="{FF2B5EF4-FFF2-40B4-BE49-F238E27FC236}">
                  <a16:creationId xmlns:a16="http://schemas.microsoft.com/office/drawing/2014/main" id="{6C88021A-2BB8-C952-1B61-230B9B891D2B}"/>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Cost</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sp>
          <p:nvSpPr>
            <p:cNvPr id="16" name="椭圆 15">
              <a:extLst>
                <a:ext uri="{FF2B5EF4-FFF2-40B4-BE49-F238E27FC236}">
                  <a16:creationId xmlns:a16="http://schemas.microsoft.com/office/drawing/2014/main" id="{DBF341E5-74BC-55C2-03B9-AA365DFA8904}"/>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High Availability</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grpSp>
      <p:cxnSp>
        <p:nvCxnSpPr>
          <p:cNvPr id="17" name="直接箭头连接符 16">
            <a:extLst>
              <a:ext uri="{FF2B5EF4-FFF2-40B4-BE49-F238E27FC236}">
                <a16:creationId xmlns:a16="http://schemas.microsoft.com/office/drawing/2014/main" id="{B9A82174-A182-14EC-E153-78687C103077}"/>
              </a:ext>
            </a:extLst>
          </p:cNvPr>
          <p:cNvCxnSpPr>
            <a:cxnSpLocks/>
          </p:cNvCxnSpPr>
          <p:nvPr/>
        </p:nvCxnSpPr>
        <p:spPr>
          <a:xfrm flipV="1">
            <a:off x="3799571" y="3293135"/>
            <a:ext cx="1238316" cy="427765"/>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4EEEF20A-0823-E9A4-BA6B-179F8022A6B3}"/>
              </a:ext>
            </a:extLst>
          </p:cNvPr>
          <p:cNvCxnSpPr>
            <a:cxnSpLocks/>
          </p:cNvCxnSpPr>
          <p:nvPr/>
        </p:nvCxnSpPr>
        <p:spPr>
          <a:xfrm>
            <a:off x="3807050" y="3736678"/>
            <a:ext cx="490135" cy="707688"/>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9B20844A-91BE-0F49-3555-C06DFC12B404}"/>
              </a:ext>
            </a:extLst>
          </p:cNvPr>
          <p:cNvCxnSpPr>
            <a:cxnSpLocks/>
          </p:cNvCxnSpPr>
          <p:nvPr/>
        </p:nvCxnSpPr>
        <p:spPr>
          <a:xfrm flipH="1">
            <a:off x="6867513" y="3652278"/>
            <a:ext cx="586375" cy="658779"/>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E37837AD-B85D-A636-1237-6CAAF73AA062}"/>
              </a:ext>
            </a:extLst>
          </p:cNvPr>
          <p:cNvCxnSpPr>
            <a:cxnSpLocks/>
          </p:cNvCxnSpPr>
          <p:nvPr/>
        </p:nvCxnSpPr>
        <p:spPr>
          <a:xfrm flipV="1">
            <a:off x="5661005" y="4554913"/>
            <a:ext cx="0" cy="969573"/>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F3865BD-5832-71FC-2666-17DF670DD79B}"/>
              </a:ext>
            </a:extLst>
          </p:cNvPr>
          <p:cNvSpPr txBox="1"/>
          <p:nvPr/>
        </p:nvSpPr>
        <p:spPr>
          <a:xfrm>
            <a:off x="831042" y="1216663"/>
            <a:ext cx="9692580" cy="1179938"/>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spcBef>
                <a:spcPts val="300"/>
              </a:spcBef>
              <a:spcAft>
                <a:spcPts val="300"/>
              </a:spcAft>
            </a:pPr>
            <a:r>
              <a:rPr lang="en-US" altLang="zh-CN" sz="1600" b="1" dirty="0">
                <a:latin typeface="微软雅黑" panose="020B0503020204020204" pitchFamily="34" charset="-122"/>
                <a:ea typeface="微软雅黑" panose="020B0503020204020204" pitchFamily="34" charset="-122"/>
              </a:rPr>
              <a:t>The TPC (Transaction Processing Performance Council) is a non-profit organization. It is the internationally authoritative ranking for database performance testing. </a:t>
            </a:r>
          </a:p>
          <a:p>
            <a:pPr>
              <a:lnSpc>
                <a:spcPts val="2000"/>
              </a:lnSpc>
              <a:spcBef>
                <a:spcPts val="300"/>
              </a:spcBef>
              <a:spcAft>
                <a:spcPts val="300"/>
              </a:spcAft>
            </a:pPr>
            <a:r>
              <a:rPr lang="en-US" altLang="zh-CN" sz="1600" b="1" dirty="0">
                <a:solidFill>
                  <a:srgbClr val="104CEE"/>
                </a:solidFill>
                <a:latin typeface="微软雅黑" panose="020B0503020204020204" pitchFamily="34" charset="-122"/>
                <a:ea typeface="微软雅黑" panose="020B0503020204020204" pitchFamily="34" charset="-122"/>
              </a:rPr>
              <a:t>TPC-C</a:t>
            </a:r>
            <a:r>
              <a:rPr lang="en-US" altLang="zh-CN" sz="1600" b="1" dirty="0">
                <a:latin typeface="微软雅黑" panose="020B0503020204020204" pitchFamily="34" charset="-122"/>
                <a:ea typeface="微软雅黑" panose="020B0503020204020204" pitchFamily="34" charset="-122"/>
              </a:rPr>
              <a:t> is a performance testing benchmark specifically designed for online transaction processing systems (</a:t>
            </a:r>
            <a:r>
              <a:rPr lang="en-US" altLang="zh-CN" sz="1600" b="1" dirty="0">
                <a:solidFill>
                  <a:srgbClr val="104CEE"/>
                </a:solidFill>
                <a:latin typeface="微软雅黑" panose="020B0503020204020204" pitchFamily="34" charset="-122"/>
                <a:ea typeface="微软雅黑" panose="020B0503020204020204" pitchFamily="34" charset="-122"/>
              </a:rPr>
              <a:t>OLTP systems</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86887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246128" cy="523220"/>
          </a:xfrm>
          <a:prstGeom prst="rect">
            <a:avLst/>
          </a:prstGeom>
          <a:noFill/>
        </p:spPr>
        <p:txBody>
          <a:bodyPr wrap="none" rtlCol="0">
            <a:spAutoFit/>
          </a:bodyPr>
          <a:lstStyle/>
          <a:p>
            <a:r>
              <a:rPr kumimoji="1" lang="en-US" altLang="zh-CN" sz="2800" b="1" dirty="0">
                <a:ea typeface="TencentSans W7" panose="020C04030202040F0204" pitchFamily="34" charset="-122"/>
              </a:rPr>
              <a:t>TDSQL Store</a:t>
            </a:r>
          </a:p>
        </p:txBody>
      </p:sp>
      <p:sp>
        <p:nvSpPr>
          <p:cNvPr id="2" name="圆角矩形 111">
            <a:extLst>
              <a:ext uri="{FF2B5EF4-FFF2-40B4-BE49-F238E27FC236}">
                <a16:creationId xmlns:a16="http://schemas.microsoft.com/office/drawing/2014/main" id="{25038ADF-8B8A-5A86-7A33-6901CCD73BE2}"/>
              </a:ext>
            </a:extLst>
          </p:cNvPr>
          <p:cNvSpPr/>
          <p:nvPr/>
        </p:nvSpPr>
        <p:spPr>
          <a:xfrm>
            <a:off x="9651790" y="4789847"/>
            <a:ext cx="590745" cy="633900"/>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3" name="内容占位符 2">
            <a:extLst>
              <a:ext uri="{FF2B5EF4-FFF2-40B4-BE49-F238E27FC236}">
                <a16:creationId xmlns:a16="http://schemas.microsoft.com/office/drawing/2014/main" id="{6380B5B8-0EEA-5180-DC46-2B0E28CFE013}"/>
              </a:ext>
            </a:extLst>
          </p:cNvPr>
          <p:cNvSpPr txBox="1">
            <a:spLocks/>
          </p:cNvSpPr>
          <p:nvPr/>
        </p:nvSpPr>
        <p:spPr>
          <a:xfrm>
            <a:off x="326475" y="1115972"/>
            <a:ext cx="10778630" cy="5667422"/>
          </a:xfrm>
          <a:prstGeom prst="rect">
            <a:avLst/>
          </a:prstGeom>
        </p:spPr>
        <p:txBody>
          <a:bodyPr vert="horz" lIns="91440" tIns="45720" rIns="91440" bIns="45720" rtlCol="0">
            <a:normAutofit/>
          </a:bodyPr>
          <a:lstStyle>
            <a:lvl1pPr marL="514350" indent="-51435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4" name="内容占位符 2">
            <a:extLst>
              <a:ext uri="{FF2B5EF4-FFF2-40B4-BE49-F238E27FC236}">
                <a16:creationId xmlns:a16="http://schemas.microsoft.com/office/drawing/2014/main" id="{26E9700E-8B53-B116-38B2-B6C31A80D2BB}"/>
              </a:ext>
            </a:extLst>
          </p:cNvPr>
          <p:cNvSpPr txBox="1">
            <a:spLocks/>
          </p:cNvSpPr>
          <p:nvPr/>
        </p:nvSpPr>
        <p:spPr>
          <a:xfrm>
            <a:off x="326473" y="1115972"/>
            <a:ext cx="11196597" cy="5667422"/>
          </a:xfrm>
          <a:prstGeom prst="rect">
            <a:avLst/>
          </a:prstGeom>
        </p:spPr>
        <p:txBody>
          <a:bodyPr vert="horz" lIns="91440" tIns="45720" rIns="91440" bIns="45720" rtlCol="0">
            <a:normAutofit/>
          </a:bodyPr>
          <a:lstStyle>
            <a:lvl1pPr marL="514350" indent="-514350" algn="l" defTabSz="914400" rtl="0" eaLnBrk="1" latinLnBrk="0" hangingPunct="1">
              <a:lnSpc>
                <a:spcPct val="100000"/>
              </a:lnSpc>
              <a:spcBef>
                <a:spcPts val="1000"/>
              </a:spcBef>
              <a:buFont typeface="Arial" panose="020B0604020202020204" pitchFamily="34" charset="0"/>
              <a:buChar char="•"/>
              <a:defRPr sz="2800" kern="1200" baseline="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p:txBody>
      </p:sp>
      <p:sp>
        <p:nvSpPr>
          <p:cNvPr id="7" name="圆角矩形 2">
            <a:extLst>
              <a:ext uri="{FF2B5EF4-FFF2-40B4-BE49-F238E27FC236}">
                <a16:creationId xmlns:a16="http://schemas.microsoft.com/office/drawing/2014/main" id="{4859789F-387E-BF00-3150-7BC1E15B6055}"/>
              </a:ext>
            </a:extLst>
          </p:cNvPr>
          <p:cNvSpPr/>
          <p:nvPr/>
        </p:nvSpPr>
        <p:spPr>
          <a:xfrm>
            <a:off x="1373817" y="1502790"/>
            <a:ext cx="8214350" cy="19547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8" name="矩形 7">
            <a:extLst>
              <a:ext uri="{FF2B5EF4-FFF2-40B4-BE49-F238E27FC236}">
                <a16:creationId xmlns:a16="http://schemas.microsoft.com/office/drawing/2014/main" id="{0CD9BEBE-DABD-95D2-9770-5B2E40309AA5}"/>
              </a:ext>
            </a:extLst>
          </p:cNvPr>
          <p:cNvSpPr/>
          <p:nvPr/>
        </p:nvSpPr>
        <p:spPr>
          <a:xfrm>
            <a:off x="1730639"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9" name="矩形 8">
            <a:extLst>
              <a:ext uri="{FF2B5EF4-FFF2-40B4-BE49-F238E27FC236}">
                <a16:creationId xmlns:a16="http://schemas.microsoft.com/office/drawing/2014/main" id="{110AF807-F32E-FE2A-BF9B-A14E7FCCCBCD}"/>
              </a:ext>
            </a:extLst>
          </p:cNvPr>
          <p:cNvSpPr/>
          <p:nvPr/>
        </p:nvSpPr>
        <p:spPr>
          <a:xfrm>
            <a:off x="1899029" y="1977781"/>
            <a:ext cx="962025" cy="3969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0" name="矩形 9">
            <a:extLst>
              <a:ext uri="{FF2B5EF4-FFF2-40B4-BE49-F238E27FC236}">
                <a16:creationId xmlns:a16="http://schemas.microsoft.com/office/drawing/2014/main" id="{DFECA512-D57D-6BD1-3319-8259AB5C7174}"/>
              </a:ext>
            </a:extLst>
          </p:cNvPr>
          <p:cNvSpPr/>
          <p:nvPr/>
        </p:nvSpPr>
        <p:spPr>
          <a:xfrm>
            <a:off x="1899028" y="246074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11" name="矩形 10">
            <a:extLst>
              <a:ext uri="{FF2B5EF4-FFF2-40B4-BE49-F238E27FC236}">
                <a16:creationId xmlns:a16="http://schemas.microsoft.com/office/drawing/2014/main" id="{DB5AC036-1DC0-FE14-F730-627A756F2C93}"/>
              </a:ext>
            </a:extLst>
          </p:cNvPr>
          <p:cNvSpPr/>
          <p:nvPr/>
        </p:nvSpPr>
        <p:spPr>
          <a:xfrm>
            <a:off x="1899028" y="293230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12" name="矩形 11">
            <a:extLst>
              <a:ext uri="{FF2B5EF4-FFF2-40B4-BE49-F238E27FC236}">
                <a16:creationId xmlns:a16="http://schemas.microsoft.com/office/drawing/2014/main" id="{FDB83C07-D777-6D29-7140-54864FA475A6}"/>
              </a:ext>
            </a:extLst>
          </p:cNvPr>
          <p:cNvSpPr/>
          <p:nvPr/>
        </p:nvSpPr>
        <p:spPr>
          <a:xfrm>
            <a:off x="3601836"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3" name="矩形 12">
            <a:extLst>
              <a:ext uri="{FF2B5EF4-FFF2-40B4-BE49-F238E27FC236}">
                <a16:creationId xmlns:a16="http://schemas.microsoft.com/office/drawing/2014/main" id="{48B25009-7213-978A-F771-4A6996DF0484}"/>
              </a:ext>
            </a:extLst>
          </p:cNvPr>
          <p:cNvSpPr/>
          <p:nvPr/>
        </p:nvSpPr>
        <p:spPr>
          <a:xfrm>
            <a:off x="3770226" y="1977781"/>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4" name="矩形 13">
            <a:extLst>
              <a:ext uri="{FF2B5EF4-FFF2-40B4-BE49-F238E27FC236}">
                <a16:creationId xmlns:a16="http://schemas.microsoft.com/office/drawing/2014/main" id="{5456A794-CCE8-7806-1805-3C58296269A1}"/>
              </a:ext>
            </a:extLst>
          </p:cNvPr>
          <p:cNvSpPr/>
          <p:nvPr/>
        </p:nvSpPr>
        <p:spPr>
          <a:xfrm>
            <a:off x="3770225" y="2460746"/>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15" name="矩形 14">
            <a:extLst>
              <a:ext uri="{FF2B5EF4-FFF2-40B4-BE49-F238E27FC236}">
                <a16:creationId xmlns:a16="http://schemas.microsoft.com/office/drawing/2014/main" id="{C6B19F98-887B-B3EE-2C71-8F6F08E29686}"/>
              </a:ext>
            </a:extLst>
          </p:cNvPr>
          <p:cNvSpPr/>
          <p:nvPr/>
        </p:nvSpPr>
        <p:spPr>
          <a:xfrm>
            <a:off x="5646808"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6" name="矩形 15">
            <a:extLst>
              <a:ext uri="{FF2B5EF4-FFF2-40B4-BE49-F238E27FC236}">
                <a16:creationId xmlns:a16="http://schemas.microsoft.com/office/drawing/2014/main" id="{A4252C73-8F6B-AAA8-19F8-C80766A4FCAD}"/>
              </a:ext>
            </a:extLst>
          </p:cNvPr>
          <p:cNvSpPr/>
          <p:nvPr/>
        </p:nvSpPr>
        <p:spPr>
          <a:xfrm>
            <a:off x="5815198" y="1977781"/>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17" name="矩形 16">
            <a:extLst>
              <a:ext uri="{FF2B5EF4-FFF2-40B4-BE49-F238E27FC236}">
                <a16:creationId xmlns:a16="http://schemas.microsoft.com/office/drawing/2014/main" id="{E4CB913A-FA69-51E5-89CC-3788707D8AFE}"/>
              </a:ext>
            </a:extLst>
          </p:cNvPr>
          <p:cNvSpPr/>
          <p:nvPr/>
        </p:nvSpPr>
        <p:spPr>
          <a:xfrm>
            <a:off x="5800672" y="2477326"/>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18" name="矩形 17">
            <a:extLst>
              <a:ext uri="{FF2B5EF4-FFF2-40B4-BE49-F238E27FC236}">
                <a16:creationId xmlns:a16="http://schemas.microsoft.com/office/drawing/2014/main" id="{8C980CB5-82A3-6B55-E689-27403320DAA5}"/>
              </a:ext>
            </a:extLst>
          </p:cNvPr>
          <p:cNvSpPr/>
          <p:nvPr/>
        </p:nvSpPr>
        <p:spPr>
          <a:xfrm>
            <a:off x="7620234" y="1830345"/>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19" name="矩形 18">
            <a:extLst>
              <a:ext uri="{FF2B5EF4-FFF2-40B4-BE49-F238E27FC236}">
                <a16:creationId xmlns:a16="http://schemas.microsoft.com/office/drawing/2014/main" id="{ECED533C-2063-4C80-CCDE-95ACDE22449D}"/>
              </a:ext>
            </a:extLst>
          </p:cNvPr>
          <p:cNvSpPr/>
          <p:nvPr/>
        </p:nvSpPr>
        <p:spPr>
          <a:xfrm>
            <a:off x="7788623" y="1988573"/>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20" name="矩形 19">
            <a:extLst>
              <a:ext uri="{FF2B5EF4-FFF2-40B4-BE49-F238E27FC236}">
                <a16:creationId xmlns:a16="http://schemas.microsoft.com/office/drawing/2014/main" id="{DF3CB7B1-D00C-3040-9C0E-02B033CE2C2C}"/>
              </a:ext>
            </a:extLst>
          </p:cNvPr>
          <p:cNvSpPr/>
          <p:nvPr/>
        </p:nvSpPr>
        <p:spPr>
          <a:xfrm>
            <a:off x="7788622" y="2477326"/>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21" name="文本框 20">
            <a:extLst>
              <a:ext uri="{FF2B5EF4-FFF2-40B4-BE49-F238E27FC236}">
                <a16:creationId xmlns:a16="http://schemas.microsoft.com/office/drawing/2014/main" id="{2FCEAA4C-A167-D2F7-C4E0-584C85973271}"/>
              </a:ext>
            </a:extLst>
          </p:cNvPr>
          <p:cNvSpPr txBox="1"/>
          <p:nvPr/>
        </p:nvSpPr>
        <p:spPr>
          <a:xfrm>
            <a:off x="4168404" y="1506994"/>
            <a:ext cx="2352264" cy="338554"/>
          </a:xfrm>
          <a:prstGeom prst="rect">
            <a:avLst/>
          </a:prstGeom>
          <a:noFill/>
        </p:spPr>
        <p:txBody>
          <a:bodyPr wrap="square" rtlCol="0">
            <a:spAutoFit/>
          </a:bodyPr>
          <a:lstStyle/>
          <a:p>
            <a:r>
              <a:rPr kumimoji="1" lang="en-US" altLang="zh-CN" sz="1600" b="1" dirty="0"/>
              <a:t>Distributed</a:t>
            </a:r>
            <a:r>
              <a:rPr kumimoji="1" lang="zh-CN" altLang="en-US" sz="1600" b="1" dirty="0"/>
              <a:t> </a:t>
            </a:r>
            <a:r>
              <a:rPr kumimoji="1" lang="en-US" altLang="zh-CN" sz="1600" b="1" dirty="0"/>
              <a:t>KV</a:t>
            </a:r>
            <a:r>
              <a:rPr kumimoji="1" lang="zh-CN" altLang="en-US" sz="1600" b="1" dirty="0"/>
              <a:t> </a:t>
            </a:r>
            <a:r>
              <a:rPr kumimoji="1" lang="en-US" altLang="zh-CN" sz="1600" b="1" dirty="0"/>
              <a:t>Layer</a:t>
            </a:r>
            <a:endParaRPr kumimoji="1" lang="zh-CN" altLang="en-US" sz="1600" b="1" dirty="0"/>
          </a:p>
        </p:txBody>
      </p:sp>
      <p:sp>
        <p:nvSpPr>
          <p:cNvPr id="22" name="矩形 21">
            <a:extLst>
              <a:ext uri="{FF2B5EF4-FFF2-40B4-BE49-F238E27FC236}">
                <a16:creationId xmlns:a16="http://schemas.microsoft.com/office/drawing/2014/main" id="{3C545C83-F492-54F3-700A-44DF98744CE6}"/>
              </a:ext>
            </a:extLst>
          </p:cNvPr>
          <p:cNvSpPr/>
          <p:nvPr/>
        </p:nvSpPr>
        <p:spPr>
          <a:xfrm>
            <a:off x="9671168" y="2062765"/>
            <a:ext cx="481013" cy="39798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23" name="文本框 22">
            <a:extLst>
              <a:ext uri="{FF2B5EF4-FFF2-40B4-BE49-F238E27FC236}">
                <a16:creationId xmlns:a16="http://schemas.microsoft.com/office/drawing/2014/main" id="{AD52D464-90F4-DC22-99C0-51998288AF62}"/>
              </a:ext>
            </a:extLst>
          </p:cNvPr>
          <p:cNvSpPr txBox="1"/>
          <p:nvPr/>
        </p:nvSpPr>
        <p:spPr>
          <a:xfrm>
            <a:off x="10154477" y="2107639"/>
            <a:ext cx="1423013" cy="338554"/>
          </a:xfrm>
          <a:prstGeom prst="rect">
            <a:avLst/>
          </a:prstGeom>
          <a:noFill/>
        </p:spPr>
        <p:txBody>
          <a:bodyPr wrap="square" rtlCol="0">
            <a:spAutoFit/>
          </a:bodyPr>
          <a:lstStyle/>
          <a:p>
            <a:r>
              <a:rPr kumimoji="1" lang="en-US" altLang="zh-CN" sz="1600" dirty="0"/>
              <a:t>Leader</a:t>
            </a:r>
            <a:endParaRPr kumimoji="1" lang="zh-CN" altLang="en-US" sz="1600" dirty="0"/>
          </a:p>
        </p:txBody>
      </p:sp>
      <p:sp>
        <p:nvSpPr>
          <p:cNvPr id="24" name="矩形 23">
            <a:extLst>
              <a:ext uri="{FF2B5EF4-FFF2-40B4-BE49-F238E27FC236}">
                <a16:creationId xmlns:a16="http://schemas.microsoft.com/office/drawing/2014/main" id="{1C128471-3BC0-CA67-B71E-F53E8FA834D2}"/>
              </a:ext>
            </a:extLst>
          </p:cNvPr>
          <p:cNvSpPr/>
          <p:nvPr/>
        </p:nvSpPr>
        <p:spPr>
          <a:xfrm>
            <a:off x="9670240" y="2664996"/>
            <a:ext cx="481013" cy="404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25" name="文本框 24">
            <a:extLst>
              <a:ext uri="{FF2B5EF4-FFF2-40B4-BE49-F238E27FC236}">
                <a16:creationId xmlns:a16="http://schemas.microsoft.com/office/drawing/2014/main" id="{84BAA29F-0B94-D8CC-F862-AB8977439AAE}"/>
              </a:ext>
            </a:extLst>
          </p:cNvPr>
          <p:cNvSpPr txBox="1"/>
          <p:nvPr/>
        </p:nvSpPr>
        <p:spPr>
          <a:xfrm>
            <a:off x="10151252" y="2709596"/>
            <a:ext cx="1698593" cy="338554"/>
          </a:xfrm>
          <a:prstGeom prst="rect">
            <a:avLst/>
          </a:prstGeom>
          <a:noFill/>
        </p:spPr>
        <p:txBody>
          <a:bodyPr wrap="square" rtlCol="0">
            <a:spAutoFit/>
          </a:bodyPr>
          <a:lstStyle/>
          <a:p>
            <a:r>
              <a:rPr kumimoji="1" lang="en-US" altLang="zh-CN" sz="1600" dirty="0"/>
              <a:t>Follower</a:t>
            </a:r>
            <a:endParaRPr kumimoji="1" lang="zh-CN" altLang="en-US" sz="1600" dirty="0"/>
          </a:p>
        </p:txBody>
      </p:sp>
      <p:sp>
        <p:nvSpPr>
          <p:cNvPr id="26" name="文本框 25">
            <a:extLst>
              <a:ext uri="{FF2B5EF4-FFF2-40B4-BE49-F238E27FC236}">
                <a16:creationId xmlns:a16="http://schemas.microsoft.com/office/drawing/2014/main" id="{9ACE49B2-8F2E-F57B-2066-62662785354D}"/>
              </a:ext>
            </a:extLst>
          </p:cNvPr>
          <p:cNvSpPr txBox="1"/>
          <p:nvPr/>
        </p:nvSpPr>
        <p:spPr>
          <a:xfrm>
            <a:off x="543042" y="2214832"/>
            <a:ext cx="813043" cy="369332"/>
          </a:xfrm>
          <a:prstGeom prst="rect">
            <a:avLst/>
          </a:prstGeom>
          <a:noFill/>
        </p:spPr>
        <p:txBody>
          <a:bodyPr wrap="none" rtlCol="0">
            <a:spAutoFit/>
          </a:bodyPr>
          <a:lstStyle/>
          <a:p>
            <a:r>
              <a:rPr kumimoji="1" lang="en-US" altLang="zh-CN" dirty="0"/>
              <a:t>Before</a:t>
            </a:r>
            <a:endParaRPr kumimoji="1" lang="zh-CN" altLang="en-US" dirty="0"/>
          </a:p>
        </p:txBody>
      </p:sp>
      <p:sp>
        <p:nvSpPr>
          <p:cNvPr id="27" name="文本框 26">
            <a:extLst>
              <a:ext uri="{FF2B5EF4-FFF2-40B4-BE49-F238E27FC236}">
                <a16:creationId xmlns:a16="http://schemas.microsoft.com/office/drawing/2014/main" id="{4F4BB0B8-6371-671C-B5A7-9343929A4AD5}"/>
              </a:ext>
            </a:extLst>
          </p:cNvPr>
          <p:cNvSpPr txBox="1"/>
          <p:nvPr/>
        </p:nvSpPr>
        <p:spPr>
          <a:xfrm>
            <a:off x="533157" y="5054415"/>
            <a:ext cx="671979" cy="369332"/>
          </a:xfrm>
          <a:prstGeom prst="rect">
            <a:avLst/>
          </a:prstGeom>
          <a:noFill/>
        </p:spPr>
        <p:txBody>
          <a:bodyPr wrap="none" rtlCol="0">
            <a:spAutoFit/>
          </a:bodyPr>
          <a:lstStyle/>
          <a:p>
            <a:r>
              <a:rPr kumimoji="1" lang="en-US" altLang="zh-CN" dirty="0"/>
              <a:t>After</a:t>
            </a:r>
            <a:endParaRPr kumimoji="1" lang="zh-CN" altLang="en-US" dirty="0"/>
          </a:p>
        </p:txBody>
      </p:sp>
      <p:sp>
        <p:nvSpPr>
          <p:cNvPr id="28" name="圆角矩形 28">
            <a:extLst>
              <a:ext uri="{FF2B5EF4-FFF2-40B4-BE49-F238E27FC236}">
                <a16:creationId xmlns:a16="http://schemas.microsoft.com/office/drawing/2014/main" id="{4C4BFD6B-1146-2378-3729-D6A396726A7D}"/>
              </a:ext>
            </a:extLst>
          </p:cNvPr>
          <p:cNvSpPr/>
          <p:nvPr/>
        </p:nvSpPr>
        <p:spPr>
          <a:xfrm>
            <a:off x="1346200" y="4387553"/>
            <a:ext cx="8214350" cy="19547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29" name="矩形 28">
            <a:extLst>
              <a:ext uri="{FF2B5EF4-FFF2-40B4-BE49-F238E27FC236}">
                <a16:creationId xmlns:a16="http://schemas.microsoft.com/office/drawing/2014/main" id="{308BE0F6-AC99-6472-2AC0-C606443912CB}"/>
              </a:ext>
            </a:extLst>
          </p:cNvPr>
          <p:cNvSpPr/>
          <p:nvPr/>
        </p:nvSpPr>
        <p:spPr>
          <a:xfrm>
            <a:off x="1703022"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0" name="矩形 29">
            <a:extLst>
              <a:ext uri="{FF2B5EF4-FFF2-40B4-BE49-F238E27FC236}">
                <a16:creationId xmlns:a16="http://schemas.microsoft.com/office/drawing/2014/main" id="{D0875EEB-4A28-F70B-3A4C-E453E939B304}"/>
              </a:ext>
            </a:extLst>
          </p:cNvPr>
          <p:cNvSpPr/>
          <p:nvPr/>
        </p:nvSpPr>
        <p:spPr>
          <a:xfrm>
            <a:off x="3574219"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1" name="矩形 30">
            <a:extLst>
              <a:ext uri="{FF2B5EF4-FFF2-40B4-BE49-F238E27FC236}">
                <a16:creationId xmlns:a16="http://schemas.microsoft.com/office/drawing/2014/main" id="{B2B2BFDC-E5F3-8079-7A06-A156202D9EFA}"/>
              </a:ext>
            </a:extLst>
          </p:cNvPr>
          <p:cNvSpPr/>
          <p:nvPr/>
        </p:nvSpPr>
        <p:spPr>
          <a:xfrm>
            <a:off x="5619191"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2" name="矩形 31">
            <a:extLst>
              <a:ext uri="{FF2B5EF4-FFF2-40B4-BE49-F238E27FC236}">
                <a16:creationId xmlns:a16="http://schemas.microsoft.com/office/drawing/2014/main" id="{25C00799-8A98-73BF-03E3-5E6730B998D8}"/>
              </a:ext>
            </a:extLst>
          </p:cNvPr>
          <p:cNvSpPr/>
          <p:nvPr/>
        </p:nvSpPr>
        <p:spPr>
          <a:xfrm>
            <a:off x="7592617" y="4715108"/>
            <a:ext cx="1307184" cy="15525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3" name="圆角矩形 107">
            <a:extLst>
              <a:ext uri="{FF2B5EF4-FFF2-40B4-BE49-F238E27FC236}">
                <a16:creationId xmlns:a16="http://schemas.microsoft.com/office/drawing/2014/main" id="{49A16521-BF53-FF88-56DC-0369C5090A6A}"/>
              </a:ext>
            </a:extLst>
          </p:cNvPr>
          <p:cNvSpPr/>
          <p:nvPr/>
        </p:nvSpPr>
        <p:spPr>
          <a:xfrm>
            <a:off x="1786732" y="4778740"/>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34" name="文本框 33">
            <a:extLst>
              <a:ext uri="{FF2B5EF4-FFF2-40B4-BE49-F238E27FC236}">
                <a16:creationId xmlns:a16="http://schemas.microsoft.com/office/drawing/2014/main" id="{346F0FD4-C1CA-9D01-019B-DD42E686B459}"/>
              </a:ext>
            </a:extLst>
          </p:cNvPr>
          <p:cNvSpPr txBox="1"/>
          <p:nvPr/>
        </p:nvSpPr>
        <p:spPr>
          <a:xfrm>
            <a:off x="4140787" y="4391757"/>
            <a:ext cx="2352264" cy="338554"/>
          </a:xfrm>
          <a:prstGeom prst="rect">
            <a:avLst/>
          </a:prstGeom>
          <a:noFill/>
        </p:spPr>
        <p:txBody>
          <a:bodyPr wrap="square" rtlCol="0">
            <a:spAutoFit/>
          </a:bodyPr>
          <a:lstStyle/>
          <a:p>
            <a:r>
              <a:rPr kumimoji="1" lang="en-US" altLang="zh-CN" sz="1600" b="1" dirty="0"/>
              <a:t>Distributed</a:t>
            </a:r>
            <a:r>
              <a:rPr kumimoji="1" lang="zh-CN" altLang="en-US" sz="1600" b="1" dirty="0"/>
              <a:t> </a:t>
            </a:r>
            <a:r>
              <a:rPr kumimoji="1" lang="en-US" altLang="zh-CN" sz="1600" b="1" dirty="0"/>
              <a:t>KV</a:t>
            </a:r>
            <a:r>
              <a:rPr kumimoji="1" lang="zh-CN" altLang="en-US" sz="1600" b="1" dirty="0"/>
              <a:t> </a:t>
            </a:r>
            <a:r>
              <a:rPr kumimoji="1" lang="en-US" altLang="zh-CN" sz="1600" b="1" dirty="0"/>
              <a:t>Layer</a:t>
            </a:r>
            <a:endParaRPr kumimoji="1" lang="zh-CN" altLang="en-US" sz="1600" b="1" dirty="0"/>
          </a:p>
        </p:txBody>
      </p:sp>
      <p:sp>
        <p:nvSpPr>
          <p:cNvPr id="35" name="矩形 34">
            <a:extLst>
              <a:ext uri="{FF2B5EF4-FFF2-40B4-BE49-F238E27FC236}">
                <a16:creationId xmlns:a16="http://schemas.microsoft.com/office/drawing/2014/main" id="{D9DE46AB-2FB2-8D4F-F6A0-B4D212F221C8}"/>
              </a:ext>
            </a:extLst>
          </p:cNvPr>
          <p:cNvSpPr/>
          <p:nvPr/>
        </p:nvSpPr>
        <p:spPr>
          <a:xfrm>
            <a:off x="9700045" y="4947528"/>
            <a:ext cx="480084" cy="1882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36" name="文本框 35">
            <a:extLst>
              <a:ext uri="{FF2B5EF4-FFF2-40B4-BE49-F238E27FC236}">
                <a16:creationId xmlns:a16="http://schemas.microsoft.com/office/drawing/2014/main" id="{9A522F41-EB02-8C80-F971-185BA81F1F8D}"/>
              </a:ext>
            </a:extLst>
          </p:cNvPr>
          <p:cNvSpPr txBox="1"/>
          <p:nvPr/>
        </p:nvSpPr>
        <p:spPr>
          <a:xfrm>
            <a:off x="10242535" y="4920914"/>
            <a:ext cx="1423013" cy="338554"/>
          </a:xfrm>
          <a:prstGeom prst="rect">
            <a:avLst/>
          </a:prstGeom>
          <a:noFill/>
        </p:spPr>
        <p:txBody>
          <a:bodyPr wrap="square" rtlCol="0">
            <a:spAutoFit/>
          </a:bodyPr>
          <a:lstStyle/>
          <a:p>
            <a:r>
              <a:rPr kumimoji="1" lang="en-US" altLang="zh-CN" sz="1600" dirty="0"/>
              <a:t>Leader</a:t>
            </a:r>
            <a:endParaRPr kumimoji="1" lang="zh-CN" altLang="en-US" sz="1600" dirty="0"/>
          </a:p>
        </p:txBody>
      </p:sp>
      <p:sp>
        <p:nvSpPr>
          <p:cNvPr id="37" name="文本框 36">
            <a:extLst>
              <a:ext uri="{FF2B5EF4-FFF2-40B4-BE49-F238E27FC236}">
                <a16:creationId xmlns:a16="http://schemas.microsoft.com/office/drawing/2014/main" id="{21099F08-3CD2-8CAF-1A78-7C6802920F4F}"/>
              </a:ext>
            </a:extLst>
          </p:cNvPr>
          <p:cNvSpPr txBox="1"/>
          <p:nvPr/>
        </p:nvSpPr>
        <p:spPr>
          <a:xfrm>
            <a:off x="10273587" y="5894082"/>
            <a:ext cx="1698593" cy="338554"/>
          </a:xfrm>
          <a:prstGeom prst="rect">
            <a:avLst/>
          </a:prstGeom>
          <a:noFill/>
        </p:spPr>
        <p:txBody>
          <a:bodyPr wrap="square" rtlCol="0">
            <a:spAutoFit/>
          </a:bodyPr>
          <a:lstStyle/>
          <a:p>
            <a:r>
              <a:rPr kumimoji="1" lang="en-US" altLang="zh-CN" sz="1600" dirty="0"/>
              <a:t>Follower</a:t>
            </a:r>
            <a:endParaRPr kumimoji="1" lang="zh-CN" altLang="en-US" sz="1600" dirty="0"/>
          </a:p>
        </p:txBody>
      </p:sp>
      <p:sp>
        <p:nvSpPr>
          <p:cNvPr id="38" name="矩形 37">
            <a:extLst>
              <a:ext uri="{FF2B5EF4-FFF2-40B4-BE49-F238E27FC236}">
                <a16:creationId xmlns:a16="http://schemas.microsoft.com/office/drawing/2014/main" id="{E8726B14-6BD7-C4DE-9AFD-86F96F10F121}"/>
              </a:ext>
            </a:extLst>
          </p:cNvPr>
          <p:cNvSpPr/>
          <p:nvPr/>
        </p:nvSpPr>
        <p:spPr>
          <a:xfrm>
            <a:off x="1871412" y="4862544"/>
            <a:ext cx="962025" cy="3969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39" name="矩形 38">
            <a:extLst>
              <a:ext uri="{FF2B5EF4-FFF2-40B4-BE49-F238E27FC236}">
                <a16:creationId xmlns:a16="http://schemas.microsoft.com/office/drawing/2014/main" id="{B38DDCAF-C128-EF2E-C4F2-38EB201B9522}"/>
              </a:ext>
            </a:extLst>
          </p:cNvPr>
          <p:cNvSpPr/>
          <p:nvPr/>
        </p:nvSpPr>
        <p:spPr>
          <a:xfrm>
            <a:off x="1871411" y="5345509"/>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0" name="圆角矩形 108">
            <a:extLst>
              <a:ext uri="{FF2B5EF4-FFF2-40B4-BE49-F238E27FC236}">
                <a16:creationId xmlns:a16="http://schemas.microsoft.com/office/drawing/2014/main" id="{0867B940-8A61-0A48-8D4F-75F939CDDF61}"/>
              </a:ext>
            </a:extLst>
          </p:cNvPr>
          <p:cNvSpPr/>
          <p:nvPr/>
        </p:nvSpPr>
        <p:spPr>
          <a:xfrm>
            <a:off x="3646697" y="4778739"/>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1" name="矩形 40">
            <a:extLst>
              <a:ext uri="{FF2B5EF4-FFF2-40B4-BE49-F238E27FC236}">
                <a16:creationId xmlns:a16="http://schemas.microsoft.com/office/drawing/2014/main" id="{C4F26D63-57B4-7F9B-D197-A41CAEF0649C}"/>
              </a:ext>
            </a:extLst>
          </p:cNvPr>
          <p:cNvSpPr/>
          <p:nvPr/>
        </p:nvSpPr>
        <p:spPr>
          <a:xfrm>
            <a:off x="3742609" y="4862544"/>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42" name="矩形 41">
            <a:extLst>
              <a:ext uri="{FF2B5EF4-FFF2-40B4-BE49-F238E27FC236}">
                <a16:creationId xmlns:a16="http://schemas.microsoft.com/office/drawing/2014/main" id="{ABFE8766-33E2-61F2-90E5-A16FBC18DE3C}"/>
              </a:ext>
            </a:extLst>
          </p:cNvPr>
          <p:cNvSpPr/>
          <p:nvPr/>
        </p:nvSpPr>
        <p:spPr>
          <a:xfrm>
            <a:off x="3742608" y="5345509"/>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3" name="圆角矩形 110">
            <a:extLst>
              <a:ext uri="{FF2B5EF4-FFF2-40B4-BE49-F238E27FC236}">
                <a16:creationId xmlns:a16="http://schemas.microsoft.com/office/drawing/2014/main" id="{988F0A08-2A73-FD75-58AC-E2C2CD787561}"/>
              </a:ext>
            </a:extLst>
          </p:cNvPr>
          <p:cNvSpPr/>
          <p:nvPr/>
        </p:nvSpPr>
        <p:spPr>
          <a:xfrm>
            <a:off x="5696273" y="4789847"/>
            <a:ext cx="1144637" cy="99021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4" name="矩形 43">
            <a:extLst>
              <a:ext uri="{FF2B5EF4-FFF2-40B4-BE49-F238E27FC236}">
                <a16:creationId xmlns:a16="http://schemas.microsoft.com/office/drawing/2014/main" id="{71597013-B114-ED1C-7D83-3DC0F51B79AF}"/>
              </a:ext>
            </a:extLst>
          </p:cNvPr>
          <p:cNvSpPr/>
          <p:nvPr/>
        </p:nvSpPr>
        <p:spPr>
          <a:xfrm>
            <a:off x="5787581" y="4862544"/>
            <a:ext cx="962025" cy="396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Region1</a:t>
            </a:r>
            <a:endParaRPr kumimoji="1" lang="zh-CN" altLang="en-US" sz="1600" dirty="0"/>
          </a:p>
        </p:txBody>
      </p:sp>
      <p:sp>
        <p:nvSpPr>
          <p:cNvPr id="45" name="矩形 44">
            <a:extLst>
              <a:ext uri="{FF2B5EF4-FFF2-40B4-BE49-F238E27FC236}">
                <a16:creationId xmlns:a16="http://schemas.microsoft.com/office/drawing/2014/main" id="{444818AF-67A1-0B90-E096-85D451EAA3AE}"/>
              </a:ext>
            </a:extLst>
          </p:cNvPr>
          <p:cNvSpPr/>
          <p:nvPr/>
        </p:nvSpPr>
        <p:spPr>
          <a:xfrm>
            <a:off x="5787580" y="5345509"/>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Region2</a:t>
            </a:r>
            <a:endParaRPr kumimoji="1" lang="zh-CN" altLang="en-US" sz="1600" dirty="0"/>
          </a:p>
        </p:txBody>
      </p:sp>
      <p:sp>
        <p:nvSpPr>
          <p:cNvPr id="46" name="矩形 45">
            <a:extLst>
              <a:ext uri="{FF2B5EF4-FFF2-40B4-BE49-F238E27FC236}">
                <a16:creationId xmlns:a16="http://schemas.microsoft.com/office/drawing/2014/main" id="{8658301F-AD1B-EC9D-838E-266FEF33B429}"/>
              </a:ext>
            </a:extLst>
          </p:cNvPr>
          <p:cNvSpPr/>
          <p:nvPr/>
        </p:nvSpPr>
        <p:spPr>
          <a:xfrm>
            <a:off x="9707375" y="5176676"/>
            <a:ext cx="480084" cy="18824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47" name="圆角矩形 113">
            <a:extLst>
              <a:ext uri="{FF2B5EF4-FFF2-40B4-BE49-F238E27FC236}">
                <a16:creationId xmlns:a16="http://schemas.microsoft.com/office/drawing/2014/main" id="{F9EA6EA6-E74A-DB16-600B-2E1E66DFC7C0}"/>
              </a:ext>
            </a:extLst>
          </p:cNvPr>
          <p:cNvSpPr/>
          <p:nvPr/>
        </p:nvSpPr>
        <p:spPr>
          <a:xfrm>
            <a:off x="9655225" y="5500119"/>
            <a:ext cx="590745" cy="633900"/>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8" name="圆角矩形 116">
            <a:extLst>
              <a:ext uri="{FF2B5EF4-FFF2-40B4-BE49-F238E27FC236}">
                <a16:creationId xmlns:a16="http://schemas.microsoft.com/office/drawing/2014/main" id="{8D4B842D-E5EB-496F-F5D0-88A266E10971}"/>
              </a:ext>
            </a:extLst>
          </p:cNvPr>
          <p:cNvSpPr/>
          <p:nvPr/>
        </p:nvSpPr>
        <p:spPr>
          <a:xfrm>
            <a:off x="1780104" y="5804259"/>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49" name="矩形 48">
            <a:extLst>
              <a:ext uri="{FF2B5EF4-FFF2-40B4-BE49-F238E27FC236}">
                <a16:creationId xmlns:a16="http://schemas.microsoft.com/office/drawing/2014/main" id="{9B0AA2D7-6D93-0436-76C4-1B6D69CF0E91}"/>
              </a:ext>
            </a:extLst>
          </p:cNvPr>
          <p:cNvSpPr/>
          <p:nvPr/>
        </p:nvSpPr>
        <p:spPr>
          <a:xfrm>
            <a:off x="9703480" y="5657800"/>
            <a:ext cx="480084" cy="188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50" name="矩形 49">
            <a:extLst>
              <a:ext uri="{FF2B5EF4-FFF2-40B4-BE49-F238E27FC236}">
                <a16:creationId xmlns:a16="http://schemas.microsoft.com/office/drawing/2014/main" id="{16EF10C7-96AC-DE28-B5DB-F2EEB244792A}"/>
              </a:ext>
            </a:extLst>
          </p:cNvPr>
          <p:cNvSpPr/>
          <p:nvPr/>
        </p:nvSpPr>
        <p:spPr>
          <a:xfrm>
            <a:off x="9710810" y="5886948"/>
            <a:ext cx="480084" cy="188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dirty="0"/>
          </a:p>
        </p:txBody>
      </p:sp>
      <p:sp>
        <p:nvSpPr>
          <p:cNvPr id="51" name="矩形 50">
            <a:extLst>
              <a:ext uri="{FF2B5EF4-FFF2-40B4-BE49-F238E27FC236}">
                <a16:creationId xmlns:a16="http://schemas.microsoft.com/office/drawing/2014/main" id="{E7FED7F8-7089-9B22-F2B3-260A057FC6E0}"/>
              </a:ext>
            </a:extLst>
          </p:cNvPr>
          <p:cNvSpPr/>
          <p:nvPr/>
        </p:nvSpPr>
        <p:spPr>
          <a:xfrm>
            <a:off x="1871409" y="5849822"/>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2" name="圆角矩形 117">
            <a:extLst>
              <a:ext uri="{FF2B5EF4-FFF2-40B4-BE49-F238E27FC236}">
                <a16:creationId xmlns:a16="http://schemas.microsoft.com/office/drawing/2014/main" id="{82107FFF-63EC-BB8C-E600-BDE74970B2B2}"/>
              </a:ext>
            </a:extLst>
          </p:cNvPr>
          <p:cNvSpPr/>
          <p:nvPr/>
        </p:nvSpPr>
        <p:spPr>
          <a:xfrm>
            <a:off x="3654694" y="5804259"/>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53" name="矩形 52">
            <a:extLst>
              <a:ext uri="{FF2B5EF4-FFF2-40B4-BE49-F238E27FC236}">
                <a16:creationId xmlns:a16="http://schemas.microsoft.com/office/drawing/2014/main" id="{38D79552-D165-18F5-0894-E7D81113481A}"/>
              </a:ext>
            </a:extLst>
          </p:cNvPr>
          <p:cNvSpPr/>
          <p:nvPr/>
        </p:nvSpPr>
        <p:spPr>
          <a:xfrm>
            <a:off x="3745999" y="5849822"/>
            <a:ext cx="962025" cy="37534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4" name="圆角矩形 122">
            <a:extLst>
              <a:ext uri="{FF2B5EF4-FFF2-40B4-BE49-F238E27FC236}">
                <a16:creationId xmlns:a16="http://schemas.microsoft.com/office/drawing/2014/main" id="{0ABF8C9E-BF49-46E0-B6C4-D4C779199026}"/>
              </a:ext>
            </a:extLst>
          </p:cNvPr>
          <p:cNvSpPr/>
          <p:nvPr/>
        </p:nvSpPr>
        <p:spPr>
          <a:xfrm>
            <a:off x="7689378" y="4816981"/>
            <a:ext cx="1144637" cy="445489"/>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sz="1600" dirty="0"/>
          </a:p>
        </p:txBody>
      </p:sp>
      <p:sp>
        <p:nvSpPr>
          <p:cNvPr id="55" name="矩形 54">
            <a:extLst>
              <a:ext uri="{FF2B5EF4-FFF2-40B4-BE49-F238E27FC236}">
                <a16:creationId xmlns:a16="http://schemas.microsoft.com/office/drawing/2014/main" id="{84F25758-C51D-984C-90CB-7A9216FEFFB7}"/>
              </a:ext>
            </a:extLst>
          </p:cNvPr>
          <p:cNvSpPr/>
          <p:nvPr/>
        </p:nvSpPr>
        <p:spPr>
          <a:xfrm>
            <a:off x="7780683" y="4862544"/>
            <a:ext cx="962025" cy="375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t>Region3</a:t>
            </a:r>
            <a:endParaRPr kumimoji="1" lang="zh-CN" altLang="en-US" sz="1600" dirty="0"/>
          </a:p>
        </p:txBody>
      </p:sp>
      <p:sp>
        <p:nvSpPr>
          <p:cNvPr id="56" name="文本框 55">
            <a:extLst>
              <a:ext uri="{FF2B5EF4-FFF2-40B4-BE49-F238E27FC236}">
                <a16:creationId xmlns:a16="http://schemas.microsoft.com/office/drawing/2014/main" id="{3F56954A-63E0-B8F7-0023-BA1E1E0F4450}"/>
              </a:ext>
            </a:extLst>
          </p:cNvPr>
          <p:cNvSpPr txBox="1"/>
          <p:nvPr/>
        </p:nvSpPr>
        <p:spPr>
          <a:xfrm>
            <a:off x="1677202" y="3741948"/>
            <a:ext cx="7552345" cy="369332"/>
          </a:xfrm>
          <a:prstGeom prst="rect">
            <a:avLst/>
          </a:prstGeom>
          <a:noFill/>
        </p:spPr>
        <p:txBody>
          <a:bodyPr wrap="square">
            <a:spAutoFit/>
          </a:bodyPr>
          <a:lstStyle/>
          <a:p>
            <a:r>
              <a:rPr lang="en-US" altLang="zh-CN" dirty="0"/>
              <a:t>Replication group to solve</a:t>
            </a:r>
            <a:r>
              <a:rPr lang="zh-CN" altLang="en-US" dirty="0"/>
              <a:t> </a:t>
            </a:r>
            <a:r>
              <a:rPr lang="en-US" altLang="zh-CN" dirty="0"/>
              <a:t>single</a:t>
            </a:r>
            <a:r>
              <a:rPr lang="zh-CN" altLang="en-US" dirty="0"/>
              <a:t> </a:t>
            </a:r>
            <a:r>
              <a:rPr lang="en-US" altLang="zh-CN" dirty="0"/>
              <a:t>site cross-region</a:t>
            </a:r>
            <a:r>
              <a:rPr lang="zh-CN" altLang="en-US" dirty="0"/>
              <a:t> </a:t>
            </a:r>
            <a:r>
              <a:rPr lang="en-US" altLang="zh-CN" dirty="0"/>
              <a:t>transactions</a:t>
            </a:r>
            <a:r>
              <a:rPr lang="zh-CN" altLang="en-US" dirty="0"/>
              <a:t> </a:t>
            </a:r>
            <a:r>
              <a:rPr lang="en-US" altLang="zh-CN" dirty="0"/>
              <a:t>overhead!</a:t>
            </a:r>
            <a:r>
              <a:rPr lang="zh-CN" altLang="en-US" dirty="0"/>
              <a:t> </a:t>
            </a:r>
            <a:endParaRPr lang="en-US" altLang="zh-CN" dirty="0"/>
          </a:p>
        </p:txBody>
      </p:sp>
    </p:spTree>
    <p:extLst>
      <p:ext uri="{BB962C8B-B14F-4D97-AF65-F5344CB8AC3E}">
        <p14:creationId xmlns:p14="http://schemas.microsoft.com/office/powerpoint/2010/main" val="2555250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937022" cy="523220"/>
          </a:xfrm>
          <a:prstGeom prst="rect">
            <a:avLst/>
          </a:prstGeom>
          <a:noFill/>
        </p:spPr>
        <p:txBody>
          <a:bodyPr wrap="none" rtlCol="0">
            <a:spAutoFit/>
          </a:bodyPr>
          <a:lstStyle/>
          <a:p>
            <a:r>
              <a:rPr kumimoji="1" lang="en-US" altLang="zh-CN" sz="2800" b="1" dirty="0">
                <a:ea typeface="TencentSans W7" panose="020C04030202040F0204" pitchFamily="34" charset="-122"/>
              </a:rPr>
              <a:t>TPC-C test result</a:t>
            </a:r>
          </a:p>
        </p:txBody>
      </p:sp>
      <p:graphicFrame>
        <p:nvGraphicFramePr>
          <p:cNvPr id="3" name="表格 2">
            <a:extLst>
              <a:ext uri="{FF2B5EF4-FFF2-40B4-BE49-F238E27FC236}">
                <a16:creationId xmlns:a16="http://schemas.microsoft.com/office/drawing/2014/main" id="{3772E81D-E27C-E037-99A7-E7B9C58B20D6}"/>
              </a:ext>
            </a:extLst>
          </p:cNvPr>
          <p:cNvGraphicFramePr>
            <a:graphicFrameLocks noGrp="1"/>
          </p:cNvGraphicFramePr>
          <p:nvPr>
            <p:extLst>
              <p:ext uri="{D42A27DB-BD31-4B8C-83A1-F6EECF244321}">
                <p14:modId xmlns:p14="http://schemas.microsoft.com/office/powerpoint/2010/main" val="1519185467"/>
              </p:ext>
            </p:extLst>
          </p:nvPr>
        </p:nvGraphicFramePr>
        <p:xfrm>
          <a:off x="2022054" y="1212605"/>
          <a:ext cx="8007350" cy="1463172"/>
        </p:xfrm>
        <a:graphic>
          <a:graphicData uri="http://schemas.openxmlformats.org/drawingml/2006/table">
            <a:tbl>
              <a:tblPr/>
              <a:tblGrid>
                <a:gridCol w="873125">
                  <a:extLst>
                    <a:ext uri="{9D8B030D-6E8A-4147-A177-3AD203B41FA5}">
                      <a16:colId xmlns:a16="http://schemas.microsoft.com/office/drawing/2014/main" val="3795081086"/>
                    </a:ext>
                  </a:extLst>
                </a:gridCol>
                <a:gridCol w="1173163">
                  <a:extLst>
                    <a:ext uri="{9D8B030D-6E8A-4147-A177-3AD203B41FA5}">
                      <a16:colId xmlns:a16="http://schemas.microsoft.com/office/drawing/2014/main" val="4035641241"/>
                    </a:ext>
                  </a:extLst>
                </a:gridCol>
                <a:gridCol w="1762125">
                  <a:extLst>
                    <a:ext uri="{9D8B030D-6E8A-4147-A177-3AD203B41FA5}">
                      <a16:colId xmlns:a16="http://schemas.microsoft.com/office/drawing/2014/main" val="1780016328"/>
                    </a:ext>
                  </a:extLst>
                </a:gridCol>
                <a:gridCol w="1173162">
                  <a:extLst>
                    <a:ext uri="{9D8B030D-6E8A-4147-A177-3AD203B41FA5}">
                      <a16:colId xmlns:a16="http://schemas.microsoft.com/office/drawing/2014/main" val="3640230954"/>
                    </a:ext>
                  </a:extLst>
                </a:gridCol>
                <a:gridCol w="1555750">
                  <a:extLst>
                    <a:ext uri="{9D8B030D-6E8A-4147-A177-3AD203B41FA5}">
                      <a16:colId xmlns:a16="http://schemas.microsoft.com/office/drawing/2014/main" val="650021512"/>
                    </a:ext>
                  </a:extLst>
                </a:gridCol>
                <a:gridCol w="1470025">
                  <a:extLst>
                    <a:ext uri="{9D8B030D-6E8A-4147-A177-3AD203B41FA5}">
                      <a16:colId xmlns:a16="http://schemas.microsoft.com/office/drawing/2014/main" val="3821711477"/>
                    </a:ext>
                  </a:extLst>
                </a:gridCol>
              </a:tblGrid>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Ranking</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Vender</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Database</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tpmC</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Price/tpmC</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3-year price</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extLst>
                  <a:ext uri="{0D108BD9-81ED-4DB2-BD59-A6C34878D82A}">
                    <a16:rowId xmlns:a16="http://schemas.microsoft.com/office/drawing/2014/main" val="599707340"/>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3372FF"/>
                          </a:solidFill>
                          <a:effectLst/>
                          <a:latin typeface="微软雅黑" panose="020B0503020204020204" pitchFamily="34" charset="-122"/>
                          <a:ea typeface="微软雅黑" panose="020B0503020204020204" pitchFamily="34" charset="-122"/>
                        </a:rPr>
                        <a:t>1</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3372FF"/>
                          </a:solidFill>
                          <a:effectLst/>
                          <a:latin typeface="微软雅黑" panose="020B0503020204020204" pitchFamily="34" charset="-122"/>
                          <a:ea typeface="微软雅黑" panose="020B0503020204020204" pitchFamily="34" charset="-122"/>
                        </a:rPr>
                        <a:t>Tencent</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3372FF"/>
                          </a:solidFill>
                          <a:effectLst/>
                          <a:latin typeface="微软雅黑" panose="020B0503020204020204" pitchFamily="34" charset="-122"/>
                          <a:ea typeface="微软雅黑" panose="020B0503020204020204" pitchFamily="34" charset="-122"/>
                        </a:rPr>
                        <a:t>TDSQL</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814 M</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3372FF"/>
                          </a:solidFill>
                          <a:effectLst/>
                          <a:latin typeface="微软雅黑" panose="020B0503020204020204" pitchFamily="34" charset="-122"/>
                          <a:ea typeface="微软雅黑" panose="020B0503020204020204" pitchFamily="34" charset="-122"/>
                        </a:rPr>
                        <a:t>1.27 rmb</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a:ln>
                            <a:noFill/>
                          </a:ln>
                          <a:solidFill>
                            <a:srgbClr val="3372FF"/>
                          </a:solidFill>
                          <a:effectLst/>
                          <a:latin typeface="微软雅黑" panose="020B0503020204020204" pitchFamily="34" charset="-122"/>
                          <a:ea typeface="微软雅黑" panose="020B0503020204020204" pitchFamily="34" charset="-122"/>
                        </a:rPr>
                        <a:t>1.03 B</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647404092"/>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vender1</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database1</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707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3.98 rmb</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2.81 B</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4661975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vender1</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database1</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60.8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6.25 </a:t>
                      </a:r>
                      <a:r>
                        <a:rPr kumimoji="0" lang="en-US" altLang="zh-CN" sz="1000" b="0" i="0" u="none" strike="noStrike" cap="none" normalizeH="0" baseline="0" dirty="0" err="1">
                          <a:ln>
                            <a:noFill/>
                          </a:ln>
                          <a:solidFill>
                            <a:schemeClr val="tx1"/>
                          </a:solidFill>
                          <a:effectLst/>
                          <a:latin typeface="微软雅黑" panose="020B0503020204020204" pitchFamily="34" charset="-122"/>
                          <a:ea typeface="微软雅黑" panose="020B0503020204020204" pitchFamily="34" charset="-122"/>
                        </a:rPr>
                        <a:t>rmb</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380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8237876"/>
                  </a:ext>
                </a:extLst>
              </a:tr>
              <a:tr h="243635">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4</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vender2</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database2</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30.2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1.01 dollar</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30.5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4790503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vender3</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database3</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10.3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1.3 dollar</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14.3 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40273745"/>
                  </a:ext>
                </a:extLst>
              </a:tr>
            </a:tbl>
          </a:graphicData>
        </a:graphic>
      </p:graphicFrame>
      <p:sp>
        <p:nvSpPr>
          <p:cNvPr id="7" name="爆炸形: 8 pt  6">
            <a:extLst>
              <a:ext uri="{FF2B5EF4-FFF2-40B4-BE49-F238E27FC236}">
                <a16:creationId xmlns:a16="http://schemas.microsoft.com/office/drawing/2014/main" id="{C539CC63-A5AF-CC4A-52C1-8449D4844AD6}"/>
              </a:ext>
            </a:extLst>
          </p:cNvPr>
          <p:cNvSpPr/>
          <p:nvPr/>
        </p:nvSpPr>
        <p:spPr>
          <a:xfrm>
            <a:off x="615042" y="1244993"/>
            <a:ext cx="1740587" cy="1306654"/>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b="1" dirty="0">
                <a:latin typeface="微软雅黑" panose="020B0503020204020204" pitchFamily="34" charset="-122"/>
                <a:ea typeface="微软雅黑" panose="020B0503020204020204" pitchFamily="34" charset="-122"/>
              </a:rPr>
              <a:t>Result when published</a:t>
            </a:r>
            <a:endParaRPr lang="zh-CN" altLang="en-US" sz="1100" b="1"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2FC49C4F-ECC2-83C9-A697-ED1337637B61}"/>
              </a:ext>
            </a:extLst>
          </p:cNvPr>
          <p:cNvSpPr txBox="1"/>
          <p:nvPr/>
        </p:nvSpPr>
        <p:spPr>
          <a:xfrm>
            <a:off x="2022055" y="2923079"/>
            <a:ext cx="8007349" cy="307777"/>
          </a:xfrm>
          <a:prstGeom prst="rect">
            <a:avLst/>
          </a:prstGeom>
          <a:solidFill>
            <a:srgbClr val="D6E7FF"/>
          </a:solidFill>
          <a:ln w="3175">
            <a:solidFill>
              <a:srgbClr val="3372FF"/>
            </a:solidFill>
            <a:prstDash val="lgDash"/>
          </a:ln>
        </p:spPr>
        <p:txBody>
          <a:bodyPr wrap="square">
            <a:spAutoFit/>
          </a:bodyPr>
          <a:lstStyle/>
          <a:p>
            <a:pPr algn="ctr"/>
            <a:r>
              <a:rPr lang="en-US" altLang="zh-CN" sz="1400" b="1" dirty="0">
                <a:solidFill>
                  <a:srgbClr val="3372FF"/>
                </a:solidFill>
                <a:latin typeface="微软雅黑" panose="020B0503020204020204" pitchFamily="34" charset="-122"/>
                <a:ea typeface="微软雅黑" panose="020B0503020204020204" pitchFamily="34" charset="-122"/>
              </a:rPr>
              <a:t>Highest </a:t>
            </a:r>
            <a:r>
              <a:rPr lang="en-US" altLang="zh-CN" sz="1400" b="1" dirty="0" err="1">
                <a:solidFill>
                  <a:srgbClr val="3372FF"/>
                </a:solidFill>
                <a:latin typeface="微软雅黑" panose="020B0503020204020204" pitchFamily="34" charset="-122"/>
                <a:ea typeface="微软雅黑" panose="020B0503020204020204" pitchFamily="34" charset="-122"/>
              </a:rPr>
              <a:t>tpmC</a:t>
            </a:r>
            <a:r>
              <a:rPr lang="en-US" altLang="zh-CN" sz="1400" b="1" dirty="0">
                <a:solidFill>
                  <a:srgbClr val="3372FF"/>
                </a:solidFill>
                <a:latin typeface="微软雅黑" panose="020B0503020204020204" pitchFamily="34" charset="-122"/>
                <a:ea typeface="微软雅黑" panose="020B0503020204020204" pitchFamily="34" charset="-122"/>
              </a:rPr>
              <a:t> and lowest price/</a:t>
            </a:r>
            <a:r>
              <a:rPr lang="en-US" altLang="zh-CN" sz="1400" b="1" dirty="0" err="1">
                <a:solidFill>
                  <a:srgbClr val="3372FF"/>
                </a:solidFill>
                <a:latin typeface="微软雅黑" panose="020B0503020204020204" pitchFamily="34" charset="-122"/>
                <a:ea typeface="微软雅黑" panose="020B0503020204020204" pitchFamily="34" charset="-122"/>
              </a:rPr>
              <a:t>tpmC</a:t>
            </a:r>
            <a:endParaRPr lang="en-US" altLang="zh-CN" sz="1400" b="1" dirty="0">
              <a:solidFill>
                <a:srgbClr val="3372FF"/>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9F106EFB-3C7E-626E-7379-F9B574FC74D5}"/>
              </a:ext>
            </a:extLst>
          </p:cNvPr>
          <p:cNvSpPr/>
          <p:nvPr/>
        </p:nvSpPr>
        <p:spPr>
          <a:xfrm>
            <a:off x="6348282" y="3424594"/>
            <a:ext cx="5096006" cy="173277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1400"/>
              </a:lnSpc>
            </a:pPr>
            <a:r>
              <a:rPr lang="en-US" altLang="zh-CN" sz="1200" b="1" dirty="0" err="1">
                <a:solidFill>
                  <a:srgbClr val="3372FF"/>
                </a:solidFill>
                <a:latin typeface="微软雅黑" panose="020B0503020204020204" pitchFamily="34" charset="-122"/>
                <a:ea typeface="微软雅黑" panose="020B0503020204020204" pitchFamily="34" charset="-122"/>
                <a:cs typeface="Calibri" panose="020F0502020204030204" pitchFamily="34" charset="0"/>
              </a:rPr>
              <a:t>tpmC</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 814 million vs 707 million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higher throughput</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400"/>
              </a:lnSpc>
            </a:pPr>
            <a:r>
              <a:rPr lang="en-US" altLang="zh-CN" sz="900" dirty="0">
                <a:solidFill>
                  <a:srgbClr val="333333"/>
                </a:solidFill>
                <a:latin typeface="微软雅黑" panose="020B0503020204020204" pitchFamily="34" charset="-122"/>
                <a:ea typeface="微软雅黑" panose="020B0503020204020204" pitchFamily="34" charset="-122"/>
              </a:rPr>
              <a:t>We have built the industry's largest distributed database cluster (1650 nodes), setting a new world record in performance (814 million </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en-US" altLang="zh-CN" sz="900" dirty="0">
                <a:solidFill>
                  <a:srgbClr val="333333"/>
                </a:solidFill>
                <a:latin typeface="微软雅黑" panose="020B0503020204020204" pitchFamily="34" charset="-122"/>
                <a:ea typeface="微软雅黑" panose="020B0503020204020204" pitchFamily="34" charset="-122"/>
              </a:rPr>
              <a:t>).</a:t>
            </a:r>
          </a:p>
          <a:p>
            <a:pPr marL="0" indent="0">
              <a:lnSpc>
                <a:spcPts val="1400"/>
              </a:lnSpc>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Volatility: 0.2% vs 1%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more stable</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400"/>
              </a:lnSpc>
            </a:pPr>
            <a:r>
              <a:rPr lang="en-US" altLang="zh-CN" sz="900" dirty="0">
                <a:solidFill>
                  <a:srgbClr val="333333"/>
                </a:solidFill>
                <a:latin typeface="微软雅黑" panose="020B0503020204020204" pitchFamily="34" charset="-122"/>
                <a:ea typeface="微软雅黑" panose="020B0503020204020204" pitchFamily="34" charset="-122"/>
              </a:rPr>
              <a:t>During an 8-hour continuous stress test, the </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en-US" altLang="zh-CN" sz="900" dirty="0">
                <a:solidFill>
                  <a:srgbClr val="333333"/>
                </a:solidFill>
                <a:latin typeface="微软雅黑" panose="020B0503020204020204" pitchFamily="34" charset="-122"/>
                <a:ea typeface="微软雅黑" panose="020B0503020204020204" pitchFamily="34" charset="-122"/>
              </a:rPr>
              <a:t> volatility remained below 0.2% (the standard requirement is within 2%, while other vendors typically have volatility within 1%).</a:t>
            </a:r>
          </a:p>
          <a:p>
            <a:pPr marL="0" indent="0">
              <a:lnSpc>
                <a:spcPts val="1400"/>
              </a:lnSpc>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Response Time: Reduced by 15%-30%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faster response</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400"/>
              </a:lnSpc>
            </a:pPr>
            <a:r>
              <a:rPr lang="en-US" altLang="zh-CN" sz="900" dirty="0">
                <a:solidFill>
                  <a:srgbClr val="333333"/>
                </a:solidFill>
                <a:latin typeface="微软雅黑" panose="020B0503020204020204" pitchFamily="34" charset="-122"/>
                <a:ea typeface="微软雅黑" panose="020B0503020204020204" pitchFamily="34" charset="-122"/>
              </a:rPr>
              <a:t>The average latency and 90th percentile delay are more than 15%-30% lower than competing products.</a:t>
            </a:r>
            <a:endParaRPr lang="zh-CN" altLang="en-US" sz="900" dirty="0">
              <a:solidFill>
                <a:srgbClr val="333333"/>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340A2641-2FA4-42CD-DC90-5B71E8AF9A81}"/>
              </a:ext>
            </a:extLst>
          </p:cNvPr>
          <p:cNvSpPr/>
          <p:nvPr/>
        </p:nvSpPr>
        <p:spPr>
          <a:xfrm>
            <a:off x="304800" y="4291424"/>
            <a:ext cx="4363811" cy="113822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Cost-effectiveness: 1.27 vs 3.98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1/3 of the cost</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500"/>
              </a:lnSpc>
            </a:pPr>
            <a:r>
              <a:rPr lang="en-US" altLang="zh-CN" sz="900" dirty="0">
                <a:solidFill>
                  <a:srgbClr val="333333"/>
                </a:solidFill>
                <a:latin typeface="微软雅黑" panose="020B0503020204020204" pitchFamily="34" charset="-122"/>
                <a:ea typeface="微软雅黑" panose="020B0503020204020204" pitchFamily="34" charset="-122"/>
              </a:rPr>
              <a:t>Hardware costs reduced by 10% (improving single-machine performance, increasing the number of servers by 8.7%, and overall performance by 15.2%). Software and service costs reduced by 85% (TDSQL uses a public cloud model, significantly lowering license and service fees,), </a:t>
            </a:r>
            <a:endParaRPr lang="zh-CN" altLang="en-US" sz="900" dirty="0">
              <a:solidFill>
                <a:srgbClr val="333333"/>
              </a:solidFill>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879AF6BA-1F45-3B54-D0EC-B7009427BE01}"/>
              </a:ext>
            </a:extLst>
          </p:cNvPr>
          <p:cNvSpPr/>
          <p:nvPr/>
        </p:nvSpPr>
        <p:spPr>
          <a:xfrm>
            <a:off x="7192540" y="5642950"/>
            <a:ext cx="4694660" cy="8852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Fault Impact Duration: 20 seconds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fast recovery</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500"/>
              </a:lnSpc>
            </a:pPr>
            <a:r>
              <a:rPr lang="en-US" altLang="zh-CN" sz="900" dirty="0">
                <a:solidFill>
                  <a:srgbClr val="333333"/>
                </a:solidFill>
                <a:latin typeface="微软雅黑" panose="020B0503020204020204" pitchFamily="34" charset="-122"/>
                <a:ea typeface="微软雅黑" panose="020B0503020204020204" pitchFamily="34" charset="-122"/>
              </a:rPr>
              <a:t>We conducted two random power-off simulations of physical machines and one simulated failure by destroying a Tencent Cloud instance (virtual machine). After simulating the faults, the impact on business operations was within 20 seconds.</a:t>
            </a:r>
            <a:endParaRPr lang="zh-CN" altLang="en-US" sz="900" dirty="0">
              <a:solidFill>
                <a:srgbClr val="333333"/>
              </a:solidFill>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4AD27E5A-242C-A445-A285-58E9F6F6D8BC}"/>
              </a:ext>
            </a:extLst>
          </p:cNvPr>
          <p:cNvGrpSpPr/>
          <p:nvPr/>
        </p:nvGrpSpPr>
        <p:grpSpPr>
          <a:xfrm>
            <a:off x="4166816" y="4063513"/>
            <a:ext cx="2893887" cy="2557756"/>
            <a:chOff x="958033" y="2763748"/>
            <a:chExt cx="3065982" cy="2709862"/>
          </a:xfrm>
        </p:grpSpPr>
        <p:sp>
          <p:nvSpPr>
            <p:cNvPr id="4" name="等腰三角形 22">
              <a:extLst>
                <a:ext uri="{FF2B5EF4-FFF2-40B4-BE49-F238E27FC236}">
                  <a16:creationId xmlns:a16="http://schemas.microsoft.com/office/drawing/2014/main" id="{96C1BAC7-F8C8-BB35-4E33-85E561A061DF}"/>
                </a:ext>
              </a:extLst>
            </p:cNvPr>
            <p:cNvSpPr/>
            <p:nvPr/>
          </p:nvSpPr>
          <p:spPr>
            <a:xfrm>
              <a:off x="1584757" y="3268351"/>
              <a:ext cx="1869260" cy="1558925"/>
            </a:xfrm>
            <a:prstGeom prst="triangle">
              <a:avLst/>
            </a:prstGeom>
            <a:noFill/>
            <a:ln w="12700">
              <a:solidFill>
                <a:schemeClr val="accent6">
                  <a:lumMod val="50000"/>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8" name="椭圆 7">
              <a:extLst>
                <a:ext uri="{FF2B5EF4-FFF2-40B4-BE49-F238E27FC236}">
                  <a16:creationId xmlns:a16="http://schemas.microsoft.com/office/drawing/2014/main" id="{1F81D769-F054-6902-FD1A-1CD2C2FBC3CE}"/>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1" name="椭圆 30">
              <a:extLst>
                <a:ext uri="{FF2B5EF4-FFF2-40B4-BE49-F238E27FC236}">
                  <a16:creationId xmlns:a16="http://schemas.microsoft.com/office/drawing/2014/main" id="{D22AF451-0C11-A092-369A-6ACCB2F7710E}"/>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2" name="椭圆 31">
              <a:extLst>
                <a:ext uri="{FF2B5EF4-FFF2-40B4-BE49-F238E27FC236}">
                  <a16:creationId xmlns:a16="http://schemas.microsoft.com/office/drawing/2014/main" id="{CAC30EE2-E0A6-F8D0-3D66-276D2357D0D2}"/>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3" name="椭圆 32">
              <a:extLst>
                <a:ext uri="{FF2B5EF4-FFF2-40B4-BE49-F238E27FC236}">
                  <a16:creationId xmlns:a16="http://schemas.microsoft.com/office/drawing/2014/main" id="{1F3A8754-2C0D-824A-D4D4-68C17DD3CAAE}"/>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en-US" altLang="zh-CN"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Core</a:t>
              </a:r>
              <a:endPar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4" name="椭圆 33">
              <a:extLst>
                <a:ext uri="{FF2B5EF4-FFF2-40B4-BE49-F238E27FC236}">
                  <a16:creationId xmlns:a16="http://schemas.microsoft.com/office/drawing/2014/main" id="{5B2DC5D8-9831-E11C-01ED-68A9B3DA0055}"/>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Performance</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sp>
          <p:nvSpPr>
            <p:cNvPr id="35" name="椭圆 34">
              <a:extLst>
                <a:ext uri="{FF2B5EF4-FFF2-40B4-BE49-F238E27FC236}">
                  <a16:creationId xmlns:a16="http://schemas.microsoft.com/office/drawing/2014/main" id="{DA27CB63-502B-A2E3-2365-6C8D10E8AB30}"/>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Cost</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sp>
          <p:nvSpPr>
            <p:cNvPr id="36" name="椭圆 35">
              <a:extLst>
                <a:ext uri="{FF2B5EF4-FFF2-40B4-BE49-F238E27FC236}">
                  <a16:creationId xmlns:a16="http://schemas.microsoft.com/office/drawing/2014/main" id="{81B80AFB-9D8C-C4ED-C731-6CE9CFE17C98}"/>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en-US" altLang="zh-CN" sz="1200" kern="0" dirty="0">
                  <a:solidFill>
                    <a:schemeClr val="bg1"/>
                  </a:solidFill>
                  <a:latin typeface="微软雅黑" panose="020B0503020204020204" pitchFamily="34" charset="-122"/>
                  <a:ea typeface="微软雅黑" panose="020B0503020204020204" pitchFamily="34" charset="-122"/>
                  <a:cs typeface="Calibri"/>
                </a:rPr>
                <a:t>High Availability</a:t>
              </a:r>
              <a:endParaRPr lang="zh-CN" altLang="en-US" sz="1200" kern="0" dirty="0">
                <a:solidFill>
                  <a:schemeClr val="bg1"/>
                </a:solidFill>
                <a:latin typeface="微软雅黑" panose="020B0503020204020204" pitchFamily="34" charset="-122"/>
                <a:ea typeface="微软雅黑" panose="020B0503020204020204" pitchFamily="34" charset="-122"/>
                <a:cs typeface="Calibri"/>
              </a:endParaRPr>
            </a:p>
          </p:txBody>
        </p:sp>
      </p:grpSp>
    </p:spTree>
    <p:extLst>
      <p:ext uri="{BB962C8B-B14F-4D97-AF65-F5344CB8AC3E}">
        <p14:creationId xmlns:p14="http://schemas.microsoft.com/office/powerpoint/2010/main" val="1475974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94370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Tencent: Who we are?</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3273573" y="1853769"/>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1.3 billion monthly active users</a:t>
              </a:r>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307985" y="1773796"/>
            <a:ext cx="2965588" cy="799720"/>
            <a:chOff x="0" y="841536"/>
            <a:chExt cx="2965588" cy="799720"/>
          </a:xfrm>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Social media</a:t>
              </a:r>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3273573" y="329772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Honor of Kings, League of Legends</a:t>
              </a:r>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307985" y="3217750"/>
            <a:ext cx="2965588" cy="799720"/>
            <a:chOff x="0" y="841536"/>
            <a:chExt cx="2965588" cy="799720"/>
          </a:xfrm>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Gaming</a:t>
              </a:r>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3273574" y="481631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Epic Games, Spotify, JD.com</a:t>
              </a:r>
              <a:r>
                <a:rPr lang="en-US" sz="1500" dirty="0"/>
                <a:t>,</a:t>
              </a:r>
              <a:r>
                <a:rPr lang="zh-CN" altLang="en-US" sz="1500" dirty="0"/>
                <a:t> </a:t>
              </a:r>
              <a:r>
                <a:rPr lang="en-US" altLang="zh-CN" sz="1500" dirty="0"/>
                <a:t>PDD</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307986" y="4736337"/>
            <a:ext cx="2965588" cy="799720"/>
            <a:chOff x="0" y="841536"/>
            <a:chExt cx="2965588" cy="799720"/>
          </a:xfrm>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Investment</a:t>
              </a:r>
            </a:p>
          </p:txBody>
        </p:sp>
      </p:grpSp>
      <p:pic>
        <p:nvPicPr>
          <p:cNvPr id="1026" name="Picture 2" descr="WeChat | The Hang Seng University of ...">
            <a:extLst>
              <a:ext uri="{FF2B5EF4-FFF2-40B4-BE49-F238E27FC236}">
                <a16:creationId xmlns:a16="http://schemas.microsoft.com/office/drawing/2014/main" id="{1B3DF887-15AD-73E0-9A45-61447576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429" y="1536052"/>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q下载-腾讯qq电脑版官网下载-qq下载安装 ...">
            <a:extLst>
              <a:ext uri="{FF2B5EF4-FFF2-40B4-BE49-F238E27FC236}">
                <a16:creationId xmlns:a16="http://schemas.microsoft.com/office/drawing/2014/main" id="{835F5634-5B58-B7C5-3260-3D4A6373F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3781" y="1548104"/>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nor of Kings - VGMdb">
            <a:extLst>
              <a:ext uri="{FF2B5EF4-FFF2-40B4-BE49-F238E27FC236}">
                <a16:creationId xmlns:a16="http://schemas.microsoft.com/office/drawing/2014/main" id="{66B14148-B63E-E223-303A-984686A13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194" y="2887235"/>
            <a:ext cx="1360440" cy="146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gue of Legends logo">
            <a:extLst>
              <a:ext uri="{FF2B5EF4-FFF2-40B4-BE49-F238E27FC236}">
                <a16:creationId xmlns:a16="http://schemas.microsoft.com/office/drawing/2014/main" id="{7A5E7634-082F-0CD1-788E-0B19F4EDA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7524" y="3029956"/>
            <a:ext cx="1139972" cy="11399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Music - Microsoft Apps">
            <a:extLst>
              <a:ext uri="{FF2B5EF4-FFF2-40B4-BE49-F238E27FC236}">
                <a16:creationId xmlns:a16="http://schemas.microsoft.com/office/drawing/2014/main" id="{E6BE7374-E2A3-6250-BE8C-FD59F9A74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428" y="4566213"/>
            <a:ext cx="1139968" cy="11399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mu (marketplace) - Wikipedia">
            <a:extLst>
              <a:ext uri="{FF2B5EF4-FFF2-40B4-BE49-F238E27FC236}">
                <a16:creationId xmlns:a16="http://schemas.microsoft.com/office/drawing/2014/main" id="{E0CAFC52-231E-02B1-9175-8B2A195653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0372" y="4522834"/>
            <a:ext cx="1103380" cy="1103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lack Myth: Wukong on Steam">
            <a:extLst>
              <a:ext uri="{FF2B5EF4-FFF2-40B4-BE49-F238E27FC236}">
                <a16:creationId xmlns:a16="http://schemas.microsoft.com/office/drawing/2014/main" id="{36209D08-C73E-2169-2A16-3D2C1E5C8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2948" y="4347984"/>
            <a:ext cx="2890262" cy="1656270"/>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1C827457-422C-C5EA-0B41-BDD4D68CE1F7}"/>
              </a:ext>
            </a:extLst>
          </p:cNvPr>
          <p:cNvSpPr txBox="1"/>
          <p:nvPr/>
        </p:nvSpPr>
        <p:spPr>
          <a:xfrm>
            <a:off x="8354616" y="6129588"/>
            <a:ext cx="4265816" cy="590931"/>
          </a:xfrm>
          <a:prstGeom prst="rect">
            <a:avLst/>
          </a:prstGeom>
          <a:noFill/>
        </p:spPr>
        <p:txBody>
          <a:bodyPr wrap="square">
            <a:spAutoFit/>
          </a:bodyPr>
          <a:lstStyle/>
          <a:p>
            <a:pPr marL="0" lvl="1" algn="l" defTabSz="666750">
              <a:lnSpc>
                <a:spcPct val="90000"/>
              </a:lnSpc>
              <a:spcBef>
                <a:spcPct val="0"/>
              </a:spcBef>
              <a:spcAft>
                <a:spcPct val="15000"/>
              </a:spcAft>
            </a:pPr>
            <a:r>
              <a:rPr lang="en-US" altLang="zh-CN" sz="1800" kern="1200" dirty="0">
                <a:solidFill>
                  <a:srgbClr val="FF0000"/>
                </a:solidFill>
              </a:rPr>
              <a:t>Black Myth: </a:t>
            </a:r>
            <a:r>
              <a:rPr lang="en-US" altLang="zh-CN" sz="1800" kern="1200" dirty="0" err="1">
                <a:solidFill>
                  <a:srgbClr val="FF0000"/>
                </a:solidFill>
              </a:rPr>
              <a:t>Wukong</a:t>
            </a:r>
            <a:br>
              <a:rPr lang="en-US" altLang="zh-CN" sz="1800" kern="1200" dirty="0">
                <a:solidFill>
                  <a:srgbClr val="FF0000"/>
                </a:solidFill>
              </a:rPr>
            </a:br>
            <a:r>
              <a:rPr lang="en-US" altLang="zh-CN" sz="1800" kern="1200" dirty="0">
                <a:solidFill>
                  <a:srgbClr val="FF0000"/>
                </a:solidFill>
              </a:rPr>
              <a:t>Second largest online users in steam</a:t>
            </a:r>
          </a:p>
        </p:txBody>
      </p:sp>
    </p:spTree>
    <p:extLst>
      <p:ext uri="{BB962C8B-B14F-4D97-AF65-F5344CB8AC3E}">
        <p14:creationId xmlns:p14="http://schemas.microsoft.com/office/powerpoint/2010/main" val="440951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042039" cy="523220"/>
          </a:xfrm>
          <a:prstGeom prst="rect">
            <a:avLst/>
          </a:prstGeom>
          <a:noFill/>
        </p:spPr>
        <p:txBody>
          <a:bodyPr wrap="none" rtlCol="0">
            <a:spAutoFit/>
          </a:bodyPr>
          <a:lstStyle/>
          <a:p>
            <a:r>
              <a:rPr kumimoji="1" lang="en-US" altLang="zh-CN" sz="2800" b="1" dirty="0">
                <a:ea typeface="TencentSans W7" panose="020C04030202040F0204" pitchFamily="34" charset="-122"/>
              </a:rPr>
              <a:t>Related Works on Hotspot Handling</a:t>
            </a:r>
          </a:p>
        </p:txBody>
      </p:sp>
      <p:sp>
        <p:nvSpPr>
          <p:cNvPr id="2" name="文本框 1">
            <a:extLst>
              <a:ext uri="{FF2B5EF4-FFF2-40B4-BE49-F238E27FC236}">
                <a16:creationId xmlns:a16="http://schemas.microsoft.com/office/drawing/2014/main" id="{39C65C78-9948-049B-A7A5-658ABC9BE97F}"/>
              </a:ext>
            </a:extLst>
          </p:cNvPr>
          <p:cNvSpPr txBox="1"/>
          <p:nvPr/>
        </p:nvSpPr>
        <p:spPr>
          <a:xfrm>
            <a:off x="8941492" y="1320534"/>
            <a:ext cx="1787641" cy="369332"/>
          </a:xfrm>
          <a:prstGeom prst="rect">
            <a:avLst/>
          </a:prstGeom>
          <a:noFill/>
        </p:spPr>
        <p:txBody>
          <a:bodyPr wrap="square">
            <a:spAutoFit/>
          </a:bodyPr>
          <a:lstStyle/>
          <a:p>
            <a:r>
              <a:rPr lang="en-US" altLang="zh-CN" b="1" dirty="0"/>
              <a:t>Lock mitigate</a:t>
            </a:r>
          </a:p>
        </p:txBody>
      </p:sp>
      <p:sp>
        <p:nvSpPr>
          <p:cNvPr id="9" name="文本框 8">
            <a:extLst>
              <a:ext uri="{FF2B5EF4-FFF2-40B4-BE49-F238E27FC236}">
                <a16:creationId xmlns:a16="http://schemas.microsoft.com/office/drawing/2014/main" id="{31FC3F35-90F7-82E3-7EA1-405C716E6671}"/>
              </a:ext>
            </a:extLst>
          </p:cNvPr>
          <p:cNvSpPr txBox="1"/>
          <p:nvPr/>
        </p:nvSpPr>
        <p:spPr>
          <a:xfrm>
            <a:off x="8941492" y="4331715"/>
            <a:ext cx="1966292" cy="369332"/>
          </a:xfrm>
          <a:prstGeom prst="rect">
            <a:avLst/>
          </a:prstGeom>
          <a:noFill/>
        </p:spPr>
        <p:txBody>
          <a:bodyPr wrap="square">
            <a:spAutoFit/>
          </a:bodyPr>
          <a:lstStyle/>
          <a:p>
            <a:r>
              <a:rPr lang="en-US" altLang="zh-CN" b="1" dirty="0"/>
              <a:t>Deterministic</a:t>
            </a:r>
          </a:p>
        </p:txBody>
      </p:sp>
      <p:sp>
        <p:nvSpPr>
          <p:cNvPr id="10" name="文本框 9">
            <a:extLst>
              <a:ext uri="{FF2B5EF4-FFF2-40B4-BE49-F238E27FC236}">
                <a16:creationId xmlns:a16="http://schemas.microsoft.com/office/drawing/2014/main" id="{34732EDA-3018-A845-F3AB-5700ADD61322}"/>
              </a:ext>
            </a:extLst>
          </p:cNvPr>
          <p:cNvSpPr txBox="1"/>
          <p:nvPr/>
        </p:nvSpPr>
        <p:spPr>
          <a:xfrm>
            <a:off x="8941492" y="1657600"/>
            <a:ext cx="3014132" cy="2585323"/>
          </a:xfrm>
          <a:prstGeom prst="rect">
            <a:avLst/>
          </a:prstGeom>
          <a:noFill/>
        </p:spPr>
        <p:txBody>
          <a:bodyPr wrap="square">
            <a:spAutoFit/>
          </a:bodyPr>
          <a:lstStyle/>
          <a:p>
            <a:r>
              <a:rPr lang="en-US" altLang="zh-CN" dirty="0"/>
              <a:t>While such methods demonstrate some effectiveness under high-conflict workloads, </a:t>
            </a:r>
            <a:r>
              <a:rPr lang="en-US" altLang="zh-CN" dirty="0">
                <a:solidFill>
                  <a:srgbClr val="C00000"/>
                </a:solidFill>
              </a:rPr>
              <a:t>existing locking schemes fail to address throughput degradation caused by centralized lock contention during hotspot access.</a:t>
            </a:r>
          </a:p>
        </p:txBody>
      </p:sp>
      <p:sp>
        <p:nvSpPr>
          <p:cNvPr id="11" name="文本框 10">
            <a:extLst>
              <a:ext uri="{FF2B5EF4-FFF2-40B4-BE49-F238E27FC236}">
                <a16:creationId xmlns:a16="http://schemas.microsoft.com/office/drawing/2014/main" id="{D6663705-27CA-61BC-DE53-04A2F860A5E2}"/>
              </a:ext>
            </a:extLst>
          </p:cNvPr>
          <p:cNvSpPr txBox="1"/>
          <p:nvPr/>
        </p:nvSpPr>
        <p:spPr>
          <a:xfrm>
            <a:off x="8921044" y="4701047"/>
            <a:ext cx="3014132" cy="2031325"/>
          </a:xfrm>
          <a:prstGeom prst="rect">
            <a:avLst/>
          </a:prstGeom>
          <a:noFill/>
        </p:spPr>
        <p:txBody>
          <a:bodyPr wrap="square">
            <a:spAutoFit/>
          </a:bodyPr>
          <a:lstStyle/>
          <a:p>
            <a:r>
              <a:rPr lang="en-US" altLang="zh-CN" b="0" i="0" dirty="0">
                <a:effectLst/>
                <a:latin typeface="Inter"/>
              </a:rPr>
              <a:t>These algorithms face challenges in verifying transaction correctness and proving serializability due to </a:t>
            </a:r>
            <a:r>
              <a:rPr lang="en-US" altLang="zh-CN" b="0" i="0" dirty="0">
                <a:solidFill>
                  <a:srgbClr val="C00000"/>
                </a:solidFill>
                <a:effectLst/>
                <a:latin typeface="Inter"/>
              </a:rPr>
              <a:t>the complex validation designs of novel or hybrid protocols.</a:t>
            </a:r>
            <a:endParaRPr lang="zh-CN" altLang="en-US" dirty="0">
              <a:solidFill>
                <a:srgbClr val="C00000"/>
              </a:solidFill>
            </a:endParaRPr>
          </a:p>
        </p:txBody>
      </p:sp>
      <p:graphicFrame>
        <p:nvGraphicFramePr>
          <p:cNvPr id="12" name="表格 11">
            <a:extLst>
              <a:ext uri="{FF2B5EF4-FFF2-40B4-BE49-F238E27FC236}">
                <a16:creationId xmlns:a16="http://schemas.microsoft.com/office/drawing/2014/main" id="{7D0ECEE1-D054-7C2B-EEB6-68A99BEAF063}"/>
              </a:ext>
            </a:extLst>
          </p:cNvPr>
          <p:cNvGraphicFramePr>
            <a:graphicFrameLocks noGrp="1"/>
          </p:cNvGraphicFramePr>
          <p:nvPr/>
        </p:nvGraphicFramePr>
        <p:xfrm>
          <a:off x="95697" y="1201569"/>
          <a:ext cx="8825347" cy="5595333"/>
        </p:xfrm>
        <a:graphic>
          <a:graphicData uri="http://schemas.openxmlformats.org/drawingml/2006/table">
            <a:tbl>
              <a:tblPr firstRow="1" firstCol="1" bandRow="1">
                <a:tableStyleId>{5C22544A-7EE6-4342-B048-85BDC9FD1C3A}</a:tableStyleId>
              </a:tblPr>
              <a:tblGrid>
                <a:gridCol w="1154295">
                  <a:extLst>
                    <a:ext uri="{9D8B030D-6E8A-4147-A177-3AD203B41FA5}">
                      <a16:colId xmlns:a16="http://schemas.microsoft.com/office/drawing/2014/main" val="3916460946"/>
                    </a:ext>
                  </a:extLst>
                </a:gridCol>
                <a:gridCol w="1331117">
                  <a:extLst>
                    <a:ext uri="{9D8B030D-6E8A-4147-A177-3AD203B41FA5}">
                      <a16:colId xmlns:a16="http://schemas.microsoft.com/office/drawing/2014/main" val="4051935936"/>
                    </a:ext>
                  </a:extLst>
                </a:gridCol>
                <a:gridCol w="3182258">
                  <a:extLst>
                    <a:ext uri="{9D8B030D-6E8A-4147-A177-3AD203B41FA5}">
                      <a16:colId xmlns:a16="http://schemas.microsoft.com/office/drawing/2014/main" val="4247223052"/>
                    </a:ext>
                  </a:extLst>
                </a:gridCol>
                <a:gridCol w="3157677">
                  <a:extLst>
                    <a:ext uri="{9D8B030D-6E8A-4147-A177-3AD203B41FA5}">
                      <a16:colId xmlns:a16="http://schemas.microsoft.com/office/drawing/2014/main" val="3108090540"/>
                    </a:ext>
                  </a:extLst>
                </a:gridCol>
              </a:tblGrid>
              <a:tr h="278015">
                <a:tc>
                  <a:txBody>
                    <a:bodyPr/>
                    <a:lstStyle/>
                    <a:p>
                      <a:pPr algn="just">
                        <a:lnSpc>
                          <a:spcPts val="2200"/>
                        </a:lnSpc>
                      </a:pP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Name</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Core idea</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improvement</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541164954"/>
                  </a:ext>
                </a:extLst>
              </a:tr>
              <a:tr h="798957">
                <a:tc rowSpan="5">
                  <a:txBody>
                    <a:bodyPr/>
                    <a:lstStyle/>
                    <a:p>
                      <a:pPr algn="ctr">
                        <a:lnSpc>
                          <a:spcPts val="2200"/>
                        </a:lnSpc>
                      </a:pPr>
                      <a:r>
                        <a:rPr lang="en-US" altLang="zh-CN" sz="1800" kern="100" dirty="0">
                          <a:effectLst/>
                          <a:latin typeface="Times New Roman" panose="02020603050405020304" pitchFamily="18" charset="0"/>
                          <a:ea typeface="宋体" panose="02010600030101010101" pitchFamily="2" charset="-122"/>
                        </a:rPr>
                        <a:t>Lock mitigate</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800" kern="100" dirty="0">
                          <a:effectLst/>
                        </a:rPr>
                        <a:t>QURO[26]</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Delay update operations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No hotspot optimization, and require modification to workloads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113291192"/>
                  </a:ext>
                </a:extLst>
              </a:tr>
              <a:tr h="566792">
                <a:tc vMerge="1">
                  <a:txBody>
                    <a:bodyPr/>
                    <a:lstStyle/>
                    <a:p>
                      <a:endParaRPr lang="zh-CN" altLang="en-US"/>
                    </a:p>
                  </a:txBody>
                  <a:tcPr/>
                </a:tc>
                <a:tc>
                  <a:txBody>
                    <a:bodyPr/>
                    <a:lstStyle/>
                    <a:p>
                      <a:pPr algn="just">
                        <a:lnSpc>
                          <a:spcPts val="2200"/>
                        </a:lnSpc>
                      </a:pPr>
                      <a:r>
                        <a:rPr lang="en-US" sz="1800" kern="100" dirty="0">
                          <a:effectLst/>
                        </a:rPr>
                        <a:t>Bamboo[2]</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Release lock earlier</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Exists high lock contention and cascading aborts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389300080"/>
                  </a:ext>
                </a:extLst>
              </a:tr>
              <a:tr h="566792">
                <a:tc vMerge="1">
                  <a:txBody>
                    <a:bodyPr/>
                    <a:lstStyle/>
                    <a:p>
                      <a:endParaRPr lang="zh-CN" altLang="en-US"/>
                    </a:p>
                  </a:txBody>
                  <a:tcPr/>
                </a:tc>
                <a:tc>
                  <a:txBody>
                    <a:bodyPr/>
                    <a:lstStyle/>
                    <a:p>
                      <a:pPr algn="just">
                        <a:lnSpc>
                          <a:spcPts val="2200"/>
                        </a:lnSpc>
                      </a:pPr>
                      <a:r>
                        <a:rPr lang="en-US" sz="1800" kern="100" dirty="0" err="1">
                          <a:effectLst/>
                        </a:rPr>
                        <a:t>PolarDB</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Static restriction on hotspot update</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Restrict to known hotspot and require modification to workloads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068960007"/>
                  </a:ext>
                </a:extLst>
              </a:tr>
              <a:tr h="566792">
                <a:tc vMerge="1">
                  <a:txBody>
                    <a:bodyPr/>
                    <a:lstStyle/>
                    <a:p>
                      <a:endParaRPr lang="zh-CN" altLang="en-US"/>
                    </a:p>
                  </a:txBody>
                  <a:tcPr/>
                </a:tc>
                <a:tc>
                  <a:txBody>
                    <a:bodyPr/>
                    <a:lstStyle/>
                    <a:p>
                      <a:pPr algn="just">
                        <a:lnSpc>
                          <a:spcPts val="2200"/>
                        </a:lnSpc>
                      </a:pPr>
                      <a:r>
                        <a:rPr lang="en-US" sz="1800" kern="100" dirty="0">
                          <a:effectLst/>
                        </a:rPr>
                        <a:t>*TDSQL[32]</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Data partition and lock-free design</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No hotspot optimization</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517460634"/>
                  </a:ext>
                </a:extLst>
              </a:tr>
              <a:tr h="566792">
                <a:tc vMerge="1">
                  <a:txBody>
                    <a:bodyPr/>
                    <a:lstStyle/>
                    <a:p>
                      <a:endParaRPr lang="zh-CN" altLang="en-US"/>
                    </a:p>
                  </a:txBody>
                  <a:tcPr/>
                </a:tc>
                <a:tc>
                  <a:txBody>
                    <a:bodyPr/>
                    <a:lstStyle/>
                    <a:p>
                      <a:pPr algn="just">
                        <a:lnSpc>
                          <a:spcPts val="2200"/>
                        </a:lnSpc>
                      </a:pPr>
                      <a:r>
                        <a:rPr lang="en-US" sz="1800" kern="100" dirty="0">
                          <a:effectLst/>
                        </a:rPr>
                        <a:t>*</a:t>
                      </a:r>
                      <a:r>
                        <a:rPr lang="en-US" sz="1800" kern="100" dirty="0" err="1">
                          <a:effectLst/>
                        </a:rPr>
                        <a:t>GeoTP</a:t>
                      </a:r>
                      <a:r>
                        <a:rPr lang="en-US" sz="1800" kern="100" dirty="0">
                          <a:effectLst/>
                        </a:rPr>
                        <a:t>[31]</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Adapt to dynamic network to delay update operations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Require modification to workloads</a:t>
                      </a:r>
                      <a:endParaRPr lang="zh-CN" alt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706128346"/>
                  </a:ext>
                </a:extLst>
              </a:tr>
              <a:tr h="566792">
                <a:tc rowSpan="3">
                  <a:txBody>
                    <a:bodyPr/>
                    <a:lstStyle/>
                    <a:p>
                      <a:pPr algn="ctr">
                        <a:lnSpc>
                          <a:spcPts val="2200"/>
                        </a:lnSpc>
                      </a:pPr>
                      <a:r>
                        <a:rPr lang="en-US" altLang="zh-CN" sz="1800" kern="100" dirty="0">
                          <a:effectLst/>
                        </a:rPr>
                        <a:t>Deterministic</a:t>
                      </a:r>
                      <a:endParaRPr lang="zh-CN" sz="18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just">
                        <a:lnSpc>
                          <a:spcPts val="2200"/>
                        </a:lnSpc>
                      </a:pPr>
                      <a:r>
                        <a:rPr lang="en-US" sz="1800" kern="100">
                          <a:effectLst/>
                        </a:rPr>
                        <a:t>Calvin[10]</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Schedule transactions to eliminate </a:t>
                      </a:r>
                      <a:r>
                        <a:rPr lang="en-US" sz="1800" kern="100" dirty="0">
                          <a:effectLst/>
                        </a:rPr>
                        <a:t>2PC</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pre-read/write set and high schedule overhead</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66490585"/>
                  </a:ext>
                </a:extLst>
              </a:tr>
              <a:tr h="798957">
                <a:tc vMerge="1">
                  <a:txBody>
                    <a:bodyPr/>
                    <a:lstStyle/>
                    <a:p>
                      <a:endParaRPr lang="zh-CN" altLang="en-US"/>
                    </a:p>
                  </a:txBody>
                  <a:tcPr/>
                </a:tc>
                <a:tc>
                  <a:txBody>
                    <a:bodyPr/>
                    <a:lstStyle/>
                    <a:p>
                      <a:pPr algn="just">
                        <a:lnSpc>
                          <a:spcPts val="2200"/>
                        </a:lnSpc>
                      </a:pPr>
                      <a:r>
                        <a:rPr lang="en-US" sz="1800" kern="100">
                          <a:effectLst/>
                        </a:rPr>
                        <a:t>Aria[13]</a:t>
                      </a:r>
                      <a:endParaRPr lang="zh-CN" sz="1800" kern="10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800" kern="100" dirty="0">
                          <a:effectLst/>
                        </a:rPr>
                        <a:t>C</a:t>
                      </a:r>
                      <a:r>
                        <a:rPr lang="en-US" altLang="zh-CN" sz="1800" kern="100" dirty="0">
                          <a:effectLst/>
                        </a:rPr>
                        <a:t>ombine </a:t>
                      </a:r>
                      <a:r>
                        <a:rPr lang="en-US" sz="1800" kern="100" dirty="0">
                          <a:effectLst/>
                        </a:rPr>
                        <a:t>OCC</a:t>
                      </a:r>
                      <a:r>
                        <a:rPr lang="en-US" altLang="zh-CN" sz="1800" kern="100" dirty="0">
                          <a:effectLst/>
                        </a:rPr>
                        <a:t> and </a:t>
                      </a:r>
                      <a:r>
                        <a:rPr lang="en-US" sz="1800" kern="100" dirty="0">
                          <a:effectLst/>
                        </a:rPr>
                        <a:t>DCC without the need for pre-read/write sets</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Need extra run of executing transactions</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551844462"/>
                  </a:ext>
                </a:extLst>
              </a:tr>
              <a:tr h="566792">
                <a:tc vMerge="1">
                  <a:txBody>
                    <a:bodyPr/>
                    <a:lstStyle/>
                    <a:p>
                      <a:endParaRPr lang="zh-CN" altLang="en-US"/>
                    </a:p>
                  </a:txBody>
                  <a:tcPr/>
                </a:tc>
                <a:tc>
                  <a:txBody>
                    <a:bodyPr/>
                    <a:lstStyle/>
                    <a:p>
                      <a:pPr algn="just">
                        <a:lnSpc>
                          <a:spcPts val="2200"/>
                        </a:lnSpc>
                      </a:pPr>
                      <a:r>
                        <a:rPr lang="en-US" sz="1800" kern="100" dirty="0">
                          <a:effectLst/>
                        </a:rPr>
                        <a:t>*HDCC[30]</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sz="1800" kern="100" dirty="0">
                          <a:effectLst/>
                        </a:rPr>
                        <a:t>Schedule OCC aborts for deterministic execution</a:t>
                      </a:r>
                      <a:endParaRPr lang="zh-CN" sz="18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ts val="2200"/>
                        </a:lnSpc>
                      </a:pPr>
                      <a:r>
                        <a:rPr lang="en-US" altLang="zh-CN" sz="1800" kern="100" dirty="0">
                          <a:effectLst/>
                        </a:rPr>
                        <a:t>Complex hybrid protocols that needs to switch adaptively</a:t>
                      </a:r>
                      <a:endParaRPr lang="zh-CN" sz="18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99703130"/>
                  </a:ext>
                </a:extLst>
              </a:tr>
            </a:tbl>
          </a:graphicData>
        </a:graphic>
      </p:graphicFrame>
    </p:spTree>
    <p:extLst>
      <p:ext uri="{BB962C8B-B14F-4D97-AF65-F5344CB8AC3E}">
        <p14:creationId xmlns:p14="http://schemas.microsoft.com/office/powerpoint/2010/main" val="1809574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453189" cy="523220"/>
          </a:xfrm>
          <a:prstGeom prst="rect">
            <a:avLst/>
          </a:prstGeom>
          <a:noFill/>
        </p:spPr>
        <p:txBody>
          <a:bodyPr wrap="none" rtlCol="0">
            <a:spAutoFit/>
          </a:bodyPr>
          <a:lstStyle/>
          <a:p>
            <a:r>
              <a:rPr kumimoji="1" lang="en-US" altLang="zh-CN" sz="2800" b="1" dirty="0">
                <a:ea typeface="TencentSans W7" panose="020C04030202040F0204" pitchFamily="34" charset="-122"/>
              </a:rPr>
              <a:t>System Architecture</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2PL</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Transaction processing</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2031325"/>
          </a:xfrm>
          <a:prstGeom prst="rect">
            <a:avLst/>
          </a:prstGeom>
          <a:noFill/>
        </p:spPr>
        <p:txBody>
          <a:bodyPr wrap="square">
            <a:spAutoFit/>
          </a:bodyPr>
          <a:lstStyle/>
          <a:p>
            <a:r>
              <a:rPr lang="en-US" altLang="zh-CN" b="0" i="0" dirty="0">
                <a:effectLst/>
                <a:latin typeface="Inter"/>
              </a:rPr>
              <a:t>The 2PL mechanism is used to manage access to database resources and prevent issues like dirty reads, non-repeatable reads, and phantom reads that lead to data inconsistency</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Manage access to resource rows via a lock hash table</a:t>
            </a:r>
            <a:endParaRPr lang="zh-CN" altLang="en-US" dirty="0"/>
          </a:p>
        </p:txBody>
      </p:sp>
      <p:pic>
        <p:nvPicPr>
          <p:cNvPr id="3" name="图片 2" descr="图示&#10;&#10;AI 生成的内容可能不正确。">
            <a:extLst>
              <a:ext uri="{FF2B5EF4-FFF2-40B4-BE49-F238E27FC236}">
                <a16:creationId xmlns:a16="http://schemas.microsoft.com/office/drawing/2014/main" id="{42E777D8-CCBA-E2E7-68BA-EAE0DFFF82F0}"/>
              </a:ext>
            </a:extLst>
          </p:cNvPr>
          <p:cNvPicPr>
            <a:picLocks noChangeAspect="1"/>
          </p:cNvPicPr>
          <p:nvPr/>
        </p:nvPicPr>
        <p:blipFill>
          <a:blip r:embed="rId3"/>
          <a:stretch>
            <a:fillRect/>
          </a:stretch>
        </p:blipFill>
        <p:spPr>
          <a:xfrm>
            <a:off x="405523" y="1626822"/>
            <a:ext cx="7878681" cy="4422189"/>
          </a:xfrm>
          <a:prstGeom prst="rect">
            <a:avLst/>
          </a:prstGeom>
        </p:spPr>
      </p:pic>
    </p:spTree>
    <p:extLst>
      <p:ext uri="{BB962C8B-B14F-4D97-AF65-F5344CB8AC3E}">
        <p14:creationId xmlns:p14="http://schemas.microsoft.com/office/powerpoint/2010/main" val="2963115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975221" cy="523220"/>
          </a:xfrm>
          <a:prstGeom prst="rect">
            <a:avLst/>
          </a:prstGeom>
          <a:noFill/>
        </p:spPr>
        <p:txBody>
          <a:bodyPr wrap="none" rtlCol="0">
            <a:spAutoFit/>
          </a:bodyPr>
          <a:lstStyle/>
          <a:p>
            <a:r>
              <a:rPr kumimoji="1" lang="en-US" altLang="zh-CN" sz="2800" b="1" dirty="0">
                <a:ea typeface="TencentSans W7" panose="020C04030202040F0204" pitchFamily="34" charset="-122"/>
              </a:rPr>
              <a:t>Motivation</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Hotspot</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Queue locking</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1477328"/>
          </a:xfrm>
          <a:prstGeom prst="rect">
            <a:avLst/>
          </a:prstGeom>
          <a:noFill/>
        </p:spPr>
        <p:txBody>
          <a:bodyPr wrap="square">
            <a:spAutoFit/>
          </a:bodyPr>
          <a:lstStyle/>
          <a:p>
            <a:r>
              <a:rPr lang="en-US" altLang="zh-CN" b="0" i="0" dirty="0">
                <a:effectLst/>
                <a:latin typeface="Inter"/>
              </a:rPr>
              <a:t>This workload has each transaction containing only one update operation and accessing and updating a single row.</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1754326"/>
          </a:xfrm>
          <a:prstGeom prst="rect">
            <a:avLst/>
          </a:prstGeom>
          <a:noFill/>
        </p:spPr>
        <p:txBody>
          <a:bodyPr wrap="square">
            <a:spAutoFit/>
          </a:bodyPr>
          <a:lstStyle/>
          <a:p>
            <a:r>
              <a:rPr lang="en-US" altLang="zh-CN" b="0" i="0" dirty="0">
                <a:effectLst/>
                <a:latin typeface="Inter"/>
              </a:rPr>
              <a:t>Prevent direct competition for the hash table of the lock manager, and transactions accessing the same data item can be queued in advance before access.</a:t>
            </a:r>
            <a:endParaRPr lang="zh-CN" altLang="en-US" dirty="0"/>
          </a:p>
        </p:txBody>
      </p:sp>
      <p:pic>
        <p:nvPicPr>
          <p:cNvPr id="2" name="图片 1" descr="图表, 直方图&#10;&#10;AI 生成的内容可能不正确。">
            <a:extLst>
              <a:ext uri="{FF2B5EF4-FFF2-40B4-BE49-F238E27FC236}">
                <a16:creationId xmlns:a16="http://schemas.microsoft.com/office/drawing/2014/main" id="{46FC1DC9-140D-E396-D137-1F3FCF10D257}"/>
              </a:ext>
            </a:extLst>
          </p:cNvPr>
          <p:cNvPicPr>
            <a:picLocks noChangeAspect="1"/>
          </p:cNvPicPr>
          <p:nvPr/>
        </p:nvPicPr>
        <p:blipFill>
          <a:blip r:embed="rId3"/>
          <a:stretch>
            <a:fillRect/>
          </a:stretch>
        </p:blipFill>
        <p:spPr>
          <a:xfrm>
            <a:off x="831042" y="1917520"/>
            <a:ext cx="7053498" cy="3147842"/>
          </a:xfrm>
          <a:prstGeom prst="rect">
            <a:avLst/>
          </a:prstGeom>
        </p:spPr>
      </p:pic>
    </p:spTree>
    <p:extLst>
      <p:ext uri="{BB962C8B-B14F-4D97-AF65-F5344CB8AC3E}">
        <p14:creationId xmlns:p14="http://schemas.microsoft.com/office/powerpoint/2010/main" val="2554030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332964" cy="523220"/>
          </a:xfrm>
          <a:prstGeom prst="rect">
            <a:avLst/>
          </a:prstGeom>
          <a:noFill/>
        </p:spPr>
        <p:txBody>
          <a:bodyPr wrap="none" rtlCol="0">
            <a:spAutoFit/>
          </a:bodyPr>
          <a:lstStyle/>
          <a:p>
            <a:r>
              <a:rPr kumimoji="1" lang="en-US" altLang="zh-CN" sz="2800" b="1" dirty="0">
                <a:ea typeface="TencentSans W7" panose="020C04030202040F0204" pitchFamily="34" charset="-122"/>
              </a:rPr>
              <a:t>Compared to SOTA</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Aria</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Bamboo</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369332"/>
          </a:xfrm>
          <a:prstGeom prst="rect">
            <a:avLst/>
          </a:prstGeom>
          <a:noFill/>
        </p:spPr>
        <p:txBody>
          <a:bodyPr wrap="square">
            <a:spAutoFit/>
          </a:bodyPr>
          <a:lstStyle/>
          <a:p>
            <a:r>
              <a:rPr lang="en-US" altLang="zh-CN" b="0" i="0" dirty="0">
                <a:effectLst/>
                <a:latin typeface="Inter"/>
              </a:rPr>
              <a:t>SOTA deterministic protocol</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SOTA for hotspot by </a:t>
            </a:r>
          </a:p>
          <a:p>
            <a:r>
              <a:rPr lang="en-US" altLang="zh-CN" dirty="0">
                <a:latin typeface="Inter"/>
              </a:rPr>
              <a:t>releasing lock earlier</a:t>
            </a:r>
            <a:endParaRPr lang="zh-CN" altLang="en-US" dirty="0"/>
          </a:p>
        </p:txBody>
      </p:sp>
      <p:pic>
        <p:nvPicPr>
          <p:cNvPr id="3" name="图片 2" descr="图表&#10;&#10;AI 生成的内容可能不正确。">
            <a:extLst>
              <a:ext uri="{FF2B5EF4-FFF2-40B4-BE49-F238E27FC236}">
                <a16:creationId xmlns:a16="http://schemas.microsoft.com/office/drawing/2014/main" id="{6AD29EFE-5413-551C-D61A-ECE6563230A4}"/>
              </a:ext>
            </a:extLst>
          </p:cNvPr>
          <p:cNvPicPr>
            <a:picLocks noChangeAspect="1"/>
          </p:cNvPicPr>
          <p:nvPr/>
        </p:nvPicPr>
        <p:blipFill>
          <a:blip r:embed="rId3"/>
          <a:stretch>
            <a:fillRect/>
          </a:stretch>
        </p:blipFill>
        <p:spPr>
          <a:xfrm>
            <a:off x="922043" y="1595834"/>
            <a:ext cx="6638497" cy="4399613"/>
          </a:xfrm>
          <a:prstGeom prst="rect">
            <a:avLst/>
          </a:prstGeom>
        </p:spPr>
      </p:pic>
    </p:spTree>
    <p:extLst>
      <p:ext uri="{BB962C8B-B14F-4D97-AF65-F5344CB8AC3E}">
        <p14:creationId xmlns:p14="http://schemas.microsoft.com/office/powerpoint/2010/main" val="124487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4238661" cy="523220"/>
          </a:xfrm>
          <a:prstGeom prst="rect">
            <a:avLst/>
          </a:prstGeom>
          <a:noFill/>
        </p:spPr>
        <p:txBody>
          <a:bodyPr wrap="none" rtlCol="0">
            <a:spAutoFit/>
          </a:bodyPr>
          <a:lstStyle/>
          <a:p>
            <a:r>
              <a:rPr kumimoji="1" lang="en-US" altLang="zh-CN" sz="2800" b="1" dirty="0">
                <a:ea typeface="TencentSans W7" panose="020C04030202040F0204" pitchFamily="34" charset="-122"/>
              </a:rPr>
              <a:t>Design of Group Locking</a:t>
            </a:r>
          </a:p>
        </p:txBody>
      </p:sp>
      <p:sp>
        <p:nvSpPr>
          <p:cNvPr id="37" name="文本框 36">
            <a:extLst>
              <a:ext uri="{FF2B5EF4-FFF2-40B4-BE49-F238E27FC236}">
                <a16:creationId xmlns:a16="http://schemas.microsoft.com/office/drawing/2014/main" id="{F3B4E1DC-ACC3-ABA9-1D96-A94477FA89B8}"/>
              </a:ext>
            </a:extLst>
          </p:cNvPr>
          <p:cNvSpPr txBox="1"/>
          <p:nvPr/>
        </p:nvSpPr>
        <p:spPr>
          <a:xfrm>
            <a:off x="8941492" y="1320534"/>
            <a:ext cx="1787641" cy="369332"/>
          </a:xfrm>
          <a:prstGeom prst="rect">
            <a:avLst/>
          </a:prstGeom>
          <a:noFill/>
        </p:spPr>
        <p:txBody>
          <a:bodyPr wrap="square">
            <a:spAutoFit/>
          </a:bodyPr>
          <a:lstStyle/>
          <a:p>
            <a:r>
              <a:rPr lang="en-US" altLang="zh-CN" b="1" dirty="0"/>
              <a:t>Leader</a:t>
            </a:r>
          </a:p>
        </p:txBody>
      </p:sp>
      <p:sp>
        <p:nvSpPr>
          <p:cNvPr id="38" name="文本框 37">
            <a:extLst>
              <a:ext uri="{FF2B5EF4-FFF2-40B4-BE49-F238E27FC236}">
                <a16:creationId xmlns:a16="http://schemas.microsoft.com/office/drawing/2014/main" id="{55A40F23-02EE-589B-0A46-D64165DCDEFB}"/>
              </a:ext>
            </a:extLst>
          </p:cNvPr>
          <p:cNvSpPr txBox="1"/>
          <p:nvPr/>
        </p:nvSpPr>
        <p:spPr>
          <a:xfrm>
            <a:off x="8941491" y="4331715"/>
            <a:ext cx="2613199" cy="369332"/>
          </a:xfrm>
          <a:prstGeom prst="rect">
            <a:avLst/>
          </a:prstGeom>
          <a:noFill/>
        </p:spPr>
        <p:txBody>
          <a:bodyPr wrap="square">
            <a:spAutoFit/>
          </a:bodyPr>
          <a:lstStyle/>
          <a:p>
            <a:r>
              <a:rPr lang="en-US" altLang="zh-CN" b="1" dirty="0"/>
              <a:t>Follower</a:t>
            </a:r>
          </a:p>
        </p:txBody>
      </p:sp>
      <p:sp>
        <p:nvSpPr>
          <p:cNvPr id="39" name="文本框 38">
            <a:extLst>
              <a:ext uri="{FF2B5EF4-FFF2-40B4-BE49-F238E27FC236}">
                <a16:creationId xmlns:a16="http://schemas.microsoft.com/office/drawing/2014/main" id="{6F372772-9927-DC50-1B71-438816A59482}"/>
              </a:ext>
            </a:extLst>
          </p:cNvPr>
          <p:cNvSpPr txBox="1"/>
          <p:nvPr/>
        </p:nvSpPr>
        <p:spPr>
          <a:xfrm>
            <a:off x="8941492" y="1657600"/>
            <a:ext cx="3014132" cy="369332"/>
          </a:xfrm>
          <a:prstGeom prst="rect">
            <a:avLst/>
          </a:prstGeom>
          <a:noFill/>
        </p:spPr>
        <p:txBody>
          <a:bodyPr wrap="square">
            <a:spAutoFit/>
          </a:bodyPr>
          <a:lstStyle/>
          <a:p>
            <a:r>
              <a:rPr lang="en-US" altLang="zh-CN" b="0" i="0" dirty="0">
                <a:effectLst/>
                <a:latin typeface="Inter"/>
              </a:rPr>
              <a:t>Lock and unlock</a:t>
            </a:r>
            <a:endParaRPr lang="en-US" altLang="zh-CN" dirty="0"/>
          </a:p>
        </p:txBody>
      </p:sp>
      <p:sp>
        <p:nvSpPr>
          <p:cNvPr id="40" name="文本框 39">
            <a:extLst>
              <a:ext uri="{FF2B5EF4-FFF2-40B4-BE49-F238E27FC236}">
                <a16:creationId xmlns:a16="http://schemas.microsoft.com/office/drawing/2014/main" id="{48CEE26F-B29B-4FB9-0A02-6C5DF26B8D4B}"/>
              </a:ext>
            </a:extLst>
          </p:cNvPr>
          <p:cNvSpPr txBox="1"/>
          <p:nvPr/>
        </p:nvSpPr>
        <p:spPr>
          <a:xfrm>
            <a:off x="8921044" y="4701047"/>
            <a:ext cx="3014132" cy="646331"/>
          </a:xfrm>
          <a:prstGeom prst="rect">
            <a:avLst/>
          </a:prstGeom>
          <a:noFill/>
        </p:spPr>
        <p:txBody>
          <a:bodyPr wrap="square">
            <a:spAutoFit/>
          </a:bodyPr>
          <a:lstStyle/>
          <a:p>
            <a:r>
              <a:rPr lang="en-US" altLang="zh-CN" b="0" i="0" dirty="0">
                <a:effectLst/>
                <a:latin typeface="Inter"/>
              </a:rPr>
              <a:t>Update and keep update/commit sequences</a:t>
            </a:r>
            <a:endParaRPr lang="zh-CN" altLang="en-US" dirty="0"/>
          </a:p>
        </p:txBody>
      </p:sp>
      <p:pic>
        <p:nvPicPr>
          <p:cNvPr id="2" name="图片 1" descr="图示&#10;&#10;AI 生成的内容可能不正确。">
            <a:extLst>
              <a:ext uri="{FF2B5EF4-FFF2-40B4-BE49-F238E27FC236}">
                <a16:creationId xmlns:a16="http://schemas.microsoft.com/office/drawing/2014/main" id="{735A18A2-D105-B54B-B1FC-04C027A32EA0}"/>
              </a:ext>
            </a:extLst>
          </p:cNvPr>
          <p:cNvPicPr>
            <a:picLocks noChangeAspect="1"/>
          </p:cNvPicPr>
          <p:nvPr/>
        </p:nvPicPr>
        <p:blipFill>
          <a:blip r:embed="rId3"/>
          <a:stretch>
            <a:fillRect/>
          </a:stretch>
        </p:blipFill>
        <p:spPr>
          <a:xfrm>
            <a:off x="615042" y="2630270"/>
            <a:ext cx="7314411" cy="1597459"/>
          </a:xfrm>
          <a:prstGeom prst="rect">
            <a:avLst/>
          </a:prstGeom>
        </p:spPr>
      </p:pic>
    </p:spTree>
    <p:extLst>
      <p:ext uri="{BB962C8B-B14F-4D97-AF65-F5344CB8AC3E}">
        <p14:creationId xmlns:p14="http://schemas.microsoft.com/office/powerpoint/2010/main" val="372607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674404"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Who we are?</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4608887" y="1773798"/>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Internal</a:t>
              </a:r>
              <a:r>
                <a:rPr lang="en-US" sz="1500" b="1" dirty="0"/>
                <a:t>: </a:t>
              </a:r>
              <a:r>
                <a:rPr lang="en-US" sz="1500" kern="1200" dirty="0"/>
                <a:t>TDSQL was created when Tencent experienced explosive business growth</a:t>
              </a:r>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1643299" y="1693825"/>
            <a:ext cx="2965588" cy="799720"/>
            <a:chOff x="0" y="841536"/>
            <a:chExt cx="2965588" cy="799720"/>
          </a:xfrm>
          <a:solidFill>
            <a:schemeClr val="accent5">
              <a:lumMod val="40000"/>
              <a:lumOff val="60000"/>
            </a:schemeClr>
          </a:solidFill>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Phase 1 from 2007</a:t>
              </a:r>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4608887" y="293690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External: </a:t>
              </a:r>
              <a:r>
                <a:rPr lang="en-US" sz="1500" kern="1200" dirty="0"/>
                <a:t>Tencent launched its open platform, and TDSQL expanded its services beyond internal usage to cater to the industry internet</a:t>
              </a:r>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1643299" y="2856930"/>
            <a:ext cx="2965588" cy="799720"/>
            <a:chOff x="0" y="841536"/>
            <a:chExt cx="2965588" cy="799720"/>
          </a:xfrm>
          <a:solidFill>
            <a:schemeClr val="accent5">
              <a:lumMod val="40000"/>
              <a:lumOff val="60000"/>
            </a:schemeClr>
          </a:solidFill>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Phase 2 from 2009</a:t>
              </a:r>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4608887" y="409467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Financial: </a:t>
              </a:r>
              <a:r>
                <a:rPr lang="en-US" sz="1500" kern="1200" dirty="0"/>
                <a:t>TDSQL entered the third stage by targeting prominent financial clients</a:t>
              </a:r>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1643299" y="4014697"/>
            <a:ext cx="2965588" cy="799720"/>
            <a:chOff x="0" y="841536"/>
            <a:chExt cx="2965588" cy="799720"/>
          </a:xfrm>
          <a:solidFill>
            <a:schemeClr val="accent5">
              <a:lumMod val="40000"/>
              <a:lumOff val="60000"/>
            </a:schemeClr>
          </a:solidFill>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Phase 3 from 2014</a:t>
              </a:r>
            </a:p>
          </p:txBody>
        </p:sp>
      </p:grpSp>
      <p:grpSp>
        <p:nvGrpSpPr>
          <p:cNvPr id="35" name="组合 34">
            <a:extLst>
              <a:ext uri="{FF2B5EF4-FFF2-40B4-BE49-F238E27FC236}">
                <a16:creationId xmlns:a16="http://schemas.microsoft.com/office/drawing/2014/main" id="{0BF372CE-8467-4CFF-5A3F-BB1C9C669A49}"/>
              </a:ext>
            </a:extLst>
          </p:cNvPr>
          <p:cNvGrpSpPr/>
          <p:nvPr/>
        </p:nvGrpSpPr>
        <p:grpSpPr>
          <a:xfrm>
            <a:off x="4577657" y="5252437"/>
            <a:ext cx="5272158" cy="639776"/>
            <a:chOff x="2965588" y="921509"/>
            <a:chExt cx="5272158" cy="639776"/>
          </a:xfrm>
        </p:grpSpPr>
        <p:sp>
          <p:nvSpPr>
            <p:cNvPr id="36" name="矩形: 圆顶角 35">
              <a:extLst>
                <a:ext uri="{FF2B5EF4-FFF2-40B4-BE49-F238E27FC236}">
                  <a16:creationId xmlns:a16="http://schemas.microsoft.com/office/drawing/2014/main" id="{A1BF7505-DC33-B74C-CB5B-AF3832203CA2}"/>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37" name="矩形: 圆顶角 4">
              <a:extLst>
                <a:ext uri="{FF2B5EF4-FFF2-40B4-BE49-F238E27FC236}">
                  <a16:creationId xmlns:a16="http://schemas.microsoft.com/office/drawing/2014/main" id="{AE6AE03E-A3A6-10BA-0648-411DE371F669}"/>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a:t>
              </a:r>
              <a:r>
                <a:rPr lang="en-US" altLang="zh-CN" sz="1500" b="1" kern="1200" dirty="0"/>
                <a:t>caling: </a:t>
              </a:r>
              <a:r>
                <a:rPr lang="en-US" sz="1500" kern="1200" dirty="0"/>
                <a:t>TDSQL aims to reproduce the current technology to scale to various industries</a:t>
              </a:r>
            </a:p>
          </p:txBody>
        </p:sp>
      </p:grpSp>
      <p:grpSp>
        <p:nvGrpSpPr>
          <p:cNvPr id="38" name="组合 37">
            <a:extLst>
              <a:ext uri="{FF2B5EF4-FFF2-40B4-BE49-F238E27FC236}">
                <a16:creationId xmlns:a16="http://schemas.microsoft.com/office/drawing/2014/main" id="{CDD966A0-09A6-D9E7-0ED4-82E1A1816085}"/>
              </a:ext>
            </a:extLst>
          </p:cNvPr>
          <p:cNvGrpSpPr/>
          <p:nvPr/>
        </p:nvGrpSpPr>
        <p:grpSpPr>
          <a:xfrm>
            <a:off x="1612069" y="5172464"/>
            <a:ext cx="2965588" cy="799720"/>
            <a:chOff x="0" y="841536"/>
            <a:chExt cx="2965588" cy="799720"/>
          </a:xfrm>
          <a:solidFill>
            <a:schemeClr val="accent5">
              <a:lumMod val="40000"/>
              <a:lumOff val="60000"/>
            </a:schemeClr>
          </a:solidFill>
        </p:grpSpPr>
        <p:sp>
          <p:nvSpPr>
            <p:cNvPr id="39" name="矩形: 圆角 38">
              <a:extLst>
                <a:ext uri="{FF2B5EF4-FFF2-40B4-BE49-F238E27FC236}">
                  <a16:creationId xmlns:a16="http://schemas.microsoft.com/office/drawing/2014/main" id="{90C135CD-9C01-C87D-5897-0D6CBADA8079}"/>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40" name="矩形: 圆角 6">
              <a:extLst>
                <a:ext uri="{FF2B5EF4-FFF2-40B4-BE49-F238E27FC236}">
                  <a16:creationId xmlns:a16="http://schemas.microsoft.com/office/drawing/2014/main" id="{0C544958-7A53-3153-4607-277DD623732A}"/>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dirty="0">
                  <a:solidFill>
                    <a:schemeClr val="tx1"/>
                  </a:solidFill>
                </a:rPr>
                <a:t>Phase 4 from 2022</a:t>
              </a:r>
              <a:endParaRPr lang="en-US" sz="2400" kern="1200" dirty="0">
                <a:solidFill>
                  <a:schemeClr val="tx1"/>
                </a:solidFill>
              </a:endParaRPr>
            </a:p>
          </p:txBody>
        </p:sp>
      </p:grpSp>
      <p:sp>
        <p:nvSpPr>
          <p:cNvPr id="3" name="文本框 2">
            <a:extLst>
              <a:ext uri="{FF2B5EF4-FFF2-40B4-BE49-F238E27FC236}">
                <a16:creationId xmlns:a16="http://schemas.microsoft.com/office/drawing/2014/main" id="{0BFE035A-9B84-2F4C-56AB-045E8B35395A}"/>
              </a:ext>
            </a:extLst>
          </p:cNvPr>
          <p:cNvSpPr txBox="1"/>
          <p:nvPr/>
        </p:nvSpPr>
        <p:spPr>
          <a:xfrm>
            <a:off x="5503863" y="926433"/>
            <a:ext cx="3738524" cy="461665"/>
          </a:xfrm>
          <a:prstGeom prst="rect">
            <a:avLst/>
          </a:prstGeom>
          <a:noFill/>
        </p:spPr>
        <p:txBody>
          <a:bodyPr wrap="none" rtlCol="0">
            <a:spAutoFit/>
          </a:bodyPr>
          <a:lstStyle/>
          <a:p>
            <a:r>
              <a:rPr kumimoji="1" lang="en-US" altLang="zh-CN" sz="2400" b="1" u="sng" dirty="0">
                <a:solidFill>
                  <a:srgbClr val="FF0000"/>
                </a:solidFill>
                <a:latin typeface="TencentSans W7" panose="020C04030202040F0204" pitchFamily="34" charset="-122"/>
                <a:ea typeface="TencentSans W7" panose="020C04030202040F0204" pitchFamily="34" charset="-122"/>
              </a:rPr>
              <a:t>T</a:t>
            </a:r>
            <a:r>
              <a:rPr kumimoji="1" lang="en-US" altLang="zh-CN" sz="2400" b="1" dirty="0">
                <a:solidFill>
                  <a:srgbClr val="FF0000"/>
                </a:solidFill>
                <a:latin typeface="TencentSans W7" panose="020C04030202040F0204" pitchFamily="34" charset="-122"/>
                <a:ea typeface="TencentSans W7" panose="020C04030202040F0204" pitchFamily="34" charset="-122"/>
              </a:rPr>
              <a:t>encent </a:t>
            </a:r>
            <a:r>
              <a:rPr kumimoji="1" lang="en-US" altLang="zh-CN" sz="2400" b="1" u="sng" dirty="0">
                <a:solidFill>
                  <a:srgbClr val="FF0000"/>
                </a:solidFill>
                <a:latin typeface="TencentSans W7" panose="020C04030202040F0204" pitchFamily="34" charset="-122"/>
                <a:ea typeface="TencentSans W7" panose="020C04030202040F0204" pitchFamily="34" charset="-122"/>
              </a:rPr>
              <a:t>D</a:t>
            </a:r>
            <a:r>
              <a:rPr kumimoji="1" lang="en-US" altLang="zh-CN" sz="2400" b="1" dirty="0">
                <a:solidFill>
                  <a:srgbClr val="FF0000"/>
                </a:solidFill>
                <a:latin typeface="TencentSans W7" panose="020C04030202040F0204" pitchFamily="34" charset="-122"/>
                <a:ea typeface="TencentSans W7" panose="020C04030202040F0204" pitchFamily="34" charset="-122"/>
              </a:rPr>
              <a:t>istributed SQL</a:t>
            </a:r>
          </a:p>
        </p:txBody>
      </p:sp>
    </p:spTree>
    <p:extLst>
      <p:ext uri="{BB962C8B-B14F-4D97-AF65-F5344CB8AC3E}">
        <p14:creationId xmlns:p14="http://schemas.microsoft.com/office/powerpoint/2010/main" val="352664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4236544"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Product Matrix</a:t>
            </a:r>
          </a:p>
        </p:txBody>
      </p:sp>
      <p:pic>
        <p:nvPicPr>
          <p:cNvPr id="3" name="图片 2" descr="图形用户界面, 应用程序, 网站&#10;&#10;描述已自动生成">
            <a:extLst>
              <a:ext uri="{FF2B5EF4-FFF2-40B4-BE49-F238E27FC236}">
                <a16:creationId xmlns:a16="http://schemas.microsoft.com/office/drawing/2014/main" id="{85633F89-5F5C-9A66-7CD9-3482631845E5}"/>
              </a:ext>
            </a:extLst>
          </p:cNvPr>
          <p:cNvPicPr>
            <a:picLocks noChangeAspect="1"/>
          </p:cNvPicPr>
          <p:nvPr/>
        </p:nvPicPr>
        <p:blipFill>
          <a:blip r:embed="rId3"/>
          <a:stretch>
            <a:fillRect/>
          </a:stretch>
        </p:blipFill>
        <p:spPr>
          <a:xfrm>
            <a:off x="615042" y="1265828"/>
            <a:ext cx="10616522" cy="4872425"/>
          </a:xfrm>
          <a:prstGeom prst="rect">
            <a:avLst/>
          </a:prstGeom>
        </p:spPr>
      </p:pic>
      <p:sp>
        <p:nvSpPr>
          <p:cNvPr id="9" name="矩形 8">
            <a:extLst>
              <a:ext uri="{FF2B5EF4-FFF2-40B4-BE49-F238E27FC236}">
                <a16:creationId xmlns:a16="http://schemas.microsoft.com/office/drawing/2014/main" id="{D9375390-39D4-A60A-FAA8-483846AD35EE}"/>
              </a:ext>
            </a:extLst>
          </p:cNvPr>
          <p:cNvSpPr/>
          <p:nvPr/>
        </p:nvSpPr>
        <p:spPr bwMode="auto">
          <a:xfrm>
            <a:off x="895209" y="3609474"/>
            <a:ext cx="1302559" cy="1010653"/>
          </a:xfrm>
          <a:prstGeom prst="rect">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buFont typeface="Arial" panose="020B0604020202020204" pitchFamily="34" charset="0"/>
              <a:buNone/>
            </a:pPr>
            <a:endParaRPr lang="zh-CN" altLang="en-US" dirty="0">
              <a:latin typeface="Microsoft YaHei Light" panose="020B0502040204020203" pitchFamily="34" charset="-122"/>
              <a:ea typeface="Microsoft YaHei Light" panose="020B0502040204020203" pitchFamily="34" charset="-122"/>
            </a:endParaRPr>
          </a:p>
        </p:txBody>
      </p:sp>
      <p:sp>
        <p:nvSpPr>
          <p:cNvPr id="10" name="文本框 9">
            <a:extLst>
              <a:ext uri="{FF2B5EF4-FFF2-40B4-BE49-F238E27FC236}">
                <a16:creationId xmlns:a16="http://schemas.microsoft.com/office/drawing/2014/main" id="{E14E2F9C-8945-FF72-5A87-BD20AF0996B9}"/>
              </a:ext>
            </a:extLst>
          </p:cNvPr>
          <p:cNvSpPr txBox="1"/>
          <p:nvPr/>
        </p:nvSpPr>
        <p:spPr>
          <a:xfrm>
            <a:off x="202504" y="2694314"/>
            <a:ext cx="1257075" cy="369332"/>
          </a:xfrm>
          <a:prstGeom prst="rect">
            <a:avLst/>
          </a:prstGeom>
          <a:noFill/>
        </p:spPr>
        <p:txBody>
          <a:bodyPr wrap="none" rtlCol="0">
            <a:spAutoFit/>
          </a:bodyPr>
          <a:lstStyle/>
          <a:p>
            <a:r>
              <a:rPr lang="en-US" altLang="zh-CN" dirty="0">
                <a:solidFill>
                  <a:srgbClr val="FF0000"/>
                </a:solidFill>
              </a:rPr>
              <a:t>Today’ talk</a:t>
            </a:r>
            <a:endParaRPr lang="zh-CN" altLang="en-US" dirty="0">
              <a:solidFill>
                <a:srgbClr val="FF0000"/>
              </a:solidFill>
            </a:endParaRPr>
          </a:p>
        </p:txBody>
      </p:sp>
      <p:cxnSp>
        <p:nvCxnSpPr>
          <p:cNvPr id="11" name="直接箭头连接符 10">
            <a:extLst>
              <a:ext uri="{FF2B5EF4-FFF2-40B4-BE49-F238E27FC236}">
                <a16:creationId xmlns:a16="http://schemas.microsoft.com/office/drawing/2014/main" id="{7BDB5289-D4C3-68F5-C6D6-3349E3C4C426}"/>
              </a:ext>
            </a:extLst>
          </p:cNvPr>
          <p:cNvCxnSpPr>
            <a:cxnSpLocks/>
            <a:stCxn id="10" idx="2"/>
          </p:cNvCxnSpPr>
          <p:nvPr/>
        </p:nvCxnSpPr>
        <p:spPr>
          <a:xfrm>
            <a:off x="831042" y="3063646"/>
            <a:ext cx="288000" cy="450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58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33604" y="5284484"/>
            <a:ext cx="6939443"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Applications</a:t>
            </a: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02</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41328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938899"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Scale and User Cases</a:t>
            </a:r>
          </a:p>
        </p:txBody>
      </p:sp>
      <p:grpSp>
        <p:nvGrpSpPr>
          <p:cNvPr id="14" name="组合 13">
            <a:extLst>
              <a:ext uri="{FF2B5EF4-FFF2-40B4-BE49-F238E27FC236}">
                <a16:creationId xmlns:a16="http://schemas.microsoft.com/office/drawing/2014/main" id="{68CE0D02-354C-7143-9266-1D67821480BF}"/>
              </a:ext>
            </a:extLst>
          </p:cNvPr>
          <p:cNvGrpSpPr/>
          <p:nvPr/>
        </p:nvGrpSpPr>
        <p:grpSpPr>
          <a:xfrm>
            <a:off x="3428600" y="4747859"/>
            <a:ext cx="2267809" cy="977898"/>
            <a:chOff x="784149" y="4084347"/>
            <a:chExt cx="2267809" cy="977898"/>
          </a:xfrm>
        </p:grpSpPr>
        <p:sp>
          <p:nvSpPr>
            <p:cNvPr id="15" name="文本框 14">
              <a:extLst>
                <a:ext uri="{FF2B5EF4-FFF2-40B4-BE49-F238E27FC236}">
                  <a16:creationId xmlns:a16="http://schemas.microsoft.com/office/drawing/2014/main" id="{16537553-6502-5848-9C7F-6726804BB4F9}"/>
                </a:ext>
              </a:extLst>
            </p:cNvPr>
            <p:cNvSpPr txBox="1"/>
            <p:nvPr/>
          </p:nvSpPr>
          <p:spPr>
            <a:xfrm>
              <a:off x="784150" y="4084347"/>
              <a:ext cx="22678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1,000,000</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A1DDBE5D-ACD6-B749-91D7-A2B24B3947B9}"/>
                </a:ext>
              </a:extLst>
            </p:cNvPr>
            <p:cNvSpPr txBox="1"/>
            <p:nvPr/>
          </p:nvSpPr>
          <p:spPr>
            <a:xfrm>
              <a:off x="784149" y="4600580"/>
              <a:ext cx="1903586" cy="461665"/>
            </a:xfrm>
            <a:prstGeom prst="rect">
              <a:avLst/>
            </a:prstGeom>
            <a:noFill/>
          </p:spPr>
          <p:txBody>
            <a:bodyPr wrap="square" rtlCol="0">
              <a:spAutoFit/>
            </a:bodyPr>
            <a:lstStyle/>
            <a:p>
              <a:pPr lvl="0" defTabSz="914400">
                <a:defRPr/>
              </a:pPr>
              <a:r>
                <a:rPr lang="en-US" altLang="zh-CN" sz="1200" dirty="0">
                  <a:solidFill>
                    <a:srgbClr val="787878"/>
                  </a:solidFill>
                  <a:latin typeface="Microsoft YaHei Light" panose="020B0502040204020203" pitchFamily="34" charset="-122"/>
                  <a:ea typeface="Microsoft YaHei Light" panose="020B0502040204020203" pitchFamily="34" charset="-122"/>
                </a:rPr>
                <a:t>Tencent Cloud Database Core Number</a:t>
              </a:r>
              <a:endParaRPr kumimoji="0" lang="en-US" altLang="zh-CN"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grpSp>
        <p:nvGrpSpPr>
          <p:cNvPr id="17" name="组合 16">
            <a:extLst>
              <a:ext uri="{FF2B5EF4-FFF2-40B4-BE49-F238E27FC236}">
                <a16:creationId xmlns:a16="http://schemas.microsoft.com/office/drawing/2014/main" id="{A72F139E-F055-4044-8609-421CDD8C5E64}"/>
              </a:ext>
            </a:extLst>
          </p:cNvPr>
          <p:cNvGrpSpPr/>
          <p:nvPr/>
        </p:nvGrpSpPr>
        <p:grpSpPr>
          <a:xfrm>
            <a:off x="6182910" y="4720642"/>
            <a:ext cx="2252283" cy="977898"/>
            <a:chOff x="799674" y="5288116"/>
            <a:chExt cx="2252283" cy="977898"/>
          </a:xfrm>
        </p:grpSpPr>
        <p:sp>
          <p:nvSpPr>
            <p:cNvPr id="18" name="文本框 17">
              <a:extLst>
                <a:ext uri="{FF2B5EF4-FFF2-40B4-BE49-F238E27FC236}">
                  <a16:creationId xmlns:a16="http://schemas.microsoft.com/office/drawing/2014/main" id="{0BD5F925-8E74-3B4F-963A-A72F8ACBB1B2}"/>
                </a:ext>
              </a:extLst>
            </p:cNvPr>
            <p:cNvSpPr txBox="1"/>
            <p:nvPr/>
          </p:nvSpPr>
          <p:spPr>
            <a:xfrm>
              <a:off x="799676" y="5288116"/>
              <a:ext cx="1479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 </a:t>
              </a:r>
              <a:r>
                <a:rPr lang="en-US" altLang="zh-CN" sz="1600" b="1" dirty="0">
                  <a:solidFill>
                    <a:srgbClr val="016EFF"/>
                  </a:solidFill>
                  <a:latin typeface="DIN Alternate" panose="020B0500000000000000" pitchFamily="34" charset="0"/>
                  <a:ea typeface="PingFang SC" panose="020B0400000000000000" pitchFamily="34" charset="-122"/>
                </a:rPr>
                <a:t>+</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PB</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7726627F-5295-5047-98CC-48BCC64B2351}"/>
                </a:ext>
              </a:extLst>
            </p:cNvPr>
            <p:cNvSpPr txBox="1"/>
            <p:nvPr/>
          </p:nvSpPr>
          <p:spPr>
            <a:xfrm>
              <a:off x="799674" y="5804349"/>
              <a:ext cx="2252283" cy="461665"/>
            </a:xfrm>
            <a:prstGeom prst="rect">
              <a:avLst/>
            </a:prstGeom>
            <a:noFill/>
          </p:spPr>
          <p:txBody>
            <a:bodyPr wrap="square" rtlCol="0">
              <a:spAutoFit/>
            </a:bodyPr>
            <a:lstStyle/>
            <a:p>
              <a:pPr lvl="0" defTabSz="914400">
                <a:defRPr/>
              </a:pPr>
              <a:r>
                <a:rPr lang="en-US" altLang="zh-CN" sz="1200" dirty="0">
                  <a:solidFill>
                    <a:srgbClr val="787878"/>
                  </a:solidFill>
                  <a:latin typeface="Microsoft YaHei Light" panose="020B0502040204020203" pitchFamily="34" charset="-122"/>
                  <a:ea typeface="Microsoft YaHei Light" panose="020B0502040204020203" pitchFamily="34" charset="-122"/>
                </a:rPr>
                <a:t>Tencent Cloud Database Billing Storage</a:t>
              </a:r>
              <a:endParaRPr kumimoji="0" lang="zh-CN" altLang="en-US"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pic>
        <p:nvPicPr>
          <p:cNvPr id="26" name="图片 25" descr="图片包含 人, 女孩, 年轻, 小&#10;&#10;描述已自动生成">
            <a:extLst>
              <a:ext uri="{FF2B5EF4-FFF2-40B4-BE49-F238E27FC236}">
                <a16:creationId xmlns:a16="http://schemas.microsoft.com/office/drawing/2014/main" id="{CE4EA288-908A-AE4E-BA65-1B5C7D0C8A1E}"/>
              </a:ext>
            </a:extLst>
          </p:cNvPr>
          <p:cNvPicPr>
            <a:picLocks noChangeAspect="1"/>
          </p:cNvPicPr>
          <p:nvPr/>
        </p:nvPicPr>
        <p:blipFill>
          <a:blip r:embed="rId3"/>
          <a:stretch>
            <a:fillRect/>
          </a:stretch>
        </p:blipFill>
        <p:spPr>
          <a:xfrm>
            <a:off x="6894990" y="3024168"/>
            <a:ext cx="767650" cy="767650"/>
          </a:xfrm>
          <a:prstGeom prst="rect">
            <a:avLst/>
          </a:prstGeom>
        </p:spPr>
      </p:pic>
      <p:pic>
        <p:nvPicPr>
          <p:cNvPr id="2" name="Picture 1">
            <a:extLst>
              <a:ext uri="{FF2B5EF4-FFF2-40B4-BE49-F238E27FC236}">
                <a16:creationId xmlns:a16="http://schemas.microsoft.com/office/drawing/2014/main" id="{16160472-4173-DA45-9A00-843AAD1916BD}"/>
              </a:ext>
            </a:extLst>
          </p:cNvPr>
          <p:cNvPicPr>
            <a:picLocks noChangeAspect="1"/>
          </p:cNvPicPr>
          <p:nvPr/>
        </p:nvPicPr>
        <p:blipFill>
          <a:blip r:embed="rId4"/>
          <a:stretch>
            <a:fillRect/>
          </a:stretch>
        </p:blipFill>
        <p:spPr>
          <a:xfrm>
            <a:off x="1423857" y="2806040"/>
            <a:ext cx="1233789" cy="951932"/>
          </a:xfrm>
          <a:prstGeom prst="rect">
            <a:avLst/>
          </a:prstGeom>
        </p:spPr>
      </p:pic>
      <p:grpSp>
        <p:nvGrpSpPr>
          <p:cNvPr id="28" name="Group 27">
            <a:extLst>
              <a:ext uri="{FF2B5EF4-FFF2-40B4-BE49-F238E27FC236}">
                <a16:creationId xmlns:a16="http://schemas.microsoft.com/office/drawing/2014/main" id="{F1C32CC9-ABBB-1E44-96D4-328A9F5AB634}"/>
              </a:ext>
            </a:extLst>
          </p:cNvPr>
          <p:cNvGrpSpPr/>
          <p:nvPr/>
        </p:nvGrpSpPr>
        <p:grpSpPr>
          <a:xfrm>
            <a:off x="1209121" y="1606883"/>
            <a:ext cx="1593114" cy="794092"/>
            <a:chOff x="26" y="0"/>
            <a:chExt cx="2537073" cy="777600"/>
          </a:xfrm>
        </p:grpSpPr>
        <p:sp>
          <p:nvSpPr>
            <p:cNvPr id="29" name="Rectangle 28">
              <a:extLst>
                <a:ext uri="{FF2B5EF4-FFF2-40B4-BE49-F238E27FC236}">
                  <a16:creationId xmlns:a16="http://schemas.microsoft.com/office/drawing/2014/main" id="{ED805BFA-D9CD-D445-B27A-84A317336607}"/>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30" name="TextBox 29">
              <a:extLst>
                <a:ext uri="{FF2B5EF4-FFF2-40B4-BE49-F238E27FC236}">
                  <a16:creationId xmlns:a16="http://schemas.microsoft.com/office/drawing/2014/main" id="{54307586-8286-D24B-92D5-438233B2E0E9}"/>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p:txBody>
        </p:sp>
      </p:grpSp>
      <p:grpSp>
        <p:nvGrpSpPr>
          <p:cNvPr id="34" name="Group 33">
            <a:extLst>
              <a:ext uri="{FF2B5EF4-FFF2-40B4-BE49-F238E27FC236}">
                <a16:creationId xmlns:a16="http://schemas.microsoft.com/office/drawing/2014/main" id="{4D787FA3-96DD-2A40-A99E-67BF7C5A5923}"/>
              </a:ext>
            </a:extLst>
          </p:cNvPr>
          <p:cNvGrpSpPr/>
          <p:nvPr/>
        </p:nvGrpSpPr>
        <p:grpSpPr>
          <a:xfrm>
            <a:off x="6482258" y="1682752"/>
            <a:ext cx="1593114" cy="794092"/>
            <a:chOff x="26" y="0"/>
            <a:chExt cx="2537073" cy="777600"/>
          </a:xfrm>
        </p:grpSpPr>
        <p:sp>
          <p:nvSpPr>
            <p:cNvPr id="35" name="Rectangle 34">
              <a:extLst>
                <a:ext uri="{FF2B5EF4-FFF2-40B4-BE49-F238E27FC236}">
                  <a16:creationId xmlns:a16="http://schemas.microsoft.com/office/drawing/2014/main" id="{636D9AFC-1475-4A44-861D-DFB411EE4D30}"/>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a:p>
          </p:txBody>
        </p:sp>
        <p:sp>
          <p:nvSpPr>
            <p:cNvPr id="36" name="TextBox 35">
              <a:extLst>
                <a:ext uri="{FF2B5EF4-FFF2-40B4-BE49-F238E27FC236}">
                  <a16:creationId xmlns:a16="http://schemas.microsoft.com/office/drawing/2014/main" id="{E87F317D-265C-234D-A7D4-9A16E8A59902}"/>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dirty="0"/>
                <a:t>Entertainment</a:t>
              </a:r>
              <a:endParaRPr lang="en-US" sz="2400" kern="1200" dirty="0"/>
            </a:p>
          </p:txBody>
        </p:sp>
      </p:grpSp>
      <p:cxnSp>
        <p:nvCxnSpPr>
          <p:cNvPr id="9" name="直线连接符 8">
            <a:extLst>
              <a:ext uri="{FF2B5EF4-FFF2-40B4-BE49-F238E27FC236}">
                <a16:creationId xmlns:a16="http://schemas.microsoft.com/office/drawing/2014/main" id="{6DB0525E-FD91-A047-A4A1-50853E8DAA0B}"/>
              </a:ext>
            </a:extLst>
          </p:cNvPr>
          <p:cNvCxnSpPr>
            <a:cxnSpLocks/>
          </p:cNvCxnSpPr>
          <p:nvPr/>
        </p:nvCxnSpPr>
        <p:spPr>
          <a:xfrm>
            <a:off x="932519" y="4441575"/>
            <a:ext cx="95277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ED8460B-D8CE-B283-420C-23ECBB79A49F}"/>
              </a:ext>
            </a:extLst>
          </p:cNvPr>
          <p:cNvSpPr txBox="1"/>
          <p:nvPr/>
        </p:nvSpPr>
        <p:spPr>
          <a:xfrm>
            <a:off x="3066071" y="2231759"/>
            <a:ext cx="3626314" cy="1477328"/>
          </a:xfrm>
          <a:prstGeom prst="rect">
            <a:avLst/>
          </a:prstGeom>
          <a:noFill/>
        </p:spPr>
        <p:txBody>
          <a:bodyPr wrap="none" rtlCol="0">
            <a:spAutoFit/>
          </a:bodyPr>
          <a:lstStyle/>
          <a:p>
            <a:r>
              <a:rPr lang="en-US" altLang="zh-CN" b="1" dirty="0"/>
              <a:t>Active users: </a:t>
            </a:r>
            <a:r>
              <a:rPr lang="en-US" altLang="zh-CN" dirty="0"/>
              <a:t>1.3 billion</a:t>
            </a:r>
          </a:p>
          <a:p>
            <a:endParaRPr lang="en-US" altLang="zh-CN" dirty="0"/>
          </a:p>
          <a:p>
            <a:r>
              <a:rPr lang="en-US" altLang="zh-CN" b="1" dirty="0"/>
              <a:t>Daily transaction: </a:t>
            </a:r>
            <a:r>
              <a:rPr lang="en-US" altLang="zh-CN" dirty="0"/>
              <a:t>1 billion</a:t>
            </a:r>
          </a:p>
          <a:p>
            <a:endParaRPr lang="en-US" altLang="zh-CN" dirty="0"/>
          </a:p>
          <a:p>
            <a:r>
              <a:rPr lang="en-US" altLang="zh-CN" dirty="0"/>
              <a:t>(0.58 billion from Visa Global 2023)</a:t>
            </a:r>
            <a:endParaRPr lang="zh-CN" altLang="en-US" dirty="0"/>
          </a:p>
        </p:txBody>
      </p:sp>
      <p:sp>
        <p:nvSpPr>
          <p:cNvPr id="11" name="文本框 10">
            <a:extLst>
              <a:ext uri="{FF2B5EF4-FFF2-40B4-BE49-F238E27FC236}">
                <a16:creationId xmlns:a16="http://schemas.microsoft.com/office/drawing/2014/main" id="{6DD2ADDE-BD5E-3426-9549-88EB9CAC214B}"/>
              </a:ext>
            </a:extLst>
          </p:cNvPr>
          <p:cNvSpPr txBox="1"/>
          <p:nvPr/>
        </p:nvSpPr>
        <p:spPr>
          <a:xfrm>
            <a:off x="8476874" y="2231759"/>
            <a:ext cx="3498073" cy="1477328"/>
          </a:xfrm>
          <a:prstGeom prst="rect">
            <a:avLst/>
          </a:prstGeom>
          <a:noFill/>
        </p:spPr>
        <p:txBody>
          <a:bodyPr wrap="none" rtlCol="0">
            <a:spAutoFit/>
          </a:bodyPr>
          <a:lstStyle/>
          <a:p>
            <a:r>
              <a:rPr lang="en-US" altLang="zh-CN" b="1" dirty="0"/>
              <a:t>Active users: </a:t>
            </a:r>
            <a:r>
              <a:rPr lang="en-US" altLang="zh-CN" dirty="0"/>
              <a:t>100 million</a:t>
            </a:r>
          </a:p>
          <a:p>
            <a:endParaRPr lang="en-US" altLang="zh-CN" dirty="0"/>
          </a:p>
          <a:p>
            <a:r>
              <a:rPr lang="en-US" altLang="zh-CN" b="1" dirty="0"/>
              <a:t>Daily transaction: </a:t>
            </a:r>
            <a:r>
              <a:rPr lang="en-US" altLang="zh-CN" dirty="0"/>
              <a:t>10 million</a:t>
            </a:r>
          </a:p>
          <a:p>
            <a:endParaRPr lang="en-US" altLang="zh-CN" dirty="0"/>
          </a:p>
          <a:p>
            <a:r>
              <a:rPr lang="en-US" altLang="zh-CN" dirty="0"/>
              <a:t>(The player count is much higher)</a:t>
            </a:r>
            <a:endParaRPr lang="zh-CN" altLang="en-US" dirty="0"/>
          </a:p>
        </p:txBody>
      </p:sp>
    </p:spTree>
    <p:extLst>
      <p:ext uri="{BB962C8B-B14F-4D97-AF65-F5344CB8AC3E}">
        <p14:creationId xmlns:p14="http://schemas.microsoft.com/office/powerpoint/2010/main" val="2621055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3_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3_1"/>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LAYERLEVEL" val="1_1_1"/>
  <p:tag name="KSO_WM_TAG_VERSION" val="1.0"/>
  <p:tag name="KSO_WM_BEAUTIFY_FLAG" val="#wm#"/>
  <p:tag name="KSO_WM_TEMPLATE_CATEGORY" val="custom"/>
  <p:tag name="KSO_WM_TEMPLATE_INDEX" val="20204220"/>
  <p:tag name="KSO_WM_UNIT_ID" val="custom20204220_4*l_h_i*1_3_1"/>
  <p:tag name="KSO_WM_UNIT_TEXT_FILL_FORE_SCHEMECOLOR_INDEX" val="5"/>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LAYERLEVEL" val="1_1_1"/>
  <p:tag name="KSO_WM_TAG_VERSION" val="1.0"/>
  <p:tag name="KSO_WM_BEAUTIFY_FLAG" val="#wm#"/>
  <p:tag name="KSO_WM_TEMPLATE_CATEGORY" val="custom"/>
  <p:tag name="KSO_WM_TEMPLATE_INDEX" val="20204220"/>
  <p:tag name="KSO_WM_UNIT_ID" val="custom20204220_4*l_h_i*1_3_2"/>
  <p:tag name="KSO_WM_UNIT_LINE_FORE_SCHEMECOLOR_INDEX" val="5"/>
  <p:tag name="KSO_WM_UNIT_LINE_FILL_TYPE" val="2"/>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4_1"/>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4_1"/>
  <p:tag name="KSO_WM_UNIT_TEXT_FILL_FORE_SCHEMECOLOR_INDEX" val="13"/>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LAYERLEVEL" val="1_1_1"/>
  <p:tag name="KSO_WM_TAG_VERSION" val="1.0"/>
  <p:tag name="KSO_WM_BEAUTIFY_FLAG" val="#wm#"/>
  <p:tag name="KSO_WM_TEMPLATE_CATEGORY" val="custom"/>
  <p:tag name="KSO_WM_TEMPLATE_INDEX" val="20204220"/>
  <p:tag name="KSO_WM_UNIT_ID" val="custom20204220_4*l_h_i*1_4_1"/>
  <p:tag name="KSO_WM_UNIT_TEXT_FILL_FORE_SCHEMECOLOR_INDEX" val="5"/>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LAYERLEVEL" val="1_1_1"/>
  <p:tag name="KSO_WM_TAG_VERSION" val="1.0"/>
  <p:tag name="KSO_WM_BEAUTIFY_FLAG" val="#wm#"/>
  <p:tag name="KSO_WM_TEMPLATE_CATEGORY" val="custom"/>
  <p:tag name="KSO_WM_TEMPLATE_INDEX" val="20204220"/>
  <p:tag name="KSO_WM_UNIT_ID" val="custom20204220_4*l_h_i*1_4_2"/>
  <p:tag name="KSO_WM_UNIT_LINE_FORE_SCHEMECOLOR_INDEX" val="5"/>
  <p:tag name="KSO_WM_UNIT_LINE_FILL_TYPE" val="2"/>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1"/>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a"/>
  <p:tag name="KSO_WM_UNIT_INDEX" val="1_1"/>
  <p:tag name="KSO_WM_UNIT_LAYERLEVEL" val="1_1"/>
  <p:tag name="KSO_WM_TAG_VERSION" val="1.0"/>
  <p:tag name="KSO_WM_BEAUTIFY_FLAG" val="#wm#"/>
  <p:tag name="KSO_WM_UNIT_PRESET_TEXT" val="目录"/>
  <p:tag name="KSO_WM_TEMPLATE_CATEGORY" val="custom"/>
  <p:tag name="KSO_WM_TEMPLATE_INDEX" val="20204220"/>
  <p:tag name="KSO_WM_UNIT_ID" val="custom20204220_4*l_a*1_1"/>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1_1"/>
  <p:tag name="KSO_WM_UNIT_TEXT_FILL_FORE_SCHEMECOLOR_INDEX" val="13"/>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1_1"/>
  <p:tag name="KSO_WM_UNIT_TEXT_FILL_FORE_SCHEMECOLOR_INDEX" val="13"/>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LAYERLEVEL" val="1_1_1"/>
  <p:tag name="KSO_WM_TAG_VERSION" val="1.0"/>
  <p:tag name="KSO_WM_BEAUTIFY_FLAG" val="#wm#"/>
  <p:tag name="KSO_WM_TEMPLATE_CATEGORY" val="custom"/>
  <p:tag name="KSO_WM_TEMPLATE_INDEX" val="20204220"/>
  <p:tag name="KSO_WM_UNIT_ID" val="custom20204220_4*l_h_i*1_1_1"/>
  <p:tag name="KSO_WM_UNIT_TEXT_FILL_FORE_SCHEMECOLOR_INDEX" val="5"/>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LAYERLEVEL" val="1_1_1"/>
  <p:tag name="KSO_WM_TAG_VERSION" val="1.0"/>
  <p:tag name="KSO_WM_BEAUTIFY_FLAG" val="#wm#"/>
  <p:tag name="KSO_WM_TEMPLATE_CATEGORY" val="custom"/>
  <p:tag name="KSO_WM_TEMPLATE_INDEX" val="20204220"/>
  <p:tag name="KSO_WM_UNIT_ID" val="custom20204220_4*l_h_i*1_1_2"/>
  <p:tag name="KSO_WM_UNIT_LINE_FORE_SCHEMECOLOR_INDEX" val="5"/>
  <p:tag name="KSO_WM_UNIT_LINE_FILL_TYPE" val="2"/>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2_1"/>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2_1"/>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LAYERLEVEL" val="1_1_1"/>
  <p:tag name="KSO_WM_TAG_VERSION" val="1.0"/>
  <p:tag name="KSO_WM_BEAUTIFY_FLAG" val="#wm#"/>
  <p:tag name="KSO_WM_TEMPLATE_CATEGORY" val="custom"/>
  <p:tag name="KSO_WM_TEMPLATE_INDEX" val="20204220"/>
  <p:tag name="KSO_WM_UNIT_ID" val="custom20204220_4*l_h_i*1_2_1"/>
  <p:tag name="KSO_WM_UNIT_TEXT_FILL_FORE_SCHEMECOLOR_INDEX" val="5"/>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LAYERLEVEL" val="1_1_1"/>
  <p:tag name="KSO_WM_TAG_VERSION" val="1.0"/>
  <p:tag name="KSO_WM_BEAUTIFY_FLAG" val="#wm#"/>
  <p:tag name="KSO_WM_TEMPLATE_CATEGORY" val="custom"/>
  <p:tag name="KSO_WM_TEMPLATE_INDEX" val="20204220"/>
  <p:tag name="KSO_WM_UNIT_ID" val="custom20204220_4*l_h_i*1_2_2"/>
  <p:tag name="KSO_WM_UNIT_LINE_FORE_SCHEMECOLOR_INDEX" val="5"/>
  <p:tag name="KSO_WM_UNIT_LINE_FILL_TYPE" val="2"/>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2">
            <a:lumMod val="20000"/>
            <a:lumOff val="80000"/>
            <a:alpha val="37000"/>
          </a:schemeClr>
        </a:solidFill>
        <a:ln w="9525" cap="flat" cmpd="sng" algn="ctr">
          <a:noFill/>
          <a:prstDash val="solid"/>
          <a:round/>
          <a:headEnd type="none" w="med" len="med"/>
          <a:tailEnd type="none" w="med" len="med"/>
        </a:ln>
      </a:spPr>
      <a:bodyPr anchor="ctr"/>
      <a:lstStyle>
        <a:defPPr algn="ctr">
          <a:buFont typeface="Arial" panose="020B0604020202020204" pitchFamily="34" charset="0"/>
          <a:buNone/>
          <a:defRPr dirty="0">
            <a:latin typeface="Microsoft YaHei Light" panose="020B0502040204020203" pitchFamily="34" charset="-122"/>
            <a:ea typeface="Microsoft YaHei Light" panose="020B0502040204020203" pitchFamily="34" charset="-122"/>
          </a:defRPr>
        </a:defPPr>
      </a:lstStyle>
    </a:spDef>
  </a:objectDefaults>
  <a:extraClrSchemeLst/>
  <a:extLst>
    <a:ext uri="{05A4C25C-085E-4340-85A3-A5531E510DB2}">
      <thm15:themeFamily xmlns:thm15="http://schemas.microsoft.com/office/thememl/2012/main" name="海量计费场景验证" id="{DC4EDE8D-43AB-9944-9592-58CC6B51CDE5}" vid="{82269547-82A0-6948-9A0F-F1F243CD961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83318</TotalTime>
  <Words>3934</Words>
  <Application>Microsoft Office PowerPoint</Application>
  <PresentationFormat>宽屏</PresentationFormat>
  <Paragraphs>696</Paragraphs>
  <Slides>54</Slides>
  <Notes>53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54</vt:i4>
      </vt:variant>
    </vt:vector>
  </HeadingPairs>
  <TitlesOfParts>
    <vt:vector size="72" baseType="lpstr">
      <vt:lpstr>-apple-system</vt:lpstr>
      <vt:lpstr>DIN Alternate</vt:lpstr>
      <vt:lpstr>FontName</vt:lpstr>
      <vt:lpstr>Inter</vt:lpstr>
      <vt:lpstr>Microsoft YaHei Light</vt:lpstr>
      <vt:lpstr>Source Han Sans SC Medium</vt:lpstr>
      <vt:lpstr>TencentSans W7</vt:lpstr>
      <vt:lpstr>等线</vt:lpstr>
      <vt:lpstr>等线</vt:lpstr>
      <vt:lpstr>DengXian Light</vt:lpstr>
      <vt:lpstr>宋体</vt:lpstr>
      <vt:lpstr>腾讯体 W7</vt:lpstr>
      <vt:lpstr>Microsoft YaHei</vt:lpstr>
      <vt:lpstr>Microsoft YaHei</vt:lpstr>
      <vt:lpstr>Arial</vt:lpstr>
      <vt:lpstr>Corbel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海量计费</dc:title>
  <dc:creator>Microsoft Office 用户</dc:creator>
  <cp:lastModifiedBy>T186853</cp:lastModifiedBy>
  <cp:revision>643</cp:revision>
  <dcterms:created xsi:type="dcterms:W3CDTF">2020-03-06T02:36:03Z</dcterms:created>
  <dcterms:modified xsi:type="dcterms:W3CDTF">2025-05-20T16:08:28Z</dcterms:modified>
</cp:coreProperties>
</file>