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13.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14.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15.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16.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17.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18.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21.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handoutMasterIdLst>
    <p:handoutMasterId r:id="rId30"/>
  </p:handoutMasterIdLst>
  <p:sldIdLst>
    <p:sldId id="256" r:id="rId2"/>
    <p:sldId id="261" r:id="rId3"/>
    <p:sldId id="262" r:id="rId4"/>
    <p:sldId id="2074" r:id="rId5"/>
    <p:sldId id="2073" r:id="rId6"/>
    <p:sldId id="2079" r:id="rId7"/>
    <p:sldId id="2081" r:id="rId8"/>
    <p:sldId id="2050" r:id="rId9"/>
    <p:sldId id="2071" r:id="rId10"/>
    <p:sldId id="454" r:id="rId11"/>
    <p:sldId id="2067" r:id="rId12"/>
    <p:sldId id="385" r:id="rId13"/>
    <p:sldId id="2085" r:id="rId14"/>
    <p:sldId id="2086" r:id="rId15"/>
    <p:sldId id="2087" r:id="rId16"/>
    <p:sldId id="2088" r:id="rId17"/>
    <p:sldId id="2089" r:id="rId18"/>
    <p:sldId id="2090" r:id="rId19"/>
    <p:sldId id="2076" r:id="rId20"/>
    <p:sldId id="2075" r:id="rId21"/>
    <p:sldId id="2083" r:id="rId22"/>
    <p:sldId id="2082" r:id="rId23"/>
    <p:sldId id="2056" r:id="rId24"/>
    <p:sldId id="2077" r:id="rId25"/>
    <p:sldId id="2078" r:id="rId26"/>
    <p:sldId id="2084" r:id="rId27"/>
    <p:sldId id="2047" r:id="rId28"/>
  </p:sldIdLst>
  <p:sldSz cx="12192000" cy="6858000"/>
  <p:notesSz cx="6858000" cy="9144000"/>
  <p:defaultText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9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F4FC"/>
    <a:srgbClr val="CE3537"/>
    <a:srgbClr val="0052D9"/>
    <a:srgbClr val="F2F2F2"/>
    <a:srgbClr val="27A7E7"/>
    <a:srgbClr val="45DFFE"/>
    <a:srgbClr val="F4F7FD"/>
    <a:srgbClr val="26FDFF"/>
    <a:srgbClr val="CECECE"/>
    <a:srgbClr val="75E1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47" autoAdjust="0"/>
    <p:restoredTop sz="79020" autoAdjust="0"/>
  </p:normalViewPr>
  <p:slideViewPr>
    <p:cSldViewPr snapToGrid="0" snapToObjects="1">
      <p:cViewPr varScale="1">
        <p:scale>
          <a:sx n="69" d="100"/>
          <a:sy n="69" d="100"/>
        </p:scale>
        <p:origin x="588" y="60"/>
      </p:cViewPr>
      <p:guideLst>
        <p:guide orient="horz" pos="3090"/>
        <p:guide pos="3840"/>
      </p:guideLst>
    </p:cSldViewPr>
  </p:slideViewPr>
  <p:outlineViewPr>
    <p:cViewPr>
      <p:scale>
        <a:sx n="33" d="100"/>
        <a:sy n="33" d="100"/>
      </p:scale>
      <p:origin x="0" y="0"/>
    </p:cViewPr>
  </p:outlineViewPr>
  <p:notesTextViewPr>
    <p:cViewPr>
      <p:scale>
        <a:sx n="105" d="100"/>
        <a:sy n="105" d="100"/>
      </p:scale>
      <p:origin x="0" y="0"/>
    </p:cViewPr>
  </p:notesTextViewPr>
  <p:notesViewPr>
    <p:cSldViewPr snapToGrid="0" snapToObjects="1">
      <p:cViewPr varScale="1">
        <p:scale>
          <a:sx n="92" d="100"/>
          <a:sy n="92" d="100"/>
        </p:scale>
        <p:origin x="4424"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1D2E180-B46E-7A43-A117-63F377D18306}" type="datetimeFigureOut">
              <a:rPr kumimoji="1" lang="zh-CN" altLang="en-US" smtClean="0"/>
              <a:t>2024/6/25</a:t>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7AB401-204B-9844-95AE-D9FF3EA47130}" type="slidenum">
              <a:rPr kumimoji="1" lang="zh-CN" altLang="en-US" smtClean="0"/>
              <a:t>‹#›</a:t>
            </a:fld>
            <a:endParaRPr kumimoji="1" lang="zh-CN" altLang="en-US"/>
          </a:p>
        </p:txBody>
      </p:sp>
    </p:spTree>
    <p:extLst>
      <p:ext uri="{BB962C8B-B14F-4D97-AF65-F5344CB8AC3E}">
        <p14:creationId xmlns:p14="http://schemas.microsoft.com/office/powerpoint/2010/main" val="3327675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E12588-97D3-E74D-AC24-90F3DAA7241C}" type="datetimeFigureOut">
              <a:rPr kumimoji="1" lang="zh-CN" altLang="en-US" smtClean="0"/>
              <a:t>2024/6/25</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67A831-FA3D-4247-B58F-BC5853F38B50}" type="slidenum">
              <a:rPr kumimoji="1" lang="zh-CN" altLang="en-US" smtClean="0"/>
              <a:t>‹#›</a:t>
            </a:fld>
            <a:endParaRPr kumimoji="1" lang="zh-CN" altLang="en-US"/>
          </a:p>
        </p:txBody>
      </p:sp>
    </p:spTree>
    <p:extLst>
      <p:ext uri="{BB962C8B-B14F-4D97-AF65-F5344CB8AC3E}">
        <p14:creationId xmlns:p14="http://schemas.microsoft.com/office/powerpoint/2010/main" val="784367087"/>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3567A831-FA3D-4247-B58F-BC5853F38B50}" type="slidenum">
              <a:rPr kumimoji="1" lang="zh-CN" altLang="en-US" smtClean="0"/>
              <a:t>1</a:t>
            </a:fld>
            <a:endParaRPr kumimoji="1" lang="zh-CN" altLang="en-US"/>
          </a:p>
        </p:txBody>
      </p:sp>
    </p:spTree>
    <p:extLst>
      <p:ext uri="{BB962C8B-B14F-4D97-AF65-F5344CB8AC3E}">
        <p14:creationId xmlns:p14="http://schemas.microsoft.com/office/powerpoint/2010/main" val="1603005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10</a:t>
            </a:fld>
            <a:endParaRPr kumimoji="1" lang="zh-CN" altLang="en-US"/>
          </a:p>
        </p:txBody>
      </p:sp>
    </p:spTree>
    <p:extLst>
      <p:ext uri="{BB962C8B-B14F-4D97-AF65-F5344CB8AC3E}">
        <p14:creationId xmlns:p14="http://schemas.microsoft.com/office/powerpoint/2010/main" val="1802539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11</a:t>
            </a:fld>
            <a:endParaRPr kumimoji="1" lang="zh-CN" altLang="en-US"/>
          </a:p>
        </p:txBody>
      </p:sp>
    </p:spTree>
    <p:extLst>
      <p:ext uri="{BB962C8B-B14F-4D97-AF65-F5344CB8AC3E}">
        <p14:creationId xmlns:p14="http://schemas.microsoft.com/office/powerpoint/2010/main" val="2232678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DDCE6C55-B5AE-0A42-983C-1FC79D4B5EED}"/>
              </a:ext>
            </a:extLst>
          </p:cNvPr>
          <p:cNvSpPr>
            <a:spLocks noGrp="1"/>
          </p:cNvSpPr>
          <p:nvPr>
            <p:ph type="body" idx="1"/>
          </p:nvPr>
        </p:nvSpPr>
        <p:spPr/>
        <p:txBody>
          <a:bodyPr/>
          <a:lstStyle/>
          <a:p>
            <a:endParaRPr lang="en-US" altLang="zh-CN" sz="1200" b="0" i="0" u="none" strike="noStrike"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429569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13</a:t>
            </a:fld>
            <a:endParaRPr kumimoji="1" lang="zh-CN" altLang="en-US"/>
          </a:p>
        </p:txBody>
      </p:sp>
    </p:spTree>
    <p:extLst>
      <p:ext uri="{BB962C8B-B14F-4D97-AF65-F5344CB8AC3E}">
        <p14:creationId xmlns:p14="http://schemas.microsoft.com/office/powerpoint/2010/main" val="3157954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14</a:t>
            </a:fld>
            <a:endParaRPr kumimoji="1" lang="zh-CN" altLang="en-US"/>
          </a:p>
        </p:txBody>
      </p:sp>
    </p:spTree>
    <p:extLst>
      <p:ext uri="{BB962C8B-B14F-4D97-AF65-F5344CB8AC3E}">
        <p14:creationId xmlns:p14="http://schemas.microsoft.com/office/powerpoint/2010/main" val="1124498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15</a:t>
            </a:fld>
            <a:endParaRPr kumimoji="1" lang="zh-CN" altLang="en-US"/>
          </a:p>
        </p:txBody>
      </p:sp>
    </p:spTree>
    <p:extLst>
      <p:ext uri="{BB962C8B-B14F-4D97-AF65-F5344CB8AC3E}">
        <p14:creationId xmlns:p14="http://schemas.microsoft.com/office/powerpoint/2010/main" val="3210427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16</a:t>
            </a:fld>
            <a:endParaRPr kumimoji="1" lang="zh-CN" altLang="en-US"/>
          </a:p>
        </p:txBody>
      </p:sp>
    </p:spTree>
    <p:extLst>
      <p:ext uri="{BB962C8B-B14F-4D97-AF65-F5344CB8AC3E}">
        <p14:creationId xmlns:p14="http://schemas.microsoft.com/office/powerpoint/2010/main" val="703124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17</a:t>
            </a:fld>
            <a:endParaRPr kumimoji="1" lang="zh-CN" altLang="en-US"/>
          </a:p>
        </p:txBody>
      </p:sp>
    </p:spTree>
    <p:extLst>
      <p:ext uri="{BB962C8B-B14F-4D97-AF65-F5344CB8AC3E}">
        <p14:creationId xmlns:p14="http://schemas.microsoft.com/office/powerpoint/2010/main" val="2735034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18</a:t>
            </a:fld>
            <a:endParaRPr kumimoji="1" lang="zh-CN" altLang="en-US"/>
          </a:p>
        </p:txBody>
      </p:sp>
    </p:spTree>
    <p:extLst>
      <p:ext uri="{BB962C8B-B14F-4D97-AF65-F5344CB8AC3E}">
        <p14:creationId xmlns:p14="http://schemas.microsoft.com/office/powerpoint/2010/main" val="4515145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zh-CN" altLang="en-US" b="0" i="0" dirty="0">
                <a:solidFill>
                  <a:srgbClr val="24292F"/>
                </a:solidFill>
                <a:effectLst/>
                <a:latin typeface="-apple-system"/>
              </a:rPr>
              <a:t>分布式事务处理通常涉及多轮跨节点通信，因此，往往比较慢。为了提高性能，现有的方法通过将共享访问的分区迁移到同一节点或建立一个包含整个数据库副本的超级节点，将分布式事务转换为单节点事务。然而，基于迁移的方法可能会因等待数据迁移而导致事务被阻塞，而超级节点可能会成为瓶颈。</a:t>
            </a:r>
          </a:p>
          <a:p>
            <a:pPr algn="l"/>
            <a:endParaRPr lang="en-US" altLang="zh-CN" b="0" i="0" dirty="0">
              <a:solidFill>
                <a:srgbClr val="24292F"/>
              </a:solidFill>
              <a:effectLst/>
              <a:latin typeface="-apple-system"/>
            </a:endParaRPr>
          </a:p>
          <a:p>
            <a:pPr algn="l"/>
            <a:r>
              <a:rPr lang="zh-CN" altLang="en-US" b="0" i="0" dirty="0">
                <a:solidFill>
                  <a:srgbClr val="24292F"/>
                </a:solidFill>
                <a:effectLst/>
                <a:latin typeface="-apple-system"/>
              </a:rPr>
              <a:t>在本文中，我们提出了</a:t>
            </a:r>
            <a:r>
              <a:rPr lang="en-US" altLang="zh-CN" b="0" i="0" dirty="0">
                <a:solidFill>
                  <a:srgbClr val="24292F"/>
                </a:solidFill>
                <a:effectLst/>
                <a:latin typeface="-apple-system"/>
              </a:rPr>
              <a:t>Lion</a:t>
            </a:r>
            <a:r>
              <a:rPr lang="zh-CN" altLang="en-US" b="0" i="0" dirty="0">
                <a:solidFill>
                  <a:srgbClr val="24292F"/>
                </a:solidFill>
                <a:effectLst/>
                <a:latin typeface="-apple-system"/>
              </a:rPr>
              <a:t>，一种新的事务处理协议，它利用基于分区的复制来减少分布式事务的发生。受到现代分布式数据库水平分区数据的启发，每个分区都有多个副本，</a:t>
            </a:r>
            <a:r>
              <a:rPr lang="en-US" altLang="zh-CN" b="0" i="0" dirty="0">
                <a:solidFill>
                  <a:srgbClr val="24292F"/>
                </a:solidFill>
                <a:effectLst/>
                <a:latin typeface="-apple-system"/>
              </a:rPr>
              <a:t>Lion</a:t>
            </a:r>
            <a:r>
              <a:rPr lang="zh-CN" altLang="en-US" b="0" i="0" dirty="0">
                <a:solidFill>
                  <a:srgbClr val="24292F"/>
                </a:solidFill>
                <a:effectLst/>
                <a:latin typeface="-apple-system"/>
              </a:rPr>
              <a:t>的目标是为一个节点分配一个来自每个参与给定事务读或写操作的分区的副本。为了确保这样的节点可用，我们提出了一种自适应的副本提供机制，该机制增强了基于</a:t>
            </a:r>
            <a:r>
              <a:rPr lang="en-US" altLang="zh-CN" b="0" i="0" dirty="0">
                <a:solidFill>
                  <a:srgbClr val="24292F"/>
                </a:solidFill>
                <a:effectLst/>
                <a:latin typeface="-apple-system"/>
              </a:rPr>
              <a:t>LSTM</a:t>
            </a:r>
            <a:r>
              <a:rPr lang="zh-CN" altLang="en-US" b="0" i="0" dirty="0">
                <a:solidFill>
                  <a:srgbClr val="24292F"/>
                </a:solidFill>
                <a:effectLst/>
                <a:latin typeface="-apple-system"/>
              </a:rPr>
              <a:t>的工作负载预测算法，以确定定位共享访问分区副本的适当节点。副本位置的调整是预先和异步进行的，从而最小化其对性能的影响。通过采用这种自适应的副本放置策略，我们确保大多数事务可以在单个节点上有效地处理，而无需额外的开销。只有一小部分事务在这样的节点不可用时，需要被视为常规的分布式事务。因此，</a:t>
            </a:r>
            <a:r>
              <a:rPr lang="en-US" altLang="zh-CN" b="0" i="0" dirty="0">
                <a:solidFill>
                  <a:srgbClr val="24292F"/>
                </a:solidFill>
                <a:effectLst/>
                <a:latin typeface="-apple-system"/>
              </a:rPr>
              <a:t>Lion</a:t>
            </a:r>
            <a:r>
              <a:rPr lang="zh-CN" altLang="en-US" b="0" i="0" dirty="0">
                <a:solidFill>
                  <a:srgbClr val="24292F"/>
                </a:solidFill>
                <a:effectLst/>
                <a:latin typeface="-apple-system"/>
              </a:rPr>
              <a:t>有效地最小化了分布式事务，同时避免了由数据迁移或超级节点的创建引起的任何中断。我们进行了大量的实验，将</a:t>
            </a:r>
            <a:r>
              <a:rPr lang="en-US" altLang="zh-CN" b="0" i="0" dirty="0">
                <a:solidFill>
                  <a:srgbClr val="24292F"/>
                </a:solidFill>
                <a:effectLst/>
                <a:latin typeface="-apple-system"/>
              </a:rPr>
              <a:t>Lion</a:t>
            </a:r>
            <a:r>
              <a:rPr lang="zh-CN" altLang="en-US" b="0" i="0" dirty="0">
                <a:solidFill>
                  <a:srgbClr val="24292F"/>
                </a:solidFill>
                <a:effectLst/>
                <a:latin typeface="-apple-system"/>
              </a:rPr>
              <a:t>与各种事务处理协议进行比较。结果显示，与这些最先进的方法相比，</a:t>
            </a:r>
            <a:r>
              <a:rPr lang="en-US" altLang="zh-CN" b="0" i="0" dirty="0">
                <a:solidFill>
                  <a:srgbClr val="24292F"/>
                </a:solidFill>
                <a:effectLst/>
                <a:latin typeface="-apple-system"/>
              </a:rPr>
              <a:t>Lion</a:t>
            </a:r>
            <a:r>
              <a:rPr lang="zh-CN" altLang="en-US" b="0" i="0" dirty="0">
                <a:solidFill>
                  <a:srgbClr val="24292F"/>
                </a:solidFill>
                <a:effectLst/>
                <a:latin typeface="-apple-system"/>
              </a:rPr>
              <a:t>的吞吐量提高了最多</a:t>
            </a:r>
            <a:r>
              <a:rPr lang="en-US" altLang="zh-CN" b="0" i="0" dirty="0">
                <a:solidFill>
                  <a:srgbClr val="24292F"/>
                </a:solidFill>
                <a:effectLst/>
                <a:latin typeface="-apple-system"/>
              </a:rPr>
              <a:t>2.7</a:t>
            </a:r>
            <a:r>
              <a:rPr lang="zh-CN" altLang="en-US" b="0" i="0" dirty="0">
                <a:solidFill>
                  <a:srgbClr val="24292F"/>
                </a:solidFill>
                <a:effectLst/>
                <a:latin typeface="-apple-system"/>
              </a:rPr>
              <a:t>倍，可扩展性提高了</a:t>
            </a:r>
            <a:r>
              <a:rPr lang="en-US" altLang="zh-CN" b="0" i="0" dirty="0">
                <a:solidFill>
                  <a:srgbClr val="24292F"/>
                </a:solidFill>
                <a:effectLst/>
                <a:latin typeface="-apple-system"/>
              </a:rPr>
              <a:t>76.4%</a:t>
            </a:r>
            <a:r>
              <a:rPr lang="zh-CN" altLang="en-US" b="0" i="0" dirty="0">
                <a:solidFill>
                  <a:srgbClr val="24292F"/>
                </a:solidFill>
                <a:effectLst/>
                <a:latin typeface="-apple-system"/>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19</a:t>
            </a:fld>
            <a:endParaRPr kumimoji="1" lang="zh-CN" altLang="en-US"/>
          </a:p>
        </p:txBody>
      </p:sp>
    </p:spTree>
    <p:extLst>
      <p:ext uri="{BB962C8B-B14F-4D97-AF65-F5344CB8AC3E}">
        <p14:creationId xmlns:p14="http://schemas.microsoft.com/office/powerpoint/2010/main" val="2265834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2</a:t>
            </a:fld>
            <a:endParaRPr kumimoji="1" lang="zh-CN" altLang="en-US"/>
          </a:p>
        </p:txBody>
      </p:sp>
    </p:spTree>
    <p:extLst>
      <p:ext uri="{BB962C8B-B14F-4D97-AF65-F5344CB8AC3E}">
        <p14:creationId xmlns:p14="http://schemas.microsoft.com/office/powerpoint/2010/main" val="24542281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zh-CN" altLang="en-US" b="0" i="0" dirty="0">
                <a:solidFill>
                  <a:srgbClr val="24292F"/>
                </a:solidFill>
                <a:effectLst/>
                <a:latin typeface="-apple-system"/>
              </a:rPr>
              <a:t>数据库系统中的索引可能会消耗大量内存。当它们变得过大以至于无法全部存放在内存中时，必须将索引的选定部分卸载到二级存储中。在设计跨内存和磁盘的可扩展索引中存在许多挑战。首先，必须解耦索引的内存部分和磁盘部分的设计，以便可以独立地为每个设备做出最佳选择。其次，必须精心设计内存部分向磁盘的选择性卸载，以最大化内存访问的机会并产生最友好的磁盘</a:t>
            </a:r>
            <a:r>
              <a:rPr lang="en-US" altLang="zh-CN" b="0" i="0" dirty="0">
                <a:solidFill>
                  <a:srgbClr val="24292F"/>
                </a:solidFill>
                <a:effectLst/>
                <a:latin typeface="-apple-system"/>
              </a:rPr>
              <a:t>I/O</a:t>
            </a:r>
            <a:r>
              <a:rPr lang="zh-CN" altLang="en-US" b="0" i="0" dirty="0">
                <a:solidFill>
                  <a:srgbClr val="24292F"/>
                </a:solidFill>
                <a:effectLst/>
                <a:latin typeface="-apple-system"/>
              </a:rPr>
              <a:t>访问。第三，必须优化从磁盘重新加载索引并保留在内存中的策略，以实现最高的内存效率。</a:t>
            </a:r>
          </a:p>
          <a:p>
            <a:pPr algn="l"/>
            <a:r>
              <a:rPr lang="zh-CN" altLang="en-US" b="0" i="0" dirty="0">
                <a:solidFill>
                  <a:srgbClr val="24292F"/>
                </a:solidFill>
                <a:effectLst/>
                <a:latin typeface="-apple-system"/>
              </a:rPr>
              <a:t>在本文中，我们提出了一个名为</a:t>
            </a:r>
            <a:r>
              <a:rPr lang="en-US" altLang="zh-CN" b="0" i="0" dirty="0" err="1">
                <a:solidFill>
                  <a:srgbClr val="24292F"/>
                </a:solidFill>
                <a:effectLst/>
                <a:latin typeface="-apple-system"/>
              </a:rPr>
              <a:t>IndeXY</a:t>
            </a:r>
            <a:r>
              <a:rPr lang="zh-CN" altLang="en-US" b="0" i="0" dirty="0">
                <a:solidFill>
                  <a:srgbClr val="24292F"/>
                </a:solidFill>
                <a:effectLst/>
                <a:latin typeface="-apple-system"/>
              </a:rPr>
              <a:t>的内存</a:t>
            </a:r>
            <a:r>
              <a:rPr lang="en-US" altLang="zh-CN" b="0" i="0" dirty="0">
                <a:solidFill>
                  <a:srgbClr val="24292F"/>
                </a:solidFill>
                <a:effectLst/>
                <a:latin typeface="-apple-system"/>
              </a:rPr>
              <a:t>-</a:t>
            </a:r>
            <a:r>
              <a:rPr lang="zh-CN" altLang="en-US" b="0" i="0" dirty="0">
                <a:solidFill>
                  <a:srgbClr val="24292F"/>
                </a:solidFill>
                <a:effectLst/>
                <a:latin typeface="-apple-system"/>
              </a:rPr>
              <a:t>磁盘跨越索引设计，以有效地应对这些挑战。</a:t>
            </a:r>
            <a:r>
              <a:rPr lang="en-US" altLang="zh-CN" b="0" i="0" dirty="0" err="1">
                <a:solidFill>
                  <a:srgbClr val="24292F"/>
                </a:solidFill>
                <a:effectLst/>
                <a:latin typeface="-apple-system"/>
              </a:rPr>
              <a:t>IndeXY</a:t>
            </a:r>
            <a:r>
              <a:rPr lang="zh-CN" altLang="en-US" b="0" i="0" dirty="0">
                <a:solidFill>
                  <a:srgbClr val="24292F"/>
                </a:solidFill>
                <a:effectLst/>
                <a:latin typeface="-apple-system"/>
              </a:rPr>
              <a:t>的特点在于它是一个框架，允许单独采用内存索引设计和被认为对其工作负载最有效的磁盘数据组织和访问方案。这个框架不仅仅是另一个跨内存和磁盘的一刀切索引，它提供了精心设计的机制和策略，将选定的内存索引（索引</a:t>
            </a:r>
            <a:r>
              <a:rPr lang="en-US" altLang="zh-CN" b="0" i="0" dirty="0">
                <a:solidFill>
                  <a:srgbClr val="24292F"/>
                </a:solidFill>
                <a:effectLst/>
                <a:latin typeface="-apple-system"/>
              </a:rPr>
              <a:t>X</a:t>
            </a:r>
            <a:r>
              <a:rPr lang="zh-CN" altLang="en-US" b="0" i="0" dirty="0">
                <a:solidFill>
                  <a:srgbClr val="24292F"/>
                </a:solidFill>
                <a:effectLst/>
                <a:latin typeface="-apple-system"/>
              </a:rPr>
              <a:t>）和磁盘索引（索引</a:t>
            </a:r>
            <a:r>
              <a:rPr lang="en-US" altLang="zh-CN" b="0" i="0" dirty="0">
                <a:solidFill>
                  <a:srgbClr val="24292F"/>
                </a:solidFill>
                <a:effectLst/>
                <a:latin typeface="-apple-system"/>
              </a:rPr>
              <a:t>Y</a:t>
            </a:r>
            <a:r>
              <a:rPr lang="zh-CN" altLang="en-US" b="0" i="0" dirty="0">
                <a:solidFill>
                  <a:srgbClr val="24292F"/>
                </a:solidFill>
                <a:effectLst/>
                <a:latin typeface="-apple-system"/>
              </a:rPr>
              <a:t>）整合成一个可扩展的索引（</a:t>
            </a:r>
            <a:r>
              <a:rPr lang="en-US" altLang="zh-CN" b="0" i="0" dirty="0" err="1">
                <a:solidFill>
                  <a:srgbClr val="24292F"/>
                </a:solidFill>
                <a:effectLst/>
                <a:latin typeface="-apple-system"/>
              </a:rPr>
              <a:t>IndeXY</a:t>
            </a:r>
            <a:r>
              <a:rPr lang="zh-CN" altLang="en-US" b="0" i="0" dirty="0">
                <a:solidFill>
                  <a:srgbClr val="24292F"/>
                </a:solidFill>
                <a:effectLst/>
                <a:latin typeface="-apple-system"/>
              </a:rPr>
              <a:t>）。</a:t>
            </a:r>
          </a:p>
          <a:p>
            <a:pPr algn="l"/>
            <a:r>
              <a:rPr lang="zh-CN" altLang="en-US" b="0" i="0" dirty="0">
                <a:solidFill>
                  <a:srgbClr val="24292F"/>
                </a:solidFill>
                <a:effectLst/>
                <a:latin typeface="-apple-system"/>
              </a:rPr>
              <a:t>我们已经用替代的内存索引（</a:t>
            </a:r>
            <a:r>
              <a:rPr lang="en-US" altLang="zh-CN" b="0" i="0" dirty="0">
                <a:solidFill>
                  <a:srgbClr val="24292F"/>
                </a:solidFill>
                <a:effectLst/>
                <a:latin typeface="-apple-system"/>
              </a:rPr>
              <a:t>ART</a:t>
            </a:r>
            <a:r>
              <a:rPr lang="zh-CN" altLang="en-US" b="0" i="0" dirty="0">
                <a:solidFill>
                  <a:srgbClr val="24292F"/>
                </a:solidFill>
                <a:effectLst/>
                <a:latin typeface="-apple-system"/>
              </a:rPr>
              <a:t>树或</a:t>
            </a:r>
            <a:r>
              <a:rPr lang="en-US" altLang="zh-CN" b="0" i="0" dirty="0">
                <a:solidFill>
                  <a:srgbClr val="24292F"/>
                </a:solidFill>
                <a:effectLst/>
                <a:latin typeface="-apple-system"/>
              </a:rPr>
              <a:t>B+</a:t>
            </a:r>
            <a:r>
              <a:rPr lang="zh-CN" altLang="en-US" b="0" i="0" dirty="0">
                <a:solidFill>
                  <a:srgbClr val="24292F"/>
                </a:solidFill>
                <a:effectLst/>
                <a:latin typeface="-apple-system"/>
              </a:rPr>
              <a:t>树）和替代的磁盘索引（</a:t>
            </a:r>
            <a:r>
              <a:rPr lang="en-US" altLang="zh-CN" b="0" i="0" dirty="0">
                <a:solidFill>
                  <a:srgbClr val="24292F"/>
                </a:solidFill>
                <a:effectLst/>
                <a:latin typeface="-apple-system"/>
              </a:rPr>
              <a:t>LSM</a:t>
            </a:r>
            <a:r>
              <a:rPr lang="zh-CN" altLang="en-US" b="0" i="0" dirty="0">
                <a:solidFill>
                  <a:srgbClr val="24292F"/>
                </a:solidFill>
                <a:effectLst/>
                <a:latin typeface="-apple-system"/>
              </a:rPr>
              <a:t>树或</a:t>
            </a:r>
            <a:r>
              <a:rPr lang="en-US" altLang="zh-CN" b="0" i="0" dirty="0">
                <a:solidFill>
                  <a:srgbClr val="24292F"/>
                </a:solidFill>
                <a:effectLst/>
                <a:latin typeface="-apple-system"/>
              </a:rPr>
              <a:t>B+</a:t>
            </a:r>
            <a:r>
              <a:rPr lang="zh-CN" altLang="en-US" b="0" i="0" dirty="0">
                <a:solidFill>
                  <a:srgbClr val="24292F"/>
                </a:solidFill>
                <a:effectLst/>
                <a:latin typeface="-apple-system"/>
              </a:rPr>
              <a:t>树）实现了</a:t>
            </a:r>
            <a:r>
              <a:rPr lang="en-US" altLang="zh-CN" b="0" i="0" dirty="0" err="1">
                <a:solidFill>
                  <a:srgbClr val="24292F"/>
                </a:solidFill>
                <a:effectLst/>
                <a:latin typeface="-apple-system"/>
              </a:rPr>
              <a:t>IndeXY</a:t>
            </a:r>
            <a:r>
              <a:rPr lang="zh-CN" altLang="en-US" b="0" i="0" dirty="0">
                <a:solidFill>
                  <a:srgbClr val="24292F"/>
                </a:solidFill>
                <a:effectLst/>
                <a:latin typeface="-apple-system"/>
              </a:rPr>
              <a:t>。作为一个轶事般的例子，实验显示，将</a:t>
            </a:r>
            <a:r>
              <a:rPr lang="en-US" altLang="zh-CN" b="0" i="0" dirty="0">
                <a:solidFill>
                  <a:srgbClr val="24292F"/>
                </a:solidFill>
                <a:effectLst/>
                <a:latin typeface="-apple-system"/>
              </a:rPr>
              <a:t>ART</a:t>
            </a:r>
            <a:r>
              <a:rPr lang="zh-CN" altLang="en-US" b="0" i="0" dirty="0">
                <a:solidFill>
                  <a:srgbClr val="24292F"/>
                </a:solidFill>
                <a:effectLst/>
                <a:latin typeface="-apple-system"/>
              </a:rPr>
              <a:t>树和</a:t>
            </a:r>
            <a:r>
              <a:rPr lang="en-US" altLang="zh-CN" b="0" i="0" dirty="0">
                <a:solidFill>
                  <a:srgbClr val="24292F"/>
                </a:solidFill>
                <a:effectLst/>
                <a:latin typeface="-apple-system"/>
              </a:rPr>
              <a:t>LSM</a:t>
            </a:r>
            <a:r>
              <a:rPr lang="zh-CN" altLang="en-US" b="0" i="0" dirty="0">
                <a:solidFill>
                  <a:srgbClr val="24292F"/>
                </a:solidFill>
                <a:effectLst/>
                <a:latin typeface="-apple-system"/>
              </a:rPr>
              <a:t>树集成到框架中，可以在使用</a:t>
            </a:r>
            <a:r>
              <a:rPr lang="en-US" altLang="zh-CN" b="0" i="0" dirty="0">
                <a:solidFill>
                  <a:srgbClr val="24292F"/>
                </a:solidFill>
                <a:effectLst/>
                <a:latin typeface="-apple-system"/>
              </a:rPr>
              <a:t>B+</a:t>
            </a:r>
            <a:r>
              <a:rPr lang="zh-CN" altLang="en-US" b="0" i="0" dirty="0">
                <a:solidFill>
                  <a:srgbClr val="24292F"/>
                </a:solidFill>
                <a:effectLst/>
                <a:latin typeface="-apple-system"/>
              </a:rPr>
              <a:t>树索引的内存和磁盘的</a:t>
            </a:r>
            <a:r>
              <a:rPr lang="en-US" altLang="zh-CN" b="0" i="0" dirty="0" err="1">
                <a:solidFill>
                  <a:srgbClr val="24292F"/>
                </a:solidFill>
                <a:effectLst/>
                <a:latin typeface="-apple-system"/>
              </a:rPr>
              <a:t>LeanStore</a:t>
            </a:r>
            <a:r>
              <a:rPr lang="zh-CN" altLang="en-US" b="0" i="0" dirty="0">
                <a:solidFill>
                  <a:srgbClr val="24292F"/>
                </a:solidFill>
                <a:effectLst/>
                <a:latin typeface="-apple-system"/>
              </a:rPr>
              <a:t>上，对</a:t>
            </a:r>
            <a:r>
              <a:rPr lang="en-US" altLang="zh-CN" b="0" i="0" dirty="0">
                <a:solidFill>
                  <a:srgbClr val="24292F"/>
                </a:solidFill>
                <a:effectLst/>
                <a:latin typeface="-apple-system"/>
              </a:rPr>
              <a:t>TPC-C</a:t>
            </a:r>
            <a:r>
              <a:rPr lang="zh-CN" altLang="en-US" b="0" i="0" dirty="0">
                <a:solidFill>
                  <a:srgbClr val="24292F"/>
                </a:solidFill>
                <a:effectLst/>
                <a:latin typeface="-apple-system"/>
              </a:rPr>
              <a:t>工作负载提高高达</a:t>
            </a:r>
            <a:r>
              <a:rPr lang="en-US" altLang="zh-CN" b="0" i="0" dirty="0">
                <a:solidFill>
                  <a:srgbClr val="24292F"/>
                </a:solidFill>
                <a:effectLst/>
                <a:latin typeface="-apple-system"/>
              </a:rPr>
              <a:t>8.6</a:t>
            </a:r>
            <a:r>
              <a:rPr lang="zh-CN" altLang="en-US" b="0" i="0" dirty="0">
                <a:solidFill>
                  <a:srgbClr val="24292F"/>
                </a:solidFill>
                <a:effectLst/>
                <a:latin typeface="-apple-system"/>
              </a:rPr>
              <a:t>倍的吞吐量，并且可以提高几乎所有</a:t>
            </a:r>
            <a:r>
              <a:rPr lang="en-US" altLang="zh-CN" b="0" i="0" dirty="0">
                <a:solidFill>
                  <a:srgbClr val="24292F"/>
                </a:solidFill>
                <a:effectLst/>
                <a:latin typeface="-apple-system"/>
              </a:rPr>
              <a:t>YCSB</a:t>
            </a:r>
            <a:r>
              <a:rPr lang="zh-CN" altLang="en-US" b="0" i="0" dirty="0">
                <a:solidFill>
                  <a:srgbClr val="24292F"/>
                </a:solidFill>
                <a:effectLst/>
                <a:latin typeface="-apple-system"/>
              </a:rPr>
              <a:t>工作负载的性能。</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20</a:t>
            </a:fld>
            <a:endParaRPr kumimoji="1" lang="zh-CN" altLang="en-US"/>
          </a:p>
        </p:txBody>
      </p:sp>
    </p:spTree>
    <p:extLst>
      <p:ext uri="{BB962C8B-B14F-4D97-AF65-F5344CB8AC3E}">
        <p14:creationId xmlns:p14="http://schemas.microsoft.com/office/powerpoint/2010/main" val="14766932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zh-CN" altLang="en-US" b="0" i="0" dirty="0">
                <a:solidFill>
                  <a:srgbClr val="24292F"/>
                </a:solidFill>
                <a:effectLst/>
                <a:latin typeface="-apple-system"/>
              </a:rPr>
              <a:t>数据存储容量的增长和对高性能的需求增加为并发索引结构带来了几个挑战。一个有前景的解决方案是学习索引，它使用基于学习的方法来适应存储数据的分布，并预测性地定位目标键，显著提高查找性能。尽管学习索引具有优点，但现有的学习索引在多核数据存储的可扩展性上存在限制和问题。</a:t>
            </a:r>
          </a:p>
          <a:p>
            <a:pPr algn="l"/>
            <a:r>
              <a:rPr lang="zh-CN" altLang="en-US" b="0" i="0" dirty="0">
                <a:solidFill>
                  <a:srgbClr val="24292F"/>
                </a:solidFill>
                <a:effectLst/>
                <a:latin typeface="-apple-system"/>
              </a:rPr>
              <a:t>本文介绍了</a:t>
            </a:r>
            <a:r>
              <a:rPr lang="en-US" altLang="zh-CN" b="0" i="0" dirty="0">
                <a:solidFill>
                  <a:srgbClr val="24292F"/>
                </a:solidFill>
                <a:effectLst/>
                <a:latin typeface="-apple-system"/>
              </a:rPr>
              <a:t>SALI</a:t>
            </a:r>
            <a:r>
              <a:rPr lang="zh-CN" altLang="en-US" b="0" i="0" dirty="0">
                <a:solidFill>
                  <a:srgbClr val="24292F"/>
                </a:solidFill>
                <a:effectLst/>
                <a:latin typeface="-apple-system"/>
              </a:rPr>
              <a:t>，一种可扩展的自适应学习索引框架，它结合了两种策略，旨在实现高可扩展性，提高效率，并增强学习索引的稳健性。首先，定义了一组节点演化策略，使学习索引能够适应各种工作负载偏斜，并在这种情况下提高其并发性能。其次，提出了一种轻量级策略，用于在学习索引中维护统计信息，目标是进一步提高索引的可扩展性。此外，为了验证它们的有效性，</a:t>
            </a:r>
            <a:r>
              <a:rPr lang="en-US" altLang="zh-CN" b="0" i="0" dirty="0">
                <a:solidFill>
                  <a:srgbClr val="24292F"/>
                </a:solidFill>
                <a:effectLst/>
                <a:latin typeface="-apple-system"/>
              </a:rPr>
              <a:t>SALI</a:t>
            </a:r>
            <a:r>
              <a:rPr lang="zh-CN" altLang="en-US" b="0" i="0" dirty="0">
                <a:solidFill>
                  <a:srgbClr val="24292F"/>
                </a:solidFill>
                <a:effectLst/>
                <a:latin typeface="-apple-system"/>
              </a:rPr>
              <a:t>将上述两种策略应用到利用细粒度写锁的学习索引结构中，即</a:t>
            </a:r>
            <a:r>
              <a:rPr lang="en-US" altLang="zh-CN" b="0" i="0" dirty="0">
                <a:solidFill>
                  <a:srgbClr val="24292F"/>
                </a:solidFill>
                <a:effectLst/>
                <a:latin typeface="-apple-system"/>
              </a:rPr>
              <a:t>LIPP</a:t>
            </a:r>
            <a:r>
              <a:rPr lang="zh-CN" altLang="en-US" b="0" i="0" dirty="0">
                <a:solidFill>
                  <a:srgbClr val="24292F"/>
                </a:solidFill>
                <a:effectLst/>
                <a:latin typeface="-apple-system"/>
              </a:rPr>
              <a:t>。实验结果表明，与第二好的学习索引相比，</a:t>
            </a:r>
            <a:r>
              <a:rPr lang="en-US" altLang="zh-CN" b="0" i="0" dirty="0">
                <a:solidFill>
                  <a:srgbClr val="24292F"/>
                </a:solidFill>
                <a:effectLst/>
                <a:latin typeface="-apple-system"/>
              </a:rPr>
              <a:t>SALI</a:t>
            </a:r>
            <a:r>
              <a:rPr lang="zh-CN" altLang="en-US" b="0" i="0" dirty="0">
                <a:solidFill>
                  <a:srgbClr val="24292F"/>
                </a:solidFill>
                <a:effectLst/>
                <a:latin typeface="-apple-system"/>
              </a:rPr>
              <a:t>显著提高了</a:t>
            </a:r>
            <a:r>
              <a:rPr lang="en-US" altLang="zh-CN" b="0" i="0" dirty="0">
                <a:solidFill>
                  <a:srgbClr val="24292F"/>
                </a:solidFill>
                <a:effectLst/>
                <a:latin typeface="-apple-system"/>
              </a:rPr>
              <a:t>64</a:t>
            </a:r>
            <a:r>
              <a:rPr lang="zh-CN" altLang="en-US" b="0" i="0" dirty="0">
                <a:solidFill>
                  <a:srgbClr val="24292F"/>
                </a:solidFill>
                <a:effectLst/>
                <a:latin typeface="-apple-system"/>
              </a:rPr>
              <a:t>个线程的插入吞吐量，平均提高了</a:t>
            </a:r>
            <a:r>
              <a:rPr lang="en-US" altLang="zh-CN" b="0" i="0" dirty="0">
                <a:solidFill>
                  <a:srgbClr val="24292F"/>
                </a:solidFill>
                <a:effectLst/>
                <a:latin typeface="-apple-system"/>
              </a:rPr>
              <a:t>2.04</a:t>
            </a:r>
            <a:r>
              <a:rPr lang="zh-CN" altLang="en-US" b="0" i="0" dirty="0">
                <a:solidFill>
                  <a:srgbClr val="24292F"/>
                </a:solidFill>
                <a:effectLst/>
                <a:latin typeface="-apple-system"/>
              </a:rPr>
              <a:t>倍。此外，</a:t>
            </a:r>
            <a:r>
              <a:rPr lang="en-US" altLang="zh-CN" b="0" i="0" dirty="0">
                <a:solidFill>
                  <a:srgbClr val="24292F"/>
                </a:solidFill>
                <a:effectLst/>
                <a:latin typeface="-apple-system"/>
              </a:rPr>
              <a:t>SALI</a:t>
            </a:r>
            <a:r>
              <a:rPr lang="zh-CN" altLang="en-US" b="0" i="0" dirty="0">
                <a:solidFill>
                  <a:srgbClr val="24292F"/>
                </a:solidFill>
                <a:effectLst/>
                <a:latin typeface="-apple-system"/>
              </a:rPr>
              <a:t>实现了与</a:t>
            </a:r>
            <a:r>
              <a:rPr lang="en-US" altLang="zh-CN" b="0" i="0" dirty="0">
                <a:solidFill>
                  <a:srgbClr val="24292F"/>
                </a:solidFill>
                <a:effectLst/>
                <a:latin typeface="-apple-system"/>
              </a:rPr>
              <a:t>LIPP+</a:t>
            </a:r>
            <a:r>
              <a:rPr lang="zh-CN" altLang="en-US" b="0" i="0" dirty="0">
                <a:solidFill>
                  <a:srgbClr val="24292F"/>
                </a:solidFill>
                <a:effectLst/>
                <a:latin typeface="-apple-system"/>
              </a:rPr>
              <a:t>相似的查找吞吐量。</a:t>
            </a: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21</a:t>
            </a:fld>
            <a:endParaRPr kumimoji="1" lang="zh-CN" altLang="en-US"/>
          </a:p>
        </p:txBody>
      </p:sp>
    </p:spTree>
    <p:extLst>
      <p:ext uri="{BB962C8B-B14F-4D97-AF65-F5344CB8AC3E}">
        <p14:creationId xmlns:p14="http://schemas.microsoft.com/office/powerpoint/2010/main" val="2365870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zh-CN" altLang="en-US" b="0" i="0" dirty="0">
                <a:solidFill>
                  <a:srgbClr val="24292F"/>
                </a:solidFill>
                <a:effectLst/>
                <a:latin typeface="-apple-system"/>
              </a:rPr>
              <a:t>无损数据压缩是处理大量文本数据的巨大传输和存储开销的有效方式。在今天数据量激增的情况下，其实用性更为显著。在压缩数据上进行操作的概念为高效的文本管理注入了新的活力，它使得主要的面向访问的文本处理任务可以直接在压缩数据上进行，无需解压缩。面对现有压缩文本处理方案的限制，如支持的操作类型有限，效率低，空间占用高，我们通过提出同态压缩理论来解决这些问题。它使得具有压缩处理能力的算法的概括和特征化成为可能。在此基础上，我们开发了</a:t>
            </a:r>
            <a:r>
              <a:rPr lang="en-US" altLang="zh-CN" b="0" i="0" dirty="0">
                <a:solidFill>
                  <a:srgbClr val="24292F"/>
                </a:solidFill>
                <a:effectLst/>
                <a:latin typeface="-apple-system"/>
              </a:rPr>
              <a:t>HOCO</a:t>
            </a:r>
            <a:r>
              <a:rPr lang="zh-CN" altLang="en-US" b="0" i="0" dirty="0">
                <a:solidFill>
                  <a:srgbClr val="24292F"/>
                </a:solidFill>
                <a:effectLst/>
                <a:latin typeface="-apple-system"/>
              </a:rPr>
              <a:t>，一个支持在压缩文本上进行各种处理任务的高效文本数据管理引擎。我们选择了三种具有代表性的压缩方案，并将它们与同态性结合在</a:t>
            </a:r>
            <a:r>
              <a:rPr lang="en-US" altLang="zh-CN" b="0" i="0" dirty="0">
                <a:solidFill>
                  <a:srgbClr val="24292F"/>
                </a:solidFill>
                <a:effectLst/>
                <a:latin typeface="-apple-system"/>
              </a:rPr>
              <a:t>HOCO</a:t>
            </a:r>
            <a:r>
              <a:rPr lang="zh-CN" altLang="en-US" b="0" i="0" dirty="0">
                <a:solidFill>
                  <a:srgbClr val="24292F"/>
                </a:solidFill>
                <a:effectLst/>
                <a:latin typeface="-apple-system"/>
              </a:rPr>
              <a:t>中实现。</a:t>
            </a:r>
            <a:r>
              <a:rPr lang="en-US" altLang="zh-CN" b="0" i="0" dirty="0">
                <a:solidFill>
                  <a:srgbClr val="24292F"/>
                </a:solidFill>
                <a:effectLst/>
                <a:latin typeface="-apple-system"/>
              </a:rPr>
              <a:t>HOCO</a:t>
            </a:r>
            <a:r>
              <a:rPr lang="zh-CN" altLang="en-US" b="0" i="0" dirty="0">
                <a:solidFill>
                  <a:srgbClr val="24292F"/>
                </a:solidFill>
                <a:effectLst/>
                <a:latin typeface="-apple-system"/>
              </a:rPr>
              <a:t>通过模块化和面向对象的设计支持同态压缩方案的扩展，并为文本处理任务提供了方便的接口。我们在六个真实世界的数据集上评估了</a:t>
            </a:r>
            <a:r>
              <a:rPr lang="en-US" altLang="zh-CN" b="0" i="0" dirty="0">
                <a:solidFill>
                  <a:srgbClr val="24292F"/>
                </a:solidFill>
                <a:effectLst/>
                <a:latin typeface="-apple-system"/>
              </a:rPr>
              <a:t>HOCO</a:t>
            </a:r>
            <a:r>
              <a:rPr lang="zh-CN" altLang="en-US" b="0" i="0" dirty="0">
                <a:solidFill>
                  <a:srgbClr val="24292F"/>
                </a:solidFill>
                <a:effectLst/>
                <a:latin typeface="-apple-system"/>
              </a:rPr>
              <a:t>。在</a:t>
            </a:r>
            <a:r>
              <a:rPr lang="en-US" altLang="zh-CN" b="0" i="0" dirty="0">
                <a:solidFill>
                  <a:srgbClr val="24292F"/>
                </a:solidFill>
                <a:effectLst/>
                <a:latin typeface="-apple-system"/>
              </a:rPr>
              <a:t>HOCO</a:t>
            </a:r>
            <a:r>
              <a:rPr lang="zh-CN" altLang="en-US" b="0" i="0" dirty="0">
                <a:solidFill>
                  <a:srgbClr val="24292F"/>
                </a:solidFill>
                <a:effectLst/>
                <a:latin typeface="-apple-system"/>
              </a:rPr>
              <a:t>中实现的三种方案在压缩比率、支持的操作类型和效率方面显示出权衡。实验还表明，</a:t>
            </a:r>
            <a:r>
              <a:rPr lang="en-US" altLang="zh-CN" b="0" i="0" dirty="0">
                <a:solidFill>
                  <a:srgbClr val="24292F"/>
                </a:solidFill>
                <a:effectLst/>
                <a:latin typeface="-apple-system"/>
              </a:rPr>
              <a:t>HOCO</a:t>
            </a:r>
            <a:r>
              <a:rPr lang="zh-CN" altLang="en-US" b="0" i="0" dirty="0">
                <a:solidFill>
                  <a:srgbClr val="24292F"/>
                </a:solidFill>
                <a:effectLst/>
                <a:latin typeface="-apple-system"/>
              </a:rPr>
              <a:t>在随机访问和修改操作中可以实现更高的吞吐量（平均比最先进的技术高</a:t>
            </a:r>
            <a:r>
              <a:rPr lang="en-US" altLang="zh-CN" b="0" i="0" dirty="0">
                <a:solidFill>
                  <a:srgbClr val="24292F"/>
                </a:solidFill>
                <a:effectLst/>
                <a:latin typeface="-apple-system"/>
              </a:rPr>
              <a:t>9.18</a:t>
            </a:r>
            <a:r>
              <a:rPr lang="zh-CN" altLang="en-US" b="0" i="0" dirty="0">
                <a:solidFill>
                  <a:srgbClr val="24292F"/>
                </a:solidFill>
                <a:effectLst/>
                <a:latin typeface="-apple-system"/>
              </a:rPr>
              <a:t>倍），在文本分析任务中可以实现更低的延迟（平均比在未压缩文本上的处理快</a:t>
            </a:r>
            <a:r>
              <a:rPr lang="en-US" altLang="zh-CN" b="0" i="0" dirty="0">
                <a:solidFill>
                  <a:srgbClr val="24292F"/>
                </a:solidFill>
                <a:effectLst/>
                <a:latin typeface="-apple-system"/>
              </a:rPr>
              <a:t>7.16</a:t>
            </a:r>
            <a:r>
              <a:rPr lang="zh-CN" altLang="en-US" b="0" i="0" dirty="0">
                <a:solidFill>
                  <a:srgbClr val="24292F"/>
                </a:solidFill>
                <a:effectLst/>
                <a:latin typeface="-apple-system"/>
              </a:rPr>
              <a:t>倍），同时不会影响压缩效果。</a:t>
            </a: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22</a:t>
            </a:fld>
            <a:endParaRPr kumimoji="1" lang="zh-CN" altLang="en-US"/>
          </a:p>
        </p:txBody>
      </p:sp>
    </p:spTree>
    <p:extLst>
      <p:ext uri="{BB962C8B-B14F-4D97-AF65-F5344CB8AC3E}">
        <p14:creationId xmlns:p14="http://schemas.microsoft.com/office/powerpoint/2010/main" val="20260747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23</a:t>
            </a:fld>
            <a:endParaRPr kumimoji="1" lang="zh-CN" altLang="en-US"/>
          </a:p>
        </p:txBody>
      </p:sp>
    </p:spTree>
    <p:extLst>
      <p:ext uri="{BB962C8B-B14F-4D97-AF65-F5344CB8AC3E}">
        <p14:creationId xmlns:p14="http://schemas.microsoft.com/office/powerpoint/2010/main" val="23763187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24</a:t>
            </a:fld>
            <a:endParaRPr kumimoji="1" lang="zh-CN" altLang="en-US"/>
          </a:p>
        </p:txBody>
      </p:sp>
    </p:spTree>
    <p:extLst>
      <p:ext uri="{BB962C8B-B14F-4D97-AF65-F5344CB8AC3E}">
        <p14:creationId xmlns:p14="http://schemas.microsoft.com/office/powerpoint/2010/main" val="34380067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25</a:t>
            </a:fld>
            <a:endParaRPr kumimoji="1" lang="zh-CN" altLang="en-US"/>
          </a:p>
        </p:txBody>
      </p:sp>
    </p:spTree>
    <p:extLst>
      <p:ext uri="{BB962C8B-B14F-4D97-AF65-F5344CB8AC3E}">
        <p14:creationId xmlns:p14="http://schemas.microsoft.com/office/powerpoint/2010/main" val="42683220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26</a:t>
            </a:fld>
            <a:endParaRPr kumimoji="1" lang="zh-CN" altLang="en-US"/>
          </a:p>
        </p:txBody>
      </p:sp>
    </p:spTree>
    <p:extLst>
      <p:ext uri="{BB962C8B-B14F-4D97-AF65-F5344CB8AC3E}">
        <p14:creationId xmlns:p14="http://schemas.microsoft.com/office/powerpoint/2010/main" val="2359885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3</a:t>
            </a:fld>
            <a:endParaRPr kumimoji="1" lang="zh-CN" altLang="en-US"/>
          </a:p>
        </p:txBody>
      </p:sp>
    </p:spTree>
    <p:extLst>
      <p:ext uri="{BB962C8B-B14F-4D97-AF65-F5344CB8AC3E}">
        <p14:creationId xmlns:p14="http://schemas.microsoft.com/office/powerpoint/2010/main" val="1183621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sz="800" dirty="0"/>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4</a:t>
            </a:fld>
            <a:endParaRPr kumimoji="1" lang="zh-CN" altLang="en-US"/>
          </a:p>
        </p:txBody>
      </p:sp>
    </p:spTree>
    <p:extLst>
      <p:ext uri="{BB962C8B-B14F-4D97-AF65-F5344CB8AC3E}">
        <p14:creationId xmlns:p14="http://schemas.microsoft.com/office/powerpoint/2010/main" val="206149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sz="800" dirty="0"/>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5</a:t>
            </a:fld>
            <a:endParaRPr kumimoji="1" lang="zh-CN" altLang="en-US"/>
          </a:p>
        </p:txBody>
      </p:sp>
    </p:spTree>
    <p:extLst>
      <p:ext uri="{BB962C8B-B14F-4D97-AF65-F5344CB8AC3E}">
        <p14:creationId xmlns:p14="http://schemas.microsoft.com/office/powerpoint/2010/main" val="3600221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sz="800" dirty="0"/>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6</a:t>
            </a:fld>
            <a:endParaRPr kumimoji="1" lang="zh-CN" altLang="en-US"/>
          </a:p>
        </p:txBody>
      </p:sp>
    </p:spTree>
    <p:extLst>
      <p:ext uri="{BB962C8B-B14F-4D97-AF65-F5344CB8AC3E}">
        <p14:creationId xmlns:p14="http://schemas.microsoft.com/office/powerpoint/2010/main" val="2544779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sz="800" dirty="0"/>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7</a:t>
            </a:fld>
            <a:endParaRPr kumimoji="1" lang="zh-CN" altLang="en-US"/>
          </a:p>
        </p:txBody>
      </p:sp>
    </p:spTree>
    <p:extLst>
      <p:ext uri="{BB962C8B-B14F-4D97-AF65-F5344CB8AC3E}">
        <p14:creationId xmlns:p14="http://schemas.microsoft.com/office/powerpoint/2010/main" val="412482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8</a:t>
            </a:fld>
            <a:endParaRPr kumimoji="1" lang="zh-CN" altLang="en-US"/>
          </a:p>
        </p:txBody>
      </p:sp>
    </p:spTree>
    <p:extLst>
      <p:ext uri="{BB962C8B-B14F-4D97-AF65-F5344CB8AC3E}">
        <p14:creationId xmlns:p14="http://schemas.microsoft.com/office/powerpoint/2010/main" val="4276138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sz="800" dirty="0"/>
          </a:p>
        </p:txBody>
      </p:sp>
      <p:sp>
        <p:nvSpPr>
          <p:cNvPr id="4" name="灯片编号占位符 3"/>
          <p:cNvSpPr>
            <a:spLocks noGrp="1"/>
          </p:cNvSpPr>
          <p:nvPr>
            <p:ph type="sldNum" sz="quarter" idx="5"/>
          </p:nvPr>
        </p:nvSpPr>
        <p:spPr/>
        <p:txBody>
          <a:bodyPr/>
          <a:lstStyle/>
          <a:p>
            <a:fld id="{3567A831-FA3D-4247-B58F-BC5853F38B50}" type="slidenum">
              <a:rPr kumimoji="1" lang="zh-CN" altLang="en-US" smtClean="0"/>
              <a:t>9</a:t>
            </a:fld>
            <a:endParaRPr kumimoji="1" lang="zh-CN" altLang="en-US"/>
          </a:p>
        </p:txBody>
      </p:sp>
    </p:spTree>
    <p:extLst>
      <p:ext uri="{BB962C8B-B14F-4D97-AF65-F5344CB8AC3E}">
        <p14:creationId xmlns:p14="http://schemas.microsoft.com/office/powerpoint/2010/main" val="5545117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2422525"/>
            <a:ext cx="9144000" cy="1006475"/>
          </a:xfrm>
        </p:spPr>
        <p:txBody>
          <a:bodyPr anchor="b">
            <a:normAutofit/>
          </a:bodyPr>
          <a:lstStyle>
            <a:lvl1pPr algn="l">
              <a:defRPr sz="4800">
                <a:solidFill>
                  <a:schemeClr val="bg1"/>
                </a:solidFill>
                <a:latin typeface="FontName" charset="-122"/>
                <a:ea typeface="FontName" charset="-122"/>
                <a:cs typeface="FontName" charset="-122"/>
              </a:defRPr>
            </a:lvl1pPr>
          </a:lstStyle>
          <a:p>
            <a:r>
              <a:rPr kumimoji="1" lang="zh-CN" altLang="en-US" dirty="0"/>
              <a:t>海量计费场景验证</a:t>
            </a:r>
          </a:p>
        </p:txBody>
      </p:sp>
      <p:pic>
        <p:nvPicPr>
          <p:cNvPr id="13" name="图片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72315" y="679897"/>
            <a:ext cx="2542059" cy="373049"/>
          </a:xfrm>
          <a:prstGeom prst="rect">
            <a:avLst/>
          </a:prstGeom>
        </p:spPr>
      </p:pic>
      <p:sp>
        <p:nvSpPr>
          <p:cNvPr id="15" name="日期占位符 3"/>
          <p:cNvSpPr txBox="1">
            <a:spLocks/>
          </p:cNvSpPr>
          <p:nvPr userDrawn="1"/>
        </p:nvSpPr>
        <p:spPr>
          <a:xfrm>
            <a:off x="1524000" y="6356352"/>
            <a:ext cx="4209535" cy="365125"/>
          </a:xfrm>
          <a:prstGeom prst="rect">
            <a:avLst/>
          </a:prstGeom>
        </p:spPr>
        <p:txBody>
          <a:bodyPr vert="horz" lIns="91440" tIns="45720" rIns="91440" bIns="45720" rtlCol="0" anchor="ctr"/>
          <a:lstStyle>
            <a:defPPr>
              <a:defRPr lang="zh-CN"/>
            </a:defPPr>
            <a:lvl1pPr marL="0" algn="l" defTabSz="914377" rtl="0" eaLnBrk="1" latinLnBrk="0" hangingPunct="1">
              <a:defRPr lang="zh-CN" altLang="en-US" sz="1000" b="0" i="0" kern="1200" smtClean="0">
                <a:solidFill>
                  <a:schemeClr val="bg1">
                    <a:alpha val="50000"/>
                  </a:schemeClr>
                </a:solidFill>
                <a:effectLst/>
                <a:latin typeface="Source Han Sans SC Light" charset="-122"/>
                <a:ea typeface="Source Han Sans SC Light" charset="-122"/>
                <a:cs typeface="Source Han Sans SC Light" charset="-122"/>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zh-CN" altLang="en-US" sz="1000" dirty="0">
                <a:solidFill>
                  <a:schemeClr val="bg1">
                    <a:alpha val="50000"/>
                  </a:schemeClr>
                </a:solidFill>
              </a:rPr>
              <a:t>版权归</a:t>
            </a:r>
            <a:r>
              <a:rPr lang="en-US" altLang="zh-CN" sz="1000" dirty="0">
                <a:solidFill>
                  <a:schemeClr val="bg1">
                    <a:alpha val="50000"/>
                  </a:schemeClr>
                </a:solidFill>
              </a:rPr>
              <a:t>© 2020 </a:t>
            </a:r>
            <a:r>
              <a:rPr lang="en-US" altLang="zh-CN" sz="1000" dirty="0" err="1">
                <a:solidFill>
                  <a:schemeClr val="bg1">
                    <a:alpha val="50000"/>
                  </a:schemeClr>
                </a:solidFill>
              </a:rPr>
              <a:t>Tencent</a:t>
            </a:r>
            <a:r>
              <a:rPr lang="en-US" altLang="zh-CN" sz="1000" dirty="0">
                <a:solidFill>
                  <a:schemeClr val="bg1">
                    <a:alpha val="50000"/>
                  </a:schemeClr>
                </a:solidFill>
              </a:rPr>
              <a:t>, Inc.</a:t>
            </a:r>
            <a:r>
              <a:rPr lang="zh-CN" altLang="en-US" sz="1000" dirty="0">
                <a:solidFill>
                  <a:schemeClr val="bg1">
                    <a:alpha val="50000"/>
                  </a:schemeClr>
                </a:solidFill>
              </a:rPr>
              <a:t>或其附属公司所有 保留所有权利</a:t>
            </a:r>
          </a:p>
        </p:txBody>
      </p:sp>
    </p:spTree>
    <p:extLst>
      <p:ext uri="{BB962C8B-B14F-4D97-AF65-F5344CB8AC3E}">
        <p14:creationId xmlns:p14="http://schemas.microsoft.com/office/powerpoint/2010/main" val="2079497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1852" y="377939"/>
            <a:ext cx="2413917" cy="354244"/>
          </a:xfrm>
          <a:prstGeom prst="rect">
            <a:avLst/>
          </a:prstGeom>
        </p:spPr>
      </p:pic>
      <p:sp>
        <p:nvSpPr>
          <p:cNvPr id="9" name="日期占位符 3"/>
          <p:cNvSpPr txBox="1">
            <a:spLocks/>
          </p:cNvSpPr>
          <p:nvPr userDrawn="1"/>
        </p:nvSpPr>
        <p:spPr>
          <a:xfrm>
            <a:off x="7268962" y="6356352"/>
            <a:ext cx="4209535" cy="365125"/>
          </a:xfrm>
          <a:prstGeom prst="rect">
            <a:avLst/>
          </a:prstGeom>
        </p:spPr>
        <p:txBody>
          <a:bodyPr vert="horz" lIns="91440" tIns="45720" rIns="91440" bIns="45720" rtlCol="0" anchor="ctr"/>
          <a:lstStyle>
            <a:defPPr>
              <a:defRPr lang="zh-CN"/>
            </a:defPPr>
            <a:lvl1pPr marL="0" algn="l" defTabSz="914377" rtl="0" eaLnBrk="1" latinLnBrk="0" hangingPunct="1">
              <a:defRPr lang="zh-CN" altLang="en-US" sz="1000" b="0" i="0" kern="1200" smtClean="0">
                <a:solidFill>
                  <a:schemeClr val="bg1">
                    <a:alpha val="50000"/>
                  </a:schemeClr>
                </a:solidFill>
                <a:effectLst/>
                <a:latin typeface="Source Han Sans SC Light" charset="-122"/>
                <a:ea typeface="Source Han Sans SC Light" charset="-122"/>
                <a:cs typeface="Source Han Sans SC Light" charset="-122"/>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r"/>
            <a:r>
              <a:rPr lang="zh-CN" altLang="en-US" sz="1000" dirty="0">
                <a:solidFill>
                  <a:schemeClr val="bg1">
                    <a:alpha val="50000"/>
                  </a:schemeClr>
                </a:solidFill>
              </a:rPr>
              <a:t>版权归</a:t>
            </a:r>
            <a:r>
              <a:rPr lang="en-US" altLang="zh-CN" sz="1000" dirty="0">
                <a:solidFill>
                  <a:schemeClr val="bg1">
                    <a:alpha val="50000"/>
                  </a:schemeClr>
                </a:solidFill>
              </a:rPr>
              <a:t>© 2020 </a:t>
            </a:r>
            <a:r>
              <a:rPr lang="en-US" altLang="zh-CN" sz="1000" dirty="0" err="1">
                <a:solidFill>
                  <a:schemeClr val="bg1">
                    <a:alpha val="50000"/>
                  </a:schemeClr>
                </a:solidFill>
              </a:rPr>
              <a:t>Tencent</a:t>
            </a:r>
            <a:r>
              <a:rPr lang="en-US" altLang="zh-CN" sz="1000" dirty="0">
                <a:solidFill>
                  <a:schemeClr val="bg1">
                    <a:alpha val="50000"/>
                  </a:schemeClr>
                </a:solidFill>
              </a:rPr>
              <a:t>, Inc.</a:t>
            </a:r>
            <a:r>
              <a:rPr lang="zh-CN" altLang="en-US" sz="1000" dirty="0">
                <a:solidFill>
                  <a:schemeClr val="bg1">
                    <a:alpha val="50000"/>
                  </a:schemeClr>
                </a:solidFill>
              </a:rPr>
              <a:t>或其附属公司所有 保留所有权利</a:t>
            </a:r>
          </a:p>
        </p:txBody>
      </p:sp>
    </p:spTree>
    <p:extLst>
      <p:ext uri="{BB962C8B-B14F-4D97-AF65-F5344CB8AC3E}">
        <p14:creationId xmlns:p14="http://schemas.microsoft.com/office/powerpoint/2010/main" val="1970384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F3F3F3"/>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55071" y="397201"/>
            <a:ext cx="4966855" cy="471271"/>
          </a:xfrm>
        </p:spPr>
        <p:txBody>
          <a:bodyPr>
            <a:normAutofit/>
          </a:bodyPr>
          <a:lstStyle>
            <a:lvl1pPr algn="l">
              <a:defRPr sz="2300">
                <a:solidFill>
                  <a:srgbClr val="0013B7"/>
                </a:solidFill>
                <a:latin typeface="FontName" charset="-122"/>
                <a:ea typeface="FontName" charset="-122"/>
                <a:cs typeface="FontName" charset="-122"/>
              </a:defRPr>
            </a:lvl1pPr>
          </a:lstStyle>
          <a:p>
            <a:r>
              <a:rPr kumimoji="1" lang="zh-CN" altLang="en-US" dirty="0"/>
              <a:t>单击此处编辑母版标题样式</a:t>
            </a:r>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81997"/>
            <a:ext cx="602149" cy="701679"/>
          </a:xfrm>
          <a:prstGeom prst="rect">
            <a:avLst/>
          </a:prstGeom>
        </p:spPr>
      </p:pic>
      <p:sp>
        <p:nvSpPr>
          <p:cNvPr id="8" name="日期占位符 3"/>
          <p:cNvSpPr txBox="1">
            <a:spLocks/>
          </p:cNvSpPr>
          <p:nvPr userDrawn="1"/>
        </p:nvSpPr>
        <p:spPr>
          <a:xfrm>
            <a:off x="7268962" y="6356352"/>
            <a:ext cx="4209535" cy="365125"/>
          </a:xfrm>
          <a:prstGeom prst="rect">
            <a:avLst/>
          </a:prstGeom>
        </p:spPr>
        <p:txBody>
          <a:bodyPr vert="horz" lIns="91440" tIns="45720" rIns="91440" bIns="45720" rtlCol="0" anchor="ctr"/>
          <a:lstStyle>
            <a:defPPr>
              <a:defRPr lang="zh-CN"/>
            </a:defPPr>
            <a:lvl1pPr marL="0" algn="l" defTabSz="914377" rtl="0" eaLnBrk="1" latinLnBrk="0" hangingPunct="1">
              <a:defRPr lang="zh-CN" altLang="en-US" sz="1000" b="0" i="0" kern="1200" smtClean="0">
                <a:solidFill>
                  <a:schemeClr val="bg1">
                    <a:alpha val="50000"/>
                  </a:schemeClr>
                </a:solidFill>
                <a:effectLst/>
                <a:latin typeface="Source Han Sans SC Light" charset="-122"/>
                <a:ea typeface="Source Han Sans SC Light" charset="-122"/>
                <a:cs typeface="Source Han Sans SC Light" charset="-122"/>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r"/>
            <a:r>
              <a:rPr lang="zh-CN" altLang="en-US" sz="1000">
                <a:solidFill>
                  <a:schemeClr val="bg1">
                    <a:lumMod val="75000"/>
                  </a:schemeClr>
                </a:solidFill>
              </a:rPr>
              <a:t>版权归</a:t>
            </a:r>
            <a:r>
              <a:rPr lang="en-US" altLang="zh-CN" sz="1000" dirty="0">
                <a:solidFill>
                  <a:schemeClr val="bg1">
                    <a:lumMod val="75000"/>
                  </a:schemeClr>
                </a:solidFill>
              </a:rPr>
              <a:t>© 2020 </a:t>
            </a:r>
            <a:r>
              <a:rPr lang="en-US" altLang="zh-CN" sz="1000" dirty="0" err="1">
                <a:solidFill>
                  <a:schemeClr val="bg1">
                    <a:lumMod val="75000"/>
                  </a:schemeClr>
                </a:solidFill>
              </a:rPr>
              <a:t>Tencent</a:t>
            </a:r>
            <a:r>
              <a:rPr lang="en-US" altLang="zh-CN" sz="1000" dirty="0">
                <a:solidFill>
                  <a:schemeClr val="bg1">
                    <a:lumMod val="75000"/>
                  </a:schemeClr>
                </a:solidFill>
              </a:rPr>
              <a:t>, Inc.</a:t>
            </a:r>
            <a:r>
              <a:rPr lang="zh-CN" altLang="en-US" sz="1000" dirty="0">
                <a:solidFill>
                  <a:schemeClr val="bg1">
                    <a:lumMod val="75000"/>
                  </a:schemeClr>
                </a:solidFill>
              </a:rPr>
              <a:t>或其附属公司所有 保留所有权利</a:t>
            </a:r>
          </a:p>
        </p:txBody>
      </p:sp>
      <p:pic>
        <p:nvPicPr>
          <p:cNvPr id="9" name="图片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690688"/>
            <a:ext cx="12192000" cy="4084320"/>
          </a:xfrm>
          <a:prstGeom prst="rect">
            <a:avLst/>
          </a:prstGeom>
        </p:spPr>
      </p:pic>
      <p:pic>
        <p:nvPicPr>
          <p:cNvPr id="10" name="图片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67153" y="378980"/>
            <a:ext cx="2420063" cy="360219"/>
          </a:xfrm>
          <a:prstGeom prst="rect">
            <a:avLst/>
          </a:prstGeom>
        </p:spPr>
      </p:pic>
    </p:spTree>
    <p:extLst>
      <p:ext uri="{BB962C8B-B14F-4D97-AF65-F5344CB8AC3E}">
        <p14:creationId xmlns:p14="http://schemas.microsoft.com/office/powerpoint/2010/main" val="42591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rgbClr val="F3F3F3"/>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55071" y="397201"/>
            <a:ext cx="4966855" cy="471271"/>
          </a:xfrm>
        </p:spPr>
        <p:txBody>
          <a:bodyPr>
            <a:normAutofit/>
          </a:bodyPr>
          <a:lstStyle>
            <a:lvl1pPr algn="l">
              <a:defRPr sz="2300">
                <a:solidFill>
                  <a:srgbClr val="0013B7"/>
                </a:solidFill>
                <a:latin typeface="FontName" charset="-122"/>
                <a:ea typeface="FontName" charset="-122"/>
                <a:cs typeface="FontName" charset="-122"/>
              </a:defRPr>
            </a:lvl1pPr>
          </a:lstStyle>
          <a:p>
            <a:r>
              <a:rPr kumimoji="1" lang="zh-CN" altLang="en-US" dirty="0"/>
              <a:t>单击此处编辑母版标题样式</a:t>
            </a:r>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81997"/>
            <a:ext cx="602149" cy="701679"/>
          </a:xfrm>
          <a:prstGeom prst="rect">
            <a:avLst/>
          </a:prstGeom>
        </p:spPr>
      </p:pic>
      <p:sp>
        <p:nvSpPr>
          <p:cNvPr id="8" name="日期占位符 3"/>
          <p:cNvSpPr txBox="1">
            <a:spLocks/>
          </p:cNvSpPr>
          <p:nvPr userDrawn="1"/>
        </p:nvSpPr>
        <p:spPr>
          <a:xfrm>
            <a:off x="7268962" y="6356352"/>
            <a:ext cx="4209535" cy="365125"/>
          </a:xfrm>
          <a:prstGeom prst="rect">
            <a:avLst/>
          </a:prstGeom>
        </p:spPr>
        <p:txBody>
          <a:bodyPr vert="horz" lIns="91440" tIns="45720" rIns="91440" bIns="45720" rtlCol="0" anchor="ctr"/>
          <a:lstStyle>
            <a:defPPr>
              <a:defRPr lang="zh-CN"/>
            </a:defPPr>
            <a:lvl1pPr marL="0" algn="l" defTabSz="914377" rtl="0" eaLnBrk="1" latinLnBrk="0" hangingPunct="1">
              <a:defRPr lang="zh-CN" altLang="en-US" sz="1000" b="0" i="0" kern="1200" smtClean="0">
                <a:solidFill>
                  <a:schemeClr val="bg1">
                    <a:alpha val="50000"/>
                  </a:schemeClr>
                </a:solidFill>
                <a:effectLst/>
                <a:latin typeface="Source Han Sans SC Light" charset="-122"/>
                <a:ea typeface="Source Han Sans SC Light" charset="-122"/>
                <a:cs typeface="Source Han Sans SC Light" charset="-122"/>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r"/>
            <a:r>
              <a:rPr lang="zh-CN" altLang="en-US" sz="1000" dirty="0">
                <a:solidFill>
                  <a:schemeClr val="bg1">
                    <a:lumMod val="75000"/>
                  </a:schemeClr>
                </a:solidFill>
              </a:rPr>
              <a:t>版权归</a:t>
            </a:r>
            <a:r>
              <a:rPr lang="en-US" altLang="zh-CN" sz="1000" dirty="0">
                <a:solidFill>
                  <a:schemeClr val="bg1">
                    <a:lumMod val="75000"/>
                  </a:schemeClr>
                </a:solidFill>
              </a:rPr>
              <a:t>© 2020 </a:t>
            </a:r>
            <a:r>
              <a:rPr lang="en-US" altLang="zh-CN" sz="1000" dirty="0" err="1">
                <a:solidFill>
                  <a:schemeClr val="bg1">
                    <a:lumMod val="75000"/>
                  </a:schemeClr>
                </a:solidFill>
              </a:rPr>
              <a:t>Tencent</a:t>
            </a:r>
            <a:r>
              <a:rPr lang="en-US" altLang="zh-CN" sz="1000" dirty="0">
                <a:solidFill>
                  <a:schemeClr val="bg1">
                    <a:lumMod val="75000"/>
                  </a:schemeClr>
                </a:solidFill>
              </a:rPr>
              <a:t>, Inc.</a:t>
            </a:r>
            <a:r>
              <a:rPr lang="zh-CN" altLang="en-US" sz="1000" dirty="0">
                <a:solidFill>
                  <a:schemeClr val="bg1">
                    <a:lumMod val="75000"/>
                  </a:schemeClr>
                </a:solidFill>
              </a:rPr>
              <a:t>或其附属公司所有 保留所有权利</a:t>
            </a:r>
          </a:p>
        </p:txBody>
      </p:sp>
      <p:pic>
        <p:nvPicPr>
          <p:cNvPr id="10" name="图片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67153" y="378980"/>
            <a:ext cx="2420063" cy="360219"/>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1852" y="377939"/>
            <a:ext cx="2413917" cy="354244"/>
          </a:xfrm>
          <a:prstGeom prst="rect">
            <a:avLst/>
          </a:prstGeom>
        </p:spPr>
      </p:pic>
      <p:sp>
        <p:nvSpPr>
          <p:cNvPr id="13" name="标题 1"/>
          <p:cNvSpPr>
            <a:spLocks noGrp="1"/>
          </p:cNvSpPr>
          <p:nvPr>
            <p:ph type="ctrTitle" hasCustomPrompt="1"/>
          </p:nvPr>
        </p:nvSpPr>
        <p:spPr>
          <a:xfrm>
            <a:off x="2487181" y="1537850"/>
            <a:ext cx="7293840" cy="800103"/>
          </a:xfrm>
        </p:spPr>
        <p:txBody>
          <a:bodyPr anchor="b">
            <a:normAutofit/>
          </a:bodyPr>
          <a:lstStyle>
            <a:lvl1pPr algn="ctr">
              <a:defRPr sz="4400">
                <a:solidFill>
                  <a:schemeClr val="bg1"/>
                </a:solidFill>
                <a:latin typeface="FontName" charset="-122"/>
                <a:ea typeface="FontName" charset="-122"/>
                <a:cs typeface="FontName" charset="-122"/>
              </a:defRPr>
            </a:lvl1pPr>
          </a:lstStyle>
          <a:p>
            <a:r>
              <a:rPr kumimoji="1" lang="zh-CN" altLang="en-US" dirty="0"/>
              <a:t>第一</a:t>
            </a:r>
            <a:r>
              <a:rPr kumimoji="1" lang="zh-CN" altLang="en-US"/>
              <a:t>章：概述</a:t>
            </a:r>
            <a:endParaRPr kumimoji="1" lang="zh-CN" altLang="en-US" dirty="0"/>
          </a:p>
        </p:txBody>
      </p:sp>
      <p:sp>
        <p:nvSpPr>
          <p:cNvPr id="19" name="日期占位符 3"/>
          <p:cNvSpPr txBox="1">
            <a:spLocks/>
          </p:cNvSpPr>
          <p:nvPr userDrawn="1"/>
        </p:nvSpPr>
        <p:spPr>
          <a:xfrm>
            <a:off x="7268962" y="6356352"/>
            <a:ext cx="4209535" cy="365125"/>
          </a:xfrm>
          <a:prstGeom prst="rect">
            <a:avLst/>
          </a:prstGeom>
        </p:spPr>
        <p:txBody>
          <a:bodyPr vert="horz" lIns="91440" tIns="45720" rIns="91440" bIns="45720" rtlCol="0" anchor="ctr"/>
          <a:lstStyle>
            <a:defPPr>
              <a:defRPr lang="zh-CN"/>
            </a:defPPr>
            <a:lvl1pPr marL="0" algn="l" defTabSz="914377" rtl="0" eaLnBrk="1" latinLnBrk="0" hangingPunct="1">
              <a:defRPr lang="zh-CN" altLang="en-US" sz="1000" b="0" i="0" kern="1200" smtClean="0">
                <a:solidFill>
                  <a:schemeClr val="bg1">
                    <a:alpha val="50000"/>
                  </a:schemeClr>
                </a:solidFill>
                <a:effectLst/>
                <a:latin typeface="Source Han Sans SC Light" charset="-122"/>
                <a:ea typeface="Source Han Sans SC Light" charset="-122"/>
                <a:cs typeface="Source Han Sans SC Light" charset="-122"/>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r"/>
            <a:r>
              <a:rPr lang="zh-CN" altLang="en-US" sz="1000">
                <a:solidFill>
                  <a:schemeClr val="bg1">
                    <a:alpha val="50000"/>
                  </a:schemeClr>
                </a:solidFill>
              </a:rPr>
              <a:t>版权归</a:t>
            </a:r>
            <a:r>
              <a:rPr lang="en-US" altLang="zh-CN" sz="1000" dirty="0">
                <a:solidFill>
                  <a:schemeClr val="bg1">
                    <a:alpha val="50000"/>
                  </a:schemeClr>
                </a:solidFill>
              </a:rPr>
              <a:t>© 2020 </a:t>
            </a:r>
            <a:r>
              <a:rPr lang="en-US" altLang="zh-CN" sz="1000" dirty="0" err="1">
                <a:solidFill>
                  <a:schemeClr val="bg1">
                    <a:alpha val="50000"/>
                  </a:schemeClr>
                </a:solidFill>
              </a:rPr>
              <a:t>Tencent</a:t>
            </a:r>
            <a:r>
              <a:rPr lang="en-US" altLang="zh-CN" sz="1000" dirty="0">
                <a:solidFill>
                  <a:schemeClr val="bg1">
                    <a:alpha val="50000"/>
                  </a:schemeClr>
                </a:solidFill>
              </a:rPr>
              <a:t>, Inc.</a:t>
            </a:r>
            <a:r>
              <a:rPr lang="zh-CN" altLang="en-US" sz="1000" dirty="0">
                <a:solidFill>
                  <a:schemeClr val="bg1">
                    <a:alpha val="50000"/>
                  </a:schemeClr>
                </a:solidFill>
              </a:rPr>
              <a:t>或其附属公司所有 保留所有权利</a:t>
            </a:r>
          </a:p>
        </p:txBody>
      </p:sp>
      <p:sp>
        <p:nvSpPr>
          <p:cNvPr id="20" name="日期占位符 19"/>
          <p:cNvSpPr>
            <a:spLocks noGrp="1"/>
          </p:cNvSpPr>
          <p:nvPr>
            <p:ph type="dt" sz="half" idx="10"/>
          </p:nvPr>
        </p:nvSpPr>
        <p:spPr/>
        <p:txBody>
          <a:bodyPr/>
          <a:lstStyle/>
          <a:p>
            <a:fld id="{DDEEACD5-6DEA-1948-AF46-BCEEA7D7F5EA}" type="datetimeFigureOut">
              <a:rPr kumimoji="1" lang="zh-CN" altLang="en-US" smtClean="0"/>
              <a:t>2024/6/25</a:t>
            </a:fld>
            <a:endParaRPr kumimoji="1" lang="zh-CN" altLang="en-US"/>
          </a:p>
        </p:txBody>
      </p:sp>
      <p:sp>
        <p:nvSpPr>
          <p:cNvPr id="21" name="页脚占位符 20"/>
          <p:cNvSpPr>
            <a:spLocks noGrp="1"/>
          </p:cNvSpPr>
          <p:nvPr>
            <p:ph type="ftr" sz="quarter" idx="11"/>
          </p:nvPr>
        </p:nvSpPr>
        <p:spPr/>
        <p:txBody>
          <a:bodyPr/>
          <a:lstStyle/>
          <a:p>
            <a:endParaRPr kumimoji="1" lang="zh-CN" altLang="en-US"/>
          </a:p>
        </p:txBody>
      </p:sp>
      <p:sp>
        <p:nvSpPr>
          <p:cNvPr id="22" name="幻灯片编号占位符 21"/>
          <p:cNvSpPr>
            <a:spLocks noGrp="1"/>
          </p:cNvSpPr>
          <p:nvPr>
            <p:ph type="sldNum" sz="quarter" idx="12"/>
          </p:nvPr>
        </p:nvSpPr>
        <p:spPr/>
        <p:txBody>
          <a:bodyPr/>
          <a:lstStyle/>
          <a:p>
            <a:fld id="{A53ADDD6-302B-B740-9B81-915DB42699D1}" type="slidenum">
              <a:rPr kumimoji="1" lang="zh-CN" altLang="en-US" smtClean="0"/>
              <a:t>‹#›</a:t>
            </a:fld>
            <a:endParaRPr kumimoji="1" lang="zh-CN" altLang="en-US"/>
          </a:p>
        </p:txBody>
      </p:sp>
    </p:spTree>
    <p:extLst>
      <p:ext uri="{BB962C8B-B14F-4D97-AF65-F5344CB8AC3E}">
        <p14:creationId xmlns:p14="http://schemas.microsoft.com/office/powerpoint/2010/main" val="2052942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两项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标题 1"/>
          <p:cNvSpPr txBox="1">
            <a:spLocks/>
          </p:cNvSpPr>
          <p:nvPr userDrawn="1"/>
        </p:nvSpPr>
        <p:spPr>
          <a:xfrm>
            <a:off x="1572315" y="2796599"/>
            <a:ext cx="9144000" cy="1006475"/>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4800" kern="1200">
                <a:solidFill>
                  <a:schemeClr val="bg1"/>
                </a:solidFill>
                <a:latin typeface="FontName" charset="-122"/>
                <a:ea typeface="FontName" charset="-122"/>
                <a:cs typeface="FontName" charset="-122"/>
              </a:defRPr>
            </a:lvl1pPr>
          </a:lstStyle>
          <a:p>
            <a:pPr algn="ctr"/>
            <a:r>
              <a:rPr kumimoji="1" lang="en-US" altLang="zh-CN" sz="5600" spc="300" baseline="0"/>
              <a:t>THANKS</a:t>
            </a:r>
            <a:endParaRPr kumimoji="1" lang="zh-CN" altLang="en-US" sz="5600" spc="300" baseline="0" dirty="0"/>
          </a:p>
        </p:txBody>
      </p:sp>
      <p:sp>
        <p:nvSpPr>
          <p:cNvPr id="9" name="日期占位符 3"/>
          <p:cNvSpPr txBox="1">
            <a:spLocks/>
          </p:cNvSpPr>
          <p:nvPr userDrawn="1"/>
        </p:nvSpPr>
        <p:spPr>
          <a:xfrm>
            <a:off x="1524002" y="6356352"/>
            <a:ext cx="4209535" cy="365125"/>
          </a:xfrm>
          <a:prstGeom prst="rect">
            <a:avLst/>
          </a:prstGeom>
        </p:spPr>
        <p:txBody>
          <a:bodyPr vert="horz" lIns="91440" tIns="45720" rIns="91440" bIns="45720" rtlCol="0" anchor="ctr"/>
          <a:lstStyle>
            <a:defPPr>
              <a:defRPr lang="zh-CN"/>
            </a:defPPr>
            <a:lvl1pPr marL="0" algn="l" defTabSz="914377" rtl="0" eaLnBrk="1" latinLnBrk="0" hangingPunct="1">
              <a:defRPr lang="zh-CN" altLang="en-US" sz="1000" b="0" i="0" kern="1200" smtClean="0">
                <a:solidFill>
                  <a:schemeClr val="bg1">
                    <a:alpha val="50000"/>
                  </a:schemeClr>
                </a:solidFill>
                <a:effectLst/>
                <a:latin typeface="Source Han Sans SC Light" charset="-122"/>
                <a:ea typeface="Source Han Sans SC Light" charset="-122"/>
                <a:cs typeface="Source Han Sans SC Light" charset="-122"/>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zh-CN" altLang="en-US" sz="1000"/>
              <a:t>版权归</a:t>
            </a:r>
            <a:r>
              <a:rPr lang="en-US" altLang="zh-CN" sz="1000" dirty="0"/>
              <a:t>© 2020 </a:t>
            </a:r>
            <a:r>
              <a:rPr lang="en-US" altLang="zh-CN" sz="1000" dirty="0" err="1"/>
              <a:t>Tencent</a:t>
            </a:r>
            <a:r>
              <a:rPr lang="en-US" altLang="zh-CN" sz="1000" dirty="0"/>
              <a:t>, Inc.</a:t>
            </a:r>
            <a:r>
              <a:rPr lang="zh-CN" altLang="en-US" sz="1000" dirty="0"/>
              <a:t>或其附属公司所有 保留所有权利</a:t>
            </a:r>
          </a:p>
        </p:txBody>
      </p:sp>
      <p:pic>
        <p:nvPicPr>
          <p:cNvPr id="10" name="图片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72315" y="679897"/>
            <a:ext cx="2542059" cy="373049"/>
          </a:xfrm>
          <a:prstGeom prst="rect">
            <a:avLst/>
          </a:prstGeom>
        </p:spPr>
      </p:pic>
    </p:spTree>
    <p:extLst>
      <p:ext uri="{BB962C8B-B14F-4D97-AF65-F5344CB8AC3E}">
        <p14:creationId xmlns:p14="http://schemas.microsoft.com/office/powerpoint/2010/main" val="178622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D5ABEA-FD3E-41D8-88D0-91BF198D01A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C0FAB53-1D67-437B-859E-AB29B326924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546EE4-8892-49FA-B117-CC60B39C58F6}"/>
              </a:ext>
            </a:extLst>
          </p:cNvPr>
          <p:cNvSpPr>
            <a:spLocks noGrp="1"/>
          </p:cNvSpPr>
          <p:nvPr>
            <p:ph type="dt" sz="half" idx="10"/>
          </p:nvPr>
        </p:nvSpPr>
        <p:spPr/>
        <p:txBody>
          <a:bodyPr/>
          <a:lstStyle/>
          <a:p>
            <a:fld id="{DD3B035D-6BC6-4337-B385-A458846D2B54}" type="datetimeFigureOut">
              <a:rPr lang="zh-CN" altLang="en-US" smtClean="0"/>
              <a:t>2024/6/25</a:t>
            </a:fld>
            <a:endParaRPr lang="zh-CN" altLang="en-US"/>
          </a:p>
        </p:txBody>
      </p:sp>
      <p:sp>
        <p:nvSpPr>
          <p:cNvPr id="5" name="页脚占位符 4">
            <a:extLst>
              <a:ext uri="{FF2B5EF4-FFF2-40B4-BE49-F238E27FC236}">
                <a16:creationId xmlns:a16="http://schemas.microsoft.com/office/drawing/2014/main" id="{64FF0017-985D-495C-B206-F9AEF6592C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8F8ED18-5000-44FE-83B7-345D4B47FD6C}"/>
              </a:ext>
            </a:extLst>
          </p:cNvPr>
          <p:cNvSpPr>
            <a:spLocks noGrp="1"/>
          </p:cNvSpPr>
          <p:nvPr>
            <p:ph type="sldNum" sz="quarter" idx="12"/>
          </p:nvPr>
        </p:nvSpPr>
        <p:spPr/>
        <p:txBody>
          <a:bodyPr/>
          <a:lstStyle/>
          <a:p>
            <a:fld id="{462BA542-FB1A-403B-B3B7-DE64303117E1}" type="slidenum">
              <a:rPr lang="zh-CN" altLang="en-US" smtClean="0"/>
              <a:t>‹#›</a:t>
            </a:fld>
            <a:endParaRPr lang="zh-CN" altLang="en-US"/>
          </a:p>
        </p:txBody>
      </p:sp>
    </p:spTree>
    <p:extLst>
      <p:ext uri="{BB962C8B-B14F-4D97-AF65-F5344CB8AC3E}">
        <p14:creationId xmlns:p14="http://schemas.microsoft.com/office/powerpoint/2010/main" val="1142702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EACD5-6DEA-1948-AF46-BCEEA7D7F5EA}" type="datetimeFigureOut">
              <a:rPr kumimoji="1" lang="zh-CN" altLang="en-US" smtClean="0"/>
              <a:t>2024/6/25</a:t>
            </a:fld>
            <a:endParaRPr kumimoji="1"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3ADDD6-302B-B740-9B81-915DB42699D1}" type="slidenum">
              <a:rPr kumimoji="1" lang="zh-CN" altLang="en-US" smtClean="0"/>
              <a:t>‹#›</a:t>
            </a:fld>
            <a:endParaRPr kumimoji="1" lang="zh-CN" altLang="en-US"/>
          </a:p>
        </p:txBody>
      </p:sp>
    </p:spTree>
    <p:extLst>
      <p:ext uri="{BB962C8B-B14F-4D97-AF65-F5344CB8AC3E}">
        <p14:creationId xmlns:p14="http://schemas.microsoft.com/office/powerpoint/2010/main" val="611901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9" r:id="rId4"/>
    <p:sldLayoutId id="2147483651" r:id="rId5"/>
    <p:sldLayoutId id="2147483652" r:id="rId6"/>
    <p:sldLayoutId id="2147483660" r:id="rId7"/>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emf"/><Relationship Id="rId4" Type="http://schemas.openxmlformats.org/officeDocument/2006/relationships/hyperlink" Target="mailto:axingguchen@tencent.com"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9.emf"/><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image" Target="../media/image4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image" Target="../media/image4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49.png"/><Relationship Id="rId5" Type="http://schemas.openxmlformats.org/officeDocument/2006/relationships/image" Target="../media/image4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7.xml"/><Relationship Id="rId7" Type="http://schemas.openxmlformats.org/officeDocument/2006/relationships/image" Target="../media/image51.pn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50.png"/><Relationship Id="rId5" Type="http://schemas.openxmlformats.org/officeDocument/2006/relationships/image" Target="../media/image4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image" Target="../media/image4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53.png"/><Relationship Id="rId5" Type="http://schemas.openxmlformats.org/officeDocument/2006/relationships/image" Target="../media/image4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slideLayout" Target="../slideLayouts/slideLayout2.xml"/><Relationship Id="rId3" Type="http://schemas.openxmlformats.org/officeDocument/2006/relationships/tags" Target="../tags/tag3.xml"/><Relationship Id="rId21" Type="http://schemas.microsoft.com/office/2007/relationships/hdphoto" Target="../media/hdphoto1.wdp"/><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image" Target="../media/image11.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image" Target="../media/image13.png"/><Relationship Id="rId10" Type="http://schemas.openxmlformats.org/officeDocument/2006/relationships/tags" Target="../tags/tag10.xml"/><Relationship Id="rId19" Type="http://schemas.openxmlformats.org/officeDocument/2006/relationships/notesSlide" Target="../notesSlides/notesSlide2.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image" Target="../media/image12.emf"/></Relationships>
</file>

<file path=ppt/slides/_rels/slide20.xml.rels><?xml version="1.0" encoding="UTF-8" standalone="yes"?>
<Relationships xmlns="http://schemas.openxmlformats.org/package/2006/relationships"><Relationship Id="rId8" Type="http://schemas.openxmlformats.org/officeDocument/2006/relationships/image" Target="../media/image59.emf"/><Relationship Id="rId13" Type="http://schemas.openxmlformats.org/officeDocument/2006/relationships/image" Target="../media/image64.emf"/><Relationship Id="rId3" Type="http://schemas.openxmlformats.org/officeDocument/2006/relationships/image" Target="../media/image54.emf"/><Relationship Id="rId7" Type="http://schemas.openxmlformats.org/officeDocument/2006/relationships/image" Target="../media/image58.emf"/><Relationship Id="rId12" Type="http://schemas.openxmlformats.org/officeDocument/2006/relationships/image" Target="../media/image63.emf"/><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7.emf"/><Relationship Id="rId11" Type="http://schemas.openxmlformats.org/officeDocument/2006/relationships/image" Target="../media/image62.emf"/><Relationship Id="rId5" Type="http://schemas.openxmlformats.org/officeDocument/2006/relationships/image" Target="../media/image56.emf"/><Relationship Id="rId10" Type="http://schemas.openxmlformats.org/officeDocument/2006/relationships/image" Target="../media/image61.emf"/><Relationship Id="rId4" Type="http://schemas.openxmlformats.org/officeDocument/2006/relationships/image" Target="../media/image55.emf"/><Relationship Id="rId9" Type="http://schemas.openxmlformats.org/officeDocument/2006/relationships/image" Target="../media/image60.emf"/><Relationship Id="rId14" Type="http://schemas.openxmlformats.org/officeDocument/2006/relationships/image" Target="../media/image65.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image" Target="../media/image66.png"/><Relationship Id="rId5" Type="http://schemas.openxmlformats.org/officeDocument/2006/relationships/image" Target="../media/image4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67.png"/><Relationship Id="rId5" Type="http://schemas.openxmlformats.org/officeDocument/2006/relationships/image" Target="../media/image4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8.emf"/><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70.emf"/></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emf"/><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3" Type="http://schemas.openxmlformats.org/officeDocument/2006/relationships/tags" Target="../tags/tag30.xml"/><Relationship Id="rId18" Type="http://schemas.openxmlformats.org/officeDocument/2006/relationships/tags" Target="../tags/tag35.xml"/><Relationship Id="rId26" Type="http://schemas.openxmlformats.org/officeDocument/2006/relationships/notesSlide" Target="../notesSlides/notesSlide7.xml"/><Relationship Id="rId3" Type="http://schemas.openxmlformats.org/officeDocument/2006/relationships/tags" Target="../tags/tag20.xml"/><Relationship Id="rId21" Type="http://schemas.openxmlformats.org/officeDocument/2006/relationships/tags" Target="../tags/tag38.xml"/><Relationship Id="rId7" Type="http://schemas.openxmlformats.org/officeDocument/2006/relationships/tags" Target="../tags/tag24.xml"/><Relationship Id="rId12" Type="http://schemas.openxmlformats.org/officeDocument/2006/relationships/tags" Target="../tags/tag29.xml"/><Relationship Id="rId17" Type="http://schemas.openxmlformats.org/officeDocument/2006/relationships/tags" Target="../tags/tag34.xml"/><Relationship Id="rId25" Type="http://schemas.openxmlformats.org/officeDocument/2006/relationships/slideLayout" Target="../slideLayouts/slideLayout7.xml"/><Relationship Id="rId33" Type="http://schemas.openxmlformats.org/officeDocument/2006/relationships/image" Target="../media/image28.png"/><Relationship Id="rId2" Type="http://schemas.openxmlformats.org/officeDocument/2006/relationships/tags" Target="../tags/tag19.xml"/><Relationship Id="rId16" Type="http://schemas.openxmlformats.org/officeDocument/2006/relationships/tags" Target="../tags/tag33.xml"/><Relationship Id="rId20" Type="http://schemas.openxmlformats.org/officeDocument/2006/relationships/tags" Target="../tags/tag37.xml"/><Relationship Id="rId29" Type="http://schemas.openxmlformats.org/officeDocument/2006/relationships/image" Target="../media/image24.png"/><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tags" Target="../tags/tag28.xml"/><Relationship Id="rId24" Type="http://schemas.openxmlformats.org/officeDocument/2006/relationships/tags" Target="../tags/tag41.xml"/><Relationship Id="rId32" Type="http://schemas.openxmlformats.org/officeDocument/2006/relationships/image" Target="../media/image27.png"/><Relationship Id="rId5" Type="http://schemas.openxmlformats.org/officeDocument/2006/relationships/tags" Target="../tags/tag22.xml"/><Relationship Id="rId15" Type="http://schemas.openxmlformats.org/officeDocument/2006/relationships/tags" Target="../tags/tag32.xml"/><Relationship Id="rId23" Type="http://schemas.openxmlformats.org/officeDocument/2006/relationships/tags" Target="../tags/tag40.xml"/><Relationship Id="rId28" Type="http://schemas.openxmlformats.org/officeDocument/2006/relationships/image" Target="../media/image23.png"/><Relationship Id="rId10" Type="http://schemas.openxmlformats.org/officeDocument/2006/relationships/tags" Target="../tags/tag27.xml"/><Relationship Id="rId19" Type="http://schemas.openxmlformats.org/officeDocument/2006/relationships/tags" Target="../tags/tag36.xml"/><Relationship Id="rId31" Type="http://schemas.openxmlformats.org/officeDocument/2006/relationships/image" Target="../media/image26.png"/><Relationship Id="rId4" Type="http://schemas.openxmlformats.org/officeDocument/2006/relationships/tags" Target="../tags/tag21.xml"/><Relationship Id="rId9" Type="http://schemas.openxmlformats.org/officeDocument/2006/relationships/tags" Target="../tags/tag26.xml"/><Relationship Id="rId14" Type="http://schemas.openxmlformats.org/officeDocument/2006/relationships/tags" Target="../tags/tag31.xml"/><Relationship Id="rId22" Type="http://schemas.openxmlformats.org/officeDocument/2006/relationships/tags" Target="../tags/tag39.xml"/><Relationship Id="rId27" Type="http://schemas.openxmlformats.org/officeDocument/2006/relationships/image" Target="../media/image22.png"/><Relationship Id="rId30" Type="http://schemas.openxmlformats.org/officeDocument/2006/relationships/image" Target="../media/image25.png"/><Relationship Id="rId8" Type="http://schemas.openxmlformats.org/officeDocument/2006/relationships/tags" Target="../tags/tag2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9.emf"/><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标题 1"/>
          <p:cNvSpPr txBox="1">
            <a:spLocks/>
          </p:cNvSpPr>
          <p:nvPr/>
        </p:nvSpPr>
        <p:spPr>
          <a:xfrm>
            <a:off x="1200267" y="3981776"/>
            <a:ext cx="9293561" cy="1315937"/>
          </a:xfrm>
          <a:prstGeom prst="rect">
            <a:avLst/>
          </a:prstGeom>
        </p:spPr>
        <p:txBody>
          <a:bodyPr vert="horz" lIns="91440" tIns="45720" rIns="91440" bIns="45720" rtlCol="0" anchor="b">
            <a:normAutofit/>
          </a:bodyPr>
          <a:lstStyle>
            <a:lvl1pPr algn="l" defTabSz="914354" rtl="0" eaLnBrk="1" latinLnBrk="0" hangingPunct="1">
              <a:lnSpc>
                <a:spcPct val="90000"/>
              </a:lnSpc>
              <a:spcBef>
                <a:spcPct val="0"/>
              </a:spcBef>
              <a:buNone/>
              <a:defRPr sz="4800" kern="1200">
                <a:solidFill>
                  <a:schemeClr val="bg1"/>
                </a:solidFill>
                <a:latin typeface="FontName" charset="-122"/>
                <a:ea typeface="FontName" charset="-122"/>
                <a:cs typeface="FontName" charset="-122"/>
              </a:defRPr>
            </a:lvl1pPr>
          </a:lstStyle>
          <a:p>
            <a:r>
              <a:rPr lang="zh-CN" altLang="en-US" sz="2400" b="1" dirty="0">
                <a:solidFill>
                  <a:schemeClr val="bg1">
                    <a:lumMod val="85000"/>
                  </a:schemeClr>
                </a:solidFill>
                <a:latin typeface="Corbel" panose="020B0503020204020204" pitchFamily="34" charset="0"/>
                <a:ea typeface="Source Han Sans SC Light" charset="-122"/>
                <a:cs typeface="Source Han Sans SC Light" charset="-122"/>
              </a:rPr>
              <a:t>陈育兴</a:t>
            </a:r>
            <a:endParaRPr lang="en-US" altLang="zh-CN" sz="2400" b="1" dirty="0">
              <a:solidFill>
                <a:schemeClr val="bg1">
                  <a:lumMod val="85000"/>
                </a:schemeClr>
              </a:solidFill>
              <a:latin typeface="Corbel" panose="020B0503020204020204" pitchFamily="34" charset="0"/>
              <a:ea typeface="Source Han Sans SC Light" charset="-122"/>
              <a:cs typeface="Source Han Sans SC Light" charset="-122"/>
            </a:endParaRPr>
          </a:p>
          <a:p>
            <a:endParaRPr lang="en-US" altLang="zh-CN" sz="2400" b="1" dirty="0">
              <a:solidFill>
                <a:schemeClr val="bg1">
                  <a:lumMod val="85000"/>
                </a:schemeClr>
              </a:solidFill>
              <a:latin typeface="Corbel" panose="020B0503020204020204" pitchFamily="34" charset="0"/>
              <a:ea typeface="Source Han Sans SC Light" charset="-122"/>
              <a:cs typeface="Source Han Sans SC Light" charset="-122"/>
            </a:endParaRPr>
          </a:p>
          <a:p>
            <a:r>
              <a:rPr lang="en-US" altLang="zh-CN" sz="1800" dirty="0">
                <a:solidFill>
                  <a:schemeClr val="accent2">
                    <a:lumMod val="60000"/>
                    <a:lumOff val="40000"/>
                  </a:schemeClr>
                </a:solidFill>
                <a:latin typeface="Corbel" panose="020B0503020204020204" pitchFamily="34" charset="0"/>
                <a:ea typeface="Source Han Sans SC Light" charset="-122"/>
                <a:hlinkClick r:id="rId4">
                  <a:extLst>
                    <a:ext uri="{A12FA001-AC4F-418D-AE19-62706E023703}">
                      <ahyp:hlinkClr xmlns:ahyp="http://schemas.microsoft.com/office/drawing/2018/hyperlinkcolor" val="tx"/>
                    </a:ext>
                  </a:extLst>
                </a:hlinkClick>
              </a:rPr>
              <a:t>axingguchen@tencent.com</a:t>
            </a:r>
            <a:r>
              <a:rPr lang="en-US" altLang="zh-CN" sz="1800" dirty="0">
                <a:solidFill>
                  <a:schemeClr val="accent2">
                    <a:lumMod val="60000"/>
                    <a:lumOff val="40000"/>
                  </a:schemeClr>
                </a:solidFill>
                <a:latin typeface="Corbel" panose="020B0503020204020204" pitchFamily="34" charset="0"/>
                <a:ea typeface="Source Han Sans SC Light" charset="-122"/>
              </a:rPr>
              <a:t> </a:t>
            </a:r>
            <a:r>
              <a:rPr lang="en-US" altLang="zh-CN" sz="1800" dirty="0">
                <a:solidFill>
                  <a:schemeClr val="bg1">
                    <a:lumMod val="85000"/>
                  </a:schemeClr>
                </a:solidFill>
                <a:latin typeface="Corbel" panose="020B0503020204020204" pitchFamily="34" charset="0"/>
                <a:ea typeface="Source Han Sans SC Light" charset="-122"/>
              </a:rPr>
              <a:t>| </a:t>
            </a:r>
            <a:endParaRPr lang="en-US" altLang="zh-CN" sz="1900" dirty="0">
              <a:solidFill>
                <a:schemeClr val="accent4">
                  <a:lumMod val="60000"/>
                  <a:lumOff val="40000"/>
                </a:schemeClr>
              </a:solidFill>
              <a:latin typeface="Corbel" panose="020B0503020204020204" pitchFamily="34" charset="0"/>
              <a:ea typeface="Source Han Sans SC Light" charset="-122"/>
              <a:cs typeface="Source Han Sans SC Light" charset="-122"/>
            </a:endParaRPr>
          </a:p>
        </p:txBody>
      </p:sp>
      <p:sp>
        <p:nvSpPr>
          <p:cNvPr id="6" name="文本框 5">
            <a:extLst>
              <a:ext uri="{FF2B5EF4-FFF2-40B4-BE49-F238E27FC236}">
                <a16:creationId xmlns:a16="http://schemas.microsoft.com/office/drawing/2014/main" id="{BB56E628-FFF3-DE42-ADD7-38AF6FCC0466}"/>
              </a:ext>
            </a:extLst>
          </p:cNvPr>
          <p:cNvSpPr txBox="1"/>
          <p:nvPr/>
        </p:nvSpPr>
        <p:spPr>
          <a:xfrm>
            <a:off x="1200268" y="1993656"/>
            <a:ext cx="10116872" cy="830997"/>
          </a:xfrm>
          <a:prstGeom prst="rect">
            <a:avLst/>
          </a:prstGeom>
          <a:noFill/>
        </p:spPr>
        <p:txBody>
          <a:bodyPr wrap="none" rtlCol="0">
            <a:spAutoFit/>
          </a:bodyPr>
          <a:lstStyle/>
          <a:p>
            <a:r>
              <a:rPr lang="zh-CN" altLang="en-US" sz="4800" b="1" dirty="0">
                <a:solidFill>
                  <a:schemeClr val="bg1"/>
                </a:solidFill>
                <a:latin typeface="Corbel" panose="020B0503020204020204" pitchFamily="34" charset="0"/>
                <a:ea typeface="腾讯体 W7" panose="020C08030202040F0204" pitchFamily="34" charset="-122"/>
              </a:rPr>
              <a:t>腾讯数据库</a:t>
            </a:r>
            <a:r>
              <a:rPr lang="en-US" altLang="zh-CN" sz="4800" b="1" dirty="0">
                <a:solidFill>
                  <a:schemeClr val="bg1"/>
                </a:solidFill>
                <a:latin typeface="Corbel" panose="020B0503020204020204" pitchFamily="34" charset="0"/>
                <a:ea typeface="腾讯体 W7" panose="020C08030202040F0204" pitchFamily="34" charset="-122"/>
              </a:rPr>
              <a:t>TDSQL</a:t>
            </a:r>
            <a:r>
              <a:rPr lang="zh-CN" altLang="en-US" sz="4800" b="1" dirty="0">
                <a:solidFill>
                  <a:schemeClr val="bg1"/>
                </a:solidFill>
                <a:latin typeface="Corbel" panose="020B0503020204020204" pitchFamily="34" charset="0"/>
                <a:ea typeface="腾讯体 W7" panose="020C08030202040F0204" pitchFamily="34" charset="-122"/>
              </a:rPr>
              <a:t>的技术创新与应用</a:t>
            </a:r>
          </a:p>
        </p:txBody>
      </p:sp>
      <p:pic>
        <p:nvPicPr>
          <p:cNvPr id="16" name="图片 15">
            <a:extLst>
              <a:ext uri="{FF2B5EF4-FFF2-40B4-BE49-F238E27FC236}">
                <a16:creationId xmlns:a16="http://schemas.microsoft.com/office/drawing/2014/main" id="{A49A1D84-D939-D843-9960-50352A49D970}"/>
              </a:ext>
            </a:extLst>
          </p:cNvPr>
          <p:cNvPicPr>
            <a:picLocks noChangeAspect="1"/>
          </p:cNvPicPr>
          <p:nvPr/>
        </p:nvPicPr>
        <p:blipFill>
          <a:blip r:embed="rId5"/>
          <a:stretch>
            <a:fillRect/>
          </a:stretch>
        </p:blipFill>
        <p:spPr>
          <a:xfrm>
            <a:off x="714381" y="363432"/>
            <a:ext cx="1241328" cy="589851"/>
          </a:xfrm>
          <a:prstGeom prst="rect">
            <a:avLst/>
          </a:prstGeom>
        </p:spPr>
      </p:pic>
    </p:spTree>
    <p:extLst>
      <p:ext uri="{BB962C8B-B14F-4D97-AF65-F5344CB8AC3E}">
        <p14:creationId xmlns:p14="http://schemas.microsoft.com/office/powerpoint/2010/main" val="1885561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2233D2C6-B8C3-0347-A0A9-EF254AC7EA0B}"/>
              </a:ext>
            </a:extLst>
          </p:cNvPr>
          <p:cNvGrpSpPr/>
          <p:nvPr/>
        </p:nvGrpSpPr>
        <p:grpSpPr>
          <a:xfrm>
            <a:off x="543042" y="0"/>
            <a:ext cx="576000" cy="1008000"/>
            <a:chOff x="873246" y="0"/>
            <a:chExt cx="576000" cy="1008000"/>
          </a:xfrm>
        </p:grpSpPr>
        <p:sp>
          <p:nvSpPr>
            <p:cNvPr id="5" name="矩形 4">
              <a:extLst>
                <a:ext uri="{FF2B5EF4-FFF2-40B4-BE49-F238E27FC236}">
                  <a16:creationId xmlns:a16="http://schemas.microsoft.com/office/drawing/2014/main" id="{9DDB929E-BEA8-3B4F-9545-45A50CA8F4CF}"/>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椭圆 5">
              <a:extLst>
                <a:ext uri="{FF2B5EF4-FFF2-40B4-BE49-F238E27FC236}">
                  <a16:creationId xmlns:a16="http://schemas.microsoft.com/office/drawing/2014/main" id="{644FB92F-0B3F-564F-92A5-8CCB8DD630F4}"/>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椭圆 6">
              <a:extLst>
                <a:ext uri="{FF2B5EF4-FFF2-40B4-BE49-F238E27FC236}">
                  <a16:creationId xmlns:a16="http://schemas.microsoft.com/office/drawing/2014/main" id="{E180180E-027D-E14E-8483-A35A502FEE8A}"/>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17" name="文本框 16">
            <a:extLst>
              <a:ext uri="{FF2B5EF4-FFF2-40B4-BE49-F238E27FC236}">
                <a16:creationId xmlns:a16="http://schemas.microsoft.com/office/drawing/2014/main" id="{F516F30D-AFBC-3748-A9F1-51F6BA8D5841}"/>
              </a:ext>
            </a:extLst>
          </p:cNvPr>
          <p:cNvSpPr txBox="1"/>
          <p:nvPr/>
        </p:nvSpPr>
        <p:spPr>
          <a:xfrm>
            <a:off x="1256630" y="432000"/>
            <a:ext cx="1620957" cy="523220"/>
          </a:xfrm>
          <a:prstGeom prst="rect">
            <a:avLst/>
          </a:prstGeom>
          <a:noFill/>
        </p:spPr>
        <p:txBody>
          <a:bodyPr wrap="none" rtlCol="0">
            <a:spAutoFit/>
          </a:bodyPr>
          <a:lstStyle/>
          <a:p>
            <a:r>
              <a:rPr kumimoji="1" lang="zh-CN" altLang="en-US" sz="2800" b="1" dirty="0">
                <a:latin typeface="TencentSans W7" panose="020C04030202040F0204" pitchFamily="34" charset="-122"/>
                <a:ea typeface="TencentSans W7" panose="020C04030202040F0204" pitchFamily="34" charset="-122"/>
              </a:rPr>
              <a:t>典型应用</a:t>
            </a:r>
            <a:endParaRPr kumimoji="1" lang="en-US" altLang="zh-CN" sz="2800" b="1" dirty="0">
              <a:latin typeface="TencentSans W7" panose="020C04030202040F0204" pitchFamily="34" charset="-122"/>
              <a:ea typeface="TencentSans W7" panose="020C04030202040F0204" pitchFamily="34" charset="-122"/>
            </a:endParaRPr>
          </a:p>
        </p:txBody>
      </p:sp>
      <p:sp>
        <p:nvSpPr>
          <p:cNvPr id="2" name="圆角矩形 43">
            <a:extLst>
              <a:ext uri="{FF2B5EF4-FFF2-40B4-BE49-F238E27FC236}">
                <a16:creationId xmlns:a16="http://schemas.microsoft.com/office/drawing/2014/main" id="{F2B83CE9-82EE-5157-FBC6-5D241B7B1864}"/>
              </a:ext>
            </a:extLst>
          </p:cNvPr>
          <p:cNvSpPr/>
          <p:nvPr/>
        </p:nvSpPr>
        <p:spPr>
          <a:xfrm>
            <a:off x="698703" y="4479487"/>
            <a:ext cx="972272" cy="98725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highlight>
                <a:srgbClr val="00FF00"/>
              </a:highlight>
            </a:endParaRPr>
          </a:p>
        </p:txBody>
      </p:sp>
      <p:pic>
        <p:nvPicPr>
          <p:cNvPr id="3" name="图片 2" descr="形状&#10;&#10;低可信度描述已自动生成">
            <a:extLst>
              <a:ext uri="{FF2B5EF4-FFF2-40B4-BE49-F238E27FC236}">
                <a16:creationId xmlns:a16="http://schemas.microsoft.com/office/drawing/2014/main" id="{4060B7D2-289F-B26D-26A9-96D596B17D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091" y="4657890"/>
            <a:ext cx="730999" cy="730999"/>
          </a:xfrm>
          <a:prstGeom prst="rect">
            <a:avLst/>
          </a:prstGeom>
        </p:spPr>
      </p:pic>
      <p:sp>
        <p:nvSpPr>
          <p:cNvPr id="8" name="圆角矩形 43">
            <a:extLst>
              <a:ext uri="{FF2B5EF4-FFF2-40B4-BE49-F238E27FC236}">
                <a16:creationId xmlns:a16="http://schemas.microsoft.com/office/drawing/2014/main" id="{25293654-588A-FD2C-AF2E-D2FB40DC189B}"/>
              </a:ext>
            </a:extLst>
          </p:cNvPr>
          <p:cNvSpPr/>
          <p:nvPr/>
        </p:nvSpPr>
        <p:spPr>
          <a:xfrm>
            <a:off x="2321394" y="4479487"/>
            <a:ext cx="972272" cy="98725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highlight>
                <a:srgbClr val="00FF00"/>
              </a:highlight>
            </a:endParaRPr>
          </a:p>
        </p:txBody>
      </p:sp>
      <p:sp>
        <p:nvSpPr>
          <p:cNvPr id="9" name="圆角矩形 43">
            <a:extLst>
              <a:ext uri="{FF2B5EF4-FFF2-40B4-BE49-F238E27FC236}">
                <a16:creationId xmlns:a16="http://schemas.microsoft.com/office/drawing/2014/main" id="{D5C78757-6393-C611-6B2C-766EC1D47DEC}"/>
              </a:ext>
            </a:extLst>
          </p:cNvPr>
          <p:cNvSpPr/>
          <p:nvPr/>
        </p:nvSpPr>
        <p:spPr>
          <a:xfrm>
            <a:off x="4069151" y="4479487"/>
            <a:ext cx="972272" cy="98725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highlight>
                <a:srgbClr val="00FF00"/>
              </a:highlight>
            </a:endParaRPr>
          </a:p>
        </p:txBody>
      </p:sp>
      <p:pic>
        <p:nvPicPr>
          <p:cNvPr id="10" name="图片 9" descr="形状&#10;&#10;低可信度描述已自动生成">
            <a:extLst>
              <a:ext uri="{FF2B5EF4-FFF2-40B4-BE49-F238E27FC236}">
                <a16:creationId xmlns:a16="http://schemas.microsoft.com/office/drawing/2014/main" id="{8ECD0265-5908-C010-256B-6670CFCE4E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1230" y="4623721"/>
            <a:ext cx="757135" cy="757135"/>
          </a:xfrm>
          <a:prstGeom prst="rect">
            <a:avLst/>
          </a:prstGeom>
        </p:spPr>
      </p:pic>
      <p:sp>
        <p:nvSpPr>
          <p:cNvPr id="11" name="圆角矩形 43">
            <a:extLst>
              <a:ext uri="{FF2B5EF4-FFF2-40B4-BE49-F238E27FC236}">
                <a16:creationId xmlns:a16="http://schemas.microsoft.com/office/drawing/2014/main" id="{C6A84D75-2E3D-7600-AC62-C9719AFFB5F4}"/>
              </a:ext>
            </a:extLst>
          </p:cNvPr>
          <p:cNvSpPr/>
          <p:nvPr/>
        </p:nvSpPr>
        <p:spPr>
          <a:xfrm>
            <a:off x="5716163" y="4479487"/>
            <a:ext cx="972272" cy="98725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highlight>
                <a:srgbClr val="00FF00"/>
              </a:highlight>
            </a:endParaRPr>
          </a:p>
        </p:txBody>
      </p:sp>
      <p:pic>
        <p:nvPicPr>
          <p:cNvPr id="12" name="图片 11" descr="形状&#10;&#10;低可信度描述已自动生成">
            <a:extLst>
              <a:ext uri="{FF2B5EF4-FFF2-40B4-BE49-F238E27FC236}">
                <a16:creationId xmlns:a16="http://schemas.microsoft.com/office/drawing/2014/main" id="{695DEDB4-B829-DA79-37FD-4875EBE8E2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5690" y="4672302"/>
            <a:ext cx="719975" cy="719975"/>
          </a:xfrm>
          <a:prstGeom prst="rect">
            <a:avLst/>
          </a:prstGeom>
        </p:spPr>
      </p:pic>
      <p:sp>
        <p:nvSpPr>
          <p:cNvPr id="13" name="圆角矩形 43">
            <a:extLst>
              <a:ext uri="{FF2B5EF4-FFF2-40B4-BE49-F238E27FC236}">
                <a16:creationId xmlns:a16="http://schemas.microsoft.com/office/drawing/2014/main" id="{B4B20E44-9738-9A8C-D5A8-5CE0EA0539DE}"/>
              </a:ext>
            </a:extLst>
          </p:cNvPr>
          <p:cNvSpPr/>
          <p:nvPr/>
        </p:nvSpPr>
        <p:spPr>
          <a:xfrm>
            <a:off x="7415735" y="4479487"/>
            <a:ext cx="972272" cy="98725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highlight>
                <a:srgbClr val="00FF00"/>
              </a:highlight>
            </a:endParaRPr>
          </a:p>
        </p:txBody>
      </p:sp>
      <p:sp>
        <p:nvSpPr>
          <p:cNvPr id="15" name="圆角矩形 43">
            <a:extLst>
              <a:ext uri="{FF2B5EF4-FFF2-40B4-BE49-F238E27FC236}">
                <a16:creationId xmlns:a16="http://schemas.microsoft.com/office/drawing/2014/main" id="{21B13FFB-4608-DE6C-2B87-8C865E18334E}"/>
              </a:ext>
            </a:extLst>
          </p:cNvPr>
          <p:cNvSpPr/>
          <p:nvPr/>
        </p:nvSpPr>
        <p:spPr>
          <a:xfrm>
            <a:off x="9115307" y="4483439"/>
            <a:ext cx="972272" cy="98725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highlight>
                <a:srgbClr val="00FF00"/>
              </a:highlight>
            </a:endParaRPr>
          </a:p>
        </p:txBody>
      </p:sp>
      <p:sp>
        <p:nvSpPr>
          <p:cNvPr id="16" name="圆角矩形 43">
            <a:extLst>
              <a:ext uri="{FF2B5EF4-FFF2-40B4-BE49-F238E27FC236}">
                <a16:creationId xmlns:a16="http://schemas.microsoft.com/office/drawing/2014/main" id="{8F7AC9EB-2D24-B8FC-42AC-3AF0436321CE}"/>
              </a:ext>
            </a:extLst>
          </p:cNvPr>
          <p:cNvSpPr/>
          <p:nvPr/>
        </p:nvSpPr>
        <p:spPr>
          <a:xfrm>
            <a:off x="10767149" y="4483439"/>
            <a:ext cx="972272" cy="98725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highlight>
                <a:srgbClr val="00FF00"/>
              </a:highlight>
            </a:endParaRPr>
          </a:p>
        </p:txBody>
      </p:sp>
      <p:pic>
        <p:nvPicPr>
          <p:cNvPr id="18" name="图片 17" descr="形状&#10;&#10;低可信度描述已自动生成">
            <a:extLst>
              <a:ext uri="{FF2B5EF4-FFF2-40B4-BE49-F238E27FC236}">
                <a16:creationId xmlns:a16="http://schemas.microsoft.com/office/drawing/2014/main" id="{6832729B-4930-DC14-AB28-B33A92E170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4386" y="4657890"/>
            <a:ext cx="759931" cy="759931"/>
          </a:xfrm>
          <a:prstGeom prst="rect">
            <a:avLst/>
          </a:prstGeom>
        </p:spPr>
      </p:pic>
      <p:pic>
        <p:nvPicPr>
          <p:cNvPr id="19" name="图片 18" descr="形状&#10;&#10;低可信度描述已自动生成">
            <a:extLst>
              <a:ext uri="{FF2B5EF4-FFF2-40B4-BE49-F238E27FC236}">
                <a16:creationId xmlns:a16="http://schemas.microsoft.com/office/drawing/2014/main" id="{E0618D2C-F2BC-07E3-2918-4837341243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23318" y="4655720"/>
            <a:ext cx="822020" cy="822020"/>
          </a:xfrm>
          <a:prstGeom prst="rect">
            <a:avLst/>
          </a:prstGeom>
        </p:spPr>
      </p:pic>
      <p:pic>
        <p:nvPicPr>
          <p:cNvPr id="20" name="图片 19" descr="形状&#10;&#10;低可信度描述已自动生成">
            <a:extLst>
              <a:ext uri="{FF2B5EF4-FFF2-40B4-BE49-F238E27FC236}">
                <a16:creationId xmlns:a16="http://schemas.microsoft.com/office/drawing/2014/main" id="{089F45B1-5CEE-F023-E038-CB7FAB7A610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08437" y="4587569"/>
            <a:ext cx="849599" cy="849599"/>
          </a:xfrm>
          <a:prstGeom prst="rect">
            <a:avLst/>
          </a:prstGeom>
        </p:spPr>
      </p:pic>
      <p:pic>
        <p:nvPicPr>
          <p:cNvPr id="22" name="图片 21" descr="形状&#10;&#10;低可信度描述已自动生成">
            <a:extLst>
              <a:ext uri="{FF2B5EF4-FFF2-40B4-BE49-F238E27FC236}">
                <a16:creationId xmlns:a16="http://schemas.microsoft.com/office/drawing/2014/main" id="{0087BB7E-5D49-85EB-4E36-45F56F62BEB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98428" y="4668955"/>
            <a:ext cx="786426" cy="786426"/>
          </a:xfrm>
          <a:prstGeom prst="rect">
            <a:avLst/>
          </a:prstGeom>
        </p:spPr>
      </p:pic>
      <p:sp>
        <p:nvSpPr>
          <p:cNvPr id="23" name="矩形 22">
            <a:extLst>
              <a:ext uri="{FF2B5EF4-FFF2-40B4-BE49-F238E27FC236}">
                <a16:creationId xmlns:a16="http://schemas.microsoft.com/office/drawing/2014/main" id="{AB5A9B72-F8C9-994B-9E27-ED69D2E726A1}"/>
              </a:ext>
            </a:extLst>
          </p:cNvPr>
          <p:cNvSpPr/>
          <p:nvPr/>
        </p:nvSpPr>
        <p:spPr>
          <a:xfrm>
            <a:off x="905463" y="5651488"/>
            <a:ext cx="697627" cy="400110"/>
          </a:xfrm>
          <a:prstGeom prst="rect">
            <a:avLst/>
          </a:prstGeom>
        </p:spPr>
        <p:txBody>
          <a:bodyPr wrap="none">
            <a:spAutoFit/>
          </a:bodyPr>
          <a:lstStyle/>
          <a:p>
            <a:r>
              <a:rPr lang="zh-CN" altLang="en-US"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银行</a:t>
            </a:r>
            <a:endParaRPr lang="zh-CN" altLang="en-US" sz="2000" dirty="0">
              <a:latin typeface="Microsoft YaHei" panose="020B0503020204020204" pitchFamily="34" charset="-122"/>
              <a:ea typeface="Microsoft YaHei" panose="020B0503020204020204" pitchFamily="34" charset="-122"/>
            </a:endParaRPr>
          </a:p>
        </p:txBody>
      </p:sp>
      <p:sp>
        <p:nvSpPr>
          <p:cNvPr id="24" name="矩形 23">
            <a:extLst>
              <a:ext uri="{FF2B5EF4-FFF2-40B4-BE49-F238E27FC236}">
                <a16:creationId xmlns:a16="http://schemas.microsoft.com/office/drawing/2014/main" id="{F1BE168A-47E2-7201-03E7-CCE030221CC2}"/>
              </a:ext>
            </a:extLst>
          </p:cNvPr>
          <p:cNvSpPr/>
          <p:nvPr/>
        </p:nvSpPr>
        <p:spPr>
          <a:xfrm>
            <a:off x="2458716" y="5652941"/>
            <a:ext cx="697627" cy="400110"/>
          </a:xfrm>
          <a:prstGeom prst="rect">
            <a:avLst/>
          </a:prstGeom>
        </p:spPr>
        <p:txBody>
          <a:bodyPr wrap="none">
            <a:spAutoFit/>
          </a:bodyPr>
          <a:lstStyle/>
          <a:p>
            <a:r>
              <a:rPr lang="zh-CN" altLang="en-US"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证券</a:t>
            </a:r>
            <a:endParaRPr lang="zh-CN" altLang="en-US" sz="2000" dirty="0">
              <a:latin typeface="Microsoft YaHei" panose="020B0503020204020204" pitchFamily="34" charset="-122"/>
              <a:ea typeface="Microsoft YaHei" panose="020B0503020204020204" pitchFamily="34" charset="-122"/>
            </a:endParaRPr>
          </a:p>
        </p:txBody>
      </p:sp>
      <p:sp>
        <p:nvSpPr>
          <p:cNvPr id="25" name="矩形 24">
            <a:extLst>
              <a:ext uri="{FF2B5EF4-FFF2-40B4-BE49-F238E27FC236}">
                <a16:creationId xmlns:a16="http://schemas.microsoft.com/office/drawing/2014/main" id="{5FFA5061-525D-D01A-C536-DB59B9DC3D33}"/>
              </a:ext>
            </a:extLst>
          </p:cNvPr>
          <p:cNvSpPr/>
          <p:nvPr/>
        </p:nvSpPr>
        <p:spPr>
          <a:xfrm>
            <a:off x="4209937" y="5616968"/>
            <a:ext cx="697627" cy="400110"/>
          </a:xfrm>
          <a:prstGeom prst="rect">
            <a:avLst/>
          </a:prstGeom>
        </p:spPr>
        <p:txBody>
          <a:bodyPr wrap="none">
            <a:spAutoFit/>
          </a:bodyPr>
          <a:lstStyle/>
          <a:p>
            <a:r>
              <a:rPr lang="zh-CN" altLang="en-US"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政务</a:t>
            </a:r>
            <a:endParaRPr lang="zh-CN" altLang="en-US" sz="2000" dirty="0">
              <a:latin typeface="Microsoft YaHei" panose="020B0503020204020204" pitchFamily="34" charset="-122"/>
              <a:ea typeface="Microsoft YaHei" panose="020B0503020204020204" pitchFamily="34" charset="-122"/>
            </a:endParaRPr>
          </a:p>
        </p:txBody>
      </p:sp>
      <p:sp>
        <p:nvSpPr>
          <p:cNvPr id="26" name="矩形 25">
            <a:extLst>
              <a:ext uri="{FF2B5EF4-FFF2-40B4-BE49-F238E27FC236}">
                <a16:creationId xmlns:a16="http://schemas.microsoft.com/office/drawing/2014/main" id="{EA5B8A9C-51FC-0E76-BFA4-0A33CB448B6F}"/>
              </a:ext>
            </a:extLst>
          </p:cNvPr>
          <p:cNvSpPr/>
          <p:nvPr/>
        </p:nvSpPr>
        <p:spPr>
          <a:xfrm>
            <a:off x="5895537" y="5651786"/>
            <a:ext cx="697627" cy="400110"/>
          </a:xfrm>
          <a:prstGeom prst="rect">
            <a:avLst/>
          </a:prstGeom>
        </p:spPr>
        <p:txBody>
          <a:bodyPr wrap="none">
            <a:spAutoFit/>
          </a:bodyPr>
          <a:lstStyle/>
          <a:p>
            <a:r>
              <a:rPr lang="zh-CN" altLang="en-US"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会议</a:t>
            </a:r>
            <a:endParaRPr lang="zh-CN" altLang="en-US" sz="2000" dirty="0">
              <a:latin typeface="Microsoft YaHei" panose="020B0503020204020204" pitchFamily="34" charset="-122"/>
              <a:ea typeface="Microsoft YaHei" panose="020B0503020204020204" pitchFamily="34" charset="-122"/>
            </a:endParaRPr>
          </a:p>
        </p:txBody>
      </p:sp>
      <p:sp>
        <p:nvSpPr>
          <p:cNvPr id="27" name="矩形 26">
            <a:extLst>
              <a:ext uri="{FF2B5EF4-FFF2-40B4-BE49-F238E27FC236}">
                <a16:creationId xmlns:a16="http://schemas.microsoft.com/office/drawing/2014/main" id="{7DBDE8A1-C33B-75A6-343A-A87047ABA86B}"/>
              </a:ext>
            </a:extLst>
          </p:cNvPr>
          <p:cNvSpPr/>
          <p:nvPr/>
        </p:nvSpPr>
        <p:spPr>
          <a:xfrm>
            <a:off x="7581137" y="5652798"/>
            <a:ext cx="697627" cy="400110"/>
          </a:xfrm>
          <a:prstGeom prst="rect">
            <a:avLst/>
          </a:prstGeom>
        </p:spPr>
        <p:txBody>
          <a:bodyPr wrap="none">
            <a:spAutoFit/>
          </a:bodyPr>
          <a:lstStyle/>
          <a:p>
            <a:r>
              <a:rPr lang="zh-CN" altLang="en-US"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金融</a:t>
            </a:r>
            <a:endParaRPr lang="zh-CN" altLang="en-US" sz="2000" dirty="0">
              <a:latin typeface="Microsoft YaHei" panose="020B0503020204020204" pitchFamily="34" charset="-122"/>
              <a:ea typeface="Microsoft YaHei" panose="020B0503020204020204" pitchFamily="34" charset="-122"/>
            </a:endParaRPr>
          </a:p>
        </p:txBody>
      </p:sp>
      <p:sp>
        <p:nvSpPr>
          <p:cNvPr id="28" name="矩形 27">
            <a:extLst>
              <a:ext uri="{FF2B5EF4-FFF2-40B4-BE49-F238E27FC236}">
                <a16:creationId xmlns:a16="http://schemas.microsoft.com/office/drawing/2014/main" id="{6439C2E1-E5AA-CFBA-09D2-1972470F344C}"/>
              </a:ext>
            </a:extLst>
          </p:cNvPr>
          <p:cNvSpPr/>
          <p:nvPr/>
        </p:nvSpPr>
        <p:spPr>
          <a:xfrm>
            <a:off x="9285514" y="5652798"/>
            <a:ext cx="697627" cy="400110"/>
          </a:xfrm>
          <a:prstGeom prst="rect">
            <a:avLst/>
          </a:prstGeom>
        </p:spPr>
        <p:txBody>
          <a:bodyPr wrap="none">
            <a:spAutoFit/>
          </a:bodyPr>
          <a:lstStyle/>
          <a:p>
            <a:r>
              <a:rPr lang="zh-CN" altLang="en-US"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电商</a:t>
            </a:r>
            <a:endParaRPr lang="zh-CN" altLang="en-US" sz="2000" dirty="0">
              <a:latin typeface="Microsoft YaHei" panose="020B0503020204020204" pitchFamily="34" charset="-122"/>
              <a:ea typeface="Microsoft YaHei" panose="020B0503020204020204" pitchFamily="34" charset="-122"/>
            </a:endParaRPr>
          </a:p>
        </p:txBody>
      </p:sp>
      <p:sp>
        <p:nvSpPr>
          <p:cNvPr id="29" name="矩形 28">
            <a:extLst>
              <a:ext uri="{FF2B5EF4-FFF2-40B4-BE49-F238E27FC236}">
                <a16:creationId xmlns:a16="http://schemas.microsoft.com/office/drawing/2014/main" id="{045F6501-BE3C-CC45-311B-82282F13AA48}"/>
              </a:ext>
            </a:extLst>
          </p:cNvPr>
          <p:cNvSpPr/>
          <p:nvPr/>
        </p:nvSpPr>
        <p:spPr>
          <a:xfrm>
            <a:off x="10989891" y="5620915"/>
            <a:ext cx="603499" cy="400110"/>
          </a:xfrm>
          <a:prstGeom prst="rect">
            <a:avLst/>
          </a:prstGeom>
        </p:spPr>
        <p:txBody>
          <a:bodyPr wrap="none">
            <a:spAutoFit/>
          </a:bodyPr>
          <a:lstStyle/>
          <a:p>
            <a:r>
              <a:rPr lang="en-US" altLang="zh-CN"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IOT</a:t>
            </a:r>
            <a:endParaRPr lang="zh-CN" altLang="en-US" sz="2000" dirty="0">
              <a:latin typeface="Microsoft YaHei" panose="020B0503020204020204" pitchFamily="34" charset="-122"/>
              <a:ea typeface="Microsoft YaHei" panose="020B0503020204020204" pitchFamily="34" charset="-122"/>
            </a:endParaRPr>
          </a:p>
        </p:txBody>
      </p:sp>
      <p:sp>
        <p:nvSpPr>
          <p:cNvPr id="30" name="对话气泡: 矩形 29">
            <a:extLst>
              <a:ext uri="{FF2B5EF4-FFF2-40B4-BE49-F238E27FC236}">
                <a16:creationId xmlns:a16="http://schemas.microsoft.com/office/drawing/2014/main" id="{928B4E1A-8DF4-F3CC-FDB7-510117381129}"/>
              </a:ext>
            </a:extLst>
          </p:cNvPr>
          <p:cNvSpPr/>
          <p:nvPr/>
        </p:nvSpPr>
        <p:spPr bwMode="auto">
          <a:xfrm>
            <a:off x="151151" y="1625595"/>
            <a:ext cx="3567909" cy="2362477"/>
          </a:xfrm>
          <a:prstGeom prst="wedgeRectCallout">
            <a:avLst/>
          </a:prstGeom>
          <a:solidFill>
            <a:schemeClr val="accent2">
              <a:lumMod val="40000"/>
              <a:lumOff val="60000"/>
              <a:alpha val="37000"/>
            </a:schemeClr>
          </a:solidFill>
          <a:ln w="9525" cap="flat" cmpd="sng" algn="ctr">
            <a:noFill/>
            <a:prstDash val="solid"/>
            <a:round/>
            <a:headEnd type="none" w="med" len="med"/>
            <a:tailEnd type="none" w="med" len="med"/>
          </a:ln>
        </p:spPr>
        <p:txBody>
          <a:bodyPr rtlCol="0" anchor="ctr"/>
          <a:lstStyle/>
          <a:p>
            <a:pPr algn="ctr">
              <a:buFont typeface="Arial" panose="020B0604020202020204" pitchFamily="34" charset="0"/>
              <a:buNone/>
            </a:pPr>
            <a:r>
              <a:rPr lang="zh-CN" altLang="en-US" dirty="0">
                <a:latin typeface="Microsoft YaHei Light" panose="020B0502040204020203" pitchFamily="34" charset="-122"/>
                <a:ea typeface="Microsoft YaHei Light" panose="020B0502040204020203" pitchFamily="34" charset="-122"/>
              </a:rPr>
              <a:t>中国</a:t>
            </a:r>
            <a:r>
              <a:rPr lang="zh-CN" altLang="en-US" b="1" dirty="0">
                <a:latin typeface="Microsoft YaHei Light" panose="020B0502040204020203" pitchFamily="34" charset="-122"/>
                <a:ea typeface="Microsoft YaHei Light" panose="020B0502040204020203" pitchFamily="34" charset="-122"/>
              </a:rPr>
              <a:t>前十大银行</a:t>
            </a:r>
            <a:r>
              <a:rPr lang="zh-CN" altLang="en-US" dirty="0">
                <a:latin typeface="Microsoft YaHei Light" panose="020B0502040204020203" pitchFamily="34" charset="-122"/>
                <a:ea typeface="Microsoft YaHei Light" panose="020B0502040204020203" pitchFamily="34" charset="-122"/>
              </a:rPr>
              <a:t>中的</a:t>
            </a:r>
            <a:r>
              <a:rPr lang="zh-CN" altLang="en-US" b="1" dirty="0">
                <a:latin typeface="Microsoft YaHei Light" panose="020B0502040204020203" pitchFamily="34" charset="-122"/>
                <a:ea typeface="Microsoft YaHei Light" panose="020B0502040204020203" pitchFamily="34" charset="-122"/>
              </a:rPr>
              <a:t>七家</a:t>
            </a:r>
            <a:r>
              <a:rPr lang="zh-CN" altLang="en-US" dirty="0">
                <a:latin typeface="Microsoft YaHei Light" panose="020B0502040204020203" pitchFamily="34" charset="-122"/>
                <a:ea typeface="Microsoft YaHei Light" panose="020B0502040204020203" pitchFamily="34" charset="-122"/>
              </a:rPr>
              <a:t>已经采用了</a:t>
            </a:r>
            <a:r>
              <a:rPr lang="en-US" altLang="zh-CN" dirty="0">
                <a:latin typeface="Microsoft YaHei Light" panose="020B0502040204020203" pitchFamily="34" charset="-122"/>
                <a:ea typeface="Microsoft YaHei Light" panose="020B0502040204020203" pitchFamily="34" charset="-122"/>
              </a:rPr>
              <a:t>TDSQL</a:t>
            </a:r>
            <a:r>
              <a:rPr lang="zh-CN" altLang="en-US" dirty="0">
                <a:latin typeface="Microsoft YaHei Light" panose="020B0502040204020203" pitchFamily="34" charset="-122"/>
                <a:ea typeface="Microsoft YaHei Light" panose="020B0502040204020203" pitchFamily="34" charset="-122"/>
              </a:rPr>
              <a:t>作为他们的核心系统，用于存款、贷款、支付、总账和常规操作等服务。</a:t>
            </a:r>
          </a:p>
        </p:txBody>
      </p:sp>
      <p:sp>
        <p:nvSpPr>
          <p:cNvPr id="31" name="对话气泡: 矩形 30">
            <a:extLst>
              <a:ext uri="{FF2B5EF4-FFF2-40B4-BE49-F238E27FC236}">
                <a16:creationId xmlns:a16="http://schemas.microsoft.com/office/drawing/2014/main" id="{B00AFDC9-2D1D-7256-1524-E3AE0F6680A1}"/>
              </a:ext>
            </a:extLst>
          </p:cNvPr>
          <p:cNvSpPr/>
          <p:nvPr/>
        </p:nvSpPr>
        <p:spPr bwMode="auto">
          <a:xfrm>
            <a:off x="5631780" y="1625595"/>
            <a:ext cx="3567909" cy="2362477"/>
          </a:xfrm>
          <a:prstGeom prst="wedgeRectCallout">
            <a:avLst/>
          </a:prstGeom>
          <a:solidFill>
            <a:schemeClr val="accent2">
              <a:lumMod val="40000"/>
              <a:lumOff val="60000"/>
              <a:alpha val="37000"/>
            </a:schemeClr>
          </a:solidFill>
          <a:ln w="9525" cap="flat" cmpd="sng" algn="ctr">
            <a:noFill/>
            <a:prstDash val="solid"/>
            <a:round/>
            <a:headEnd type="none" w="med" len="med"/>
            <a:tailEnd type="none" w="med" len="med"/>
          </a:ln>
        </p:spPr>
        <p:txBody>
          <a:bodyPr rtlCol="0" anchor="ctr"/>
          <a:lstStyle/>
          <a:p>
            <a:pPr algn="ctr">
              <a:buFont typeface="Arial" panose="020B0604020202020204" pitchFamily="34" charset="0"/>
              <a:buNone/>
            </a:pPr>
            <a:r>
              <a:rPr lang="zh-CN" altLang="en-US" dirty="0">
                <a:latin typeface="Microsoft YaHei Light" panose="020B0502040204020203" pitchFamily="34" charset="-122"/>
                <a:ea typeface="Microsoft YaHei Light" panose="020B0502040204020203" pitchFamily="34" charset="-122"/>
              </a:rPr>
              <a:t>腾讯会议是中国</a:t>
            </a:r>
            <a:r>
              <a:rPr lang="zh-CN" altLang="en-US" b="1" dirty="0">
                <a:latin typeface="Microsoft YaHei Light" panose="020B0502040204020203" pitchFamily="34" charset="-122"/>
                <a:ea typeface="Microsoft YaHei Light" panose="020B0502040204020203" pitchFamily="34" charset="-122"/>
              </a:rPr>
              <a:t>最大的在线会议软件</a:t>
            </a:r>
            <a:r>
              <a:rPr lang="zh-CN" altLang="en-US" dirty="0">
                <a:latin typeface="Microsoft YaHei Light" panose="020B0502040204020203" pitchFamily="34" charset="-122"/>
                <a:ea typeface="Microsoft YaHei Light" panose="020B0502040204020203" pitchFamily="34" charset="-122"/>
              </a:rPr>
              <a:t>，用户基数超过</a:t>
            </a:r>
            <a:r>
              <a:rPr lang="en-US" altLang="zh-CN" dirty="0">
                <a:latin typeface="Microsoft YaHei Light" panose="020B0502040204020203" pitchFamily="34" charset="-122"/>
                <a:ea typeface="Microsoft YaHei Light" panose="020B0502040204020203" pitchFamily="34" charset="-122"/>
              </a:rPr>
              <a:t>1</a:t>
            </a:r>
            <a:r>
              <a:rPr lang="zh-CN" altLang="en-US" dirty="0">
                <a:latin typeface="Microsoft YaHei Light" panose="020B0502040204020203" pitchFamily="34" charset="-122"/>
                <a:ea typeface="Microsoft YaHei Light" panose="020B0502040204020203" pitchFamily="34" charset="-122"/>
              </a:rPr>
              <a:t>亿。它支持在单次会议中同时容纳多达</a:t>
            </a:r>
            <a:r>
              <a:rPr lang="en-US" altLang="zh-CN" dirty="0">
                <a:latin typeface="Microsoft YaHei Light" panose="020B0502040204020203" pitchFamily="34" charset="-122"/>
                <a:ea typeface="Microsoft YaHei Light" panose="020B0502040204020203" pitchFamily="34" charset="-122"/>
              </a:rPr>
              <a:t>2000</a:t>
            </a:r>
            <a:r>
              <a:rPr lang="zh-CN" altLang="en-US" dirty="0">
                <a:latin typeface="Microsoft YaHei Light" panose="020B0502040204020203" pitchFamily="34" charset="-122"/>
                <a:ea typeface="Microsoft YaHei Light" panose="020B0502040204020203" pitchFamily="34" charset="-122"/>
              </a:rPr>
              <a:t>名参与者。</a:t>
            </a:r>
          </a:p>
        </p:txBody>
      </p:sp>
    </p:spTree>
    <p:extLst>
      <p:ext uri="{BB962C8B-B14F-4D97-AF65-F5344CB8AC3E}">
        <p14:creationId xmlns:p14="http://schemas.microsoft.com/office/powerpoint/2010/main" val="1985640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BEBA8EAE-BF5A-486C-A8C5-ECC9F3942E4B}">
                <a14:imgProps xmlns:a14="http://schemas.microsoft.com/office/drawing/2010/main">
                  <a14:imgLayer r:embed="rId4">
                    <a14:imgEffect>
                      <a14:artisticGlowDiffused/>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六边形 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45F6305-B188-4A25-AC39-23404358C975}"/>
              </a:ext>
            </a:extLst>
          </p:cNvPr>
          <p:cNvSpPr/>
          <p:nvPr/>
        </p:nvSpPr>
        <p:spPr>
          <a:xfrm>
            <a:off x="3347200" y="228600"/>
            <a:ext cx="5497600" cy="4739311"/>
          </a:xfrm>
          <a:prstGeom prst="hexagon">
            <a:avLst/>
          </a:prstGeom>
          <a:noFill/>
          <a:ln w="6350">
            <a:solidFill>
              <a:srgbClr val="26FDFF">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342C8"/>
              </a:solidFill>
            </a:endParaRPr>
          </a:p>
        </p:txBody>
      </p:sp>
      <p:sp>
        <p:nvSpPr>
          <p:cNvPr id="192" name="六边形 19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16B5073-8548-40F9-92F0-6CD5148B0800}"/>
              </a:ext>
            </a:extLst>
          </p:cNvPr>
          <p:cNvSpPr/>
          <p:nvPr/>
        </p:nvSpPr>
        <p:spPr>
          <a:xfrm rot="105882">
            <a:off x="3375000" y="250781"/>
            <a:ext cx="5442000" cy="4691380"/>
          </a:xfrm>
          <a:prstGeom prst="hexagon">
            <a:avLst>
              <a:gd name="adj" fmla="val 25000"/>
              <a:gd name="vf" fmla="val 115470"/>
            </a:avLst>
          </a:prstGeom>
          <a:noFill/>
          <a:ln w="6475" cap="flat" cmpd="sng" algn="ctr">
            <a:solidFill>
              <a:srgbClr val="26FDFF">
                <a:alpha val="980"/>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82">
              <a:solidFill>
                <a:srgbClr val="2744C5"/>
              </a:solidFill>
            </a:endParaRPr>
          </a:p>
        </p:txBody>
      </p:sp>
      <p:sp>
        <p:nvSpPr>
          <p:cNvPr id="193" name="六边形 19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8821899-7715-402E-983D-0592CD4BD791}"/>
              </a:ext>
            </a:extLst>
          </p:cNvPr>
          <p:cNvSpPr/>
          <p:nvPr/>
        </p:nvSpPr>
        <p:spPr>
          <a:xfrm rot="211765">
            <a:off x="3402800" y="272962"/>
            <a:ext cx="5386400" cy="4643448"/>
          </a:xfrm>
          <a:prstGeom prst="hexagon">
            <a:avLst>
              <a:gd name="adj" fmla="val 25000"/>
              <a:gd name="vf" fmla="val 115470"/>
            </a:avLst>
          </a:prstGeom>
          <a:noFill/>
          <a:ln w="6599" cap="flat" cmpd="sng" algn="ctr">
            <a:solidFill>
              <a:srgbClr val="26FDFF">
                <a:alpha val="196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65">
              <a:solidFill>
                <a:srgbClr val="2B47C2"/>
              </a:solidFill>
            </a:endParaRPr>
          </a:p>
        </p:txBody>
      </p:sp>
      <p:sp>
        <p:nvSpPr>
          <p:cNvPr id="194" name="六边形 19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912BC6D-3896-41F2-AAF7-FB39030FBFC8}"/>
              </a:ext>
            </a:extLst>
          </p:cNvPr>
          <p:cNvSpPr/>
          <p:nvPr/>
        </p:nvSpPr>
        <p:spPr>
          <a:xfrm rot="317647">
            <a:off x="3430601" y="295142"/>
            <a:ext cx="5330799" cy="4595517"/>
          </a:xfrm>
          <a:prstGeom prst="hexagon">
            <a:avLst>
              <a:gd name="adj" fmla="val 25000"/>
              <a:gd name="vf" fmla="val 115470"/>
            </a:avLst>
          </a:prstGeom>
          <a:noFill/>
          <a:ln w="6724" cap="flat" cmpd="sng" algn="ctr">
            <a:solidFill>
              <a:srgbClr val="26FDFF">
                <a:alpha val="294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47">
              <a:solidFill>
                <a:srgbClr val="2F4ABF"/>
              </a:solidFill>
            </a:endParaRPr>
          </a:p>
        </p:txBody>
      </p:sp>
      <p:sp>
        <p:nvSpPr>
          <p:cNvPr id="195" name="六边形 19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C884A80-5EBC-4672-B90C-D48776BE85E9}"/>
              </a:ext>
            </a:extLst>
          </p:cNvPr>
          <p:cNvSpPr/>
          <p:nvPr/>
        </p:nvSpPr>
        <p:spPr>
          <a:xfrm rot="423529">
            <a:off x="3458401" y="317323"/>
            <a:ext cx="5275199" cy="4547586"/>
          </a:xfrm>
          <a:prstGeom prst="hexagon">
            <a:avLst>
              <a:gd name="adj" fmla="val 25000"/>
              <a:gd name="vf" fmla="val 115470"/>
            </a:avLst>
          </a:prstGeom>
          <a:noFill/>
          <a:ln w="6848" cap="flat" cmpd="sng" algn="ctr">
            <a:solidFill>
              <a:srgbClr val="26FDFF">
                <a:alpha val="392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29">
              <a:solidFill>
                <a:srgbClr val="344DBC"/>
              </a:solidFill>
            </a:endParaRPr>
          </a:p>
        </p:txBody>
      </p:sp>
      <p:sp>
        <p:nvSpPr>
          <p:cNvPr id="196" name="六边形 19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A45496A6-BC82-4A94-A01E-E23EC0BA365A}"/>
              </a:ext>
            </a:extLst>
          </p:cNvPr>
          <p:cNvSpPr/>
          <p:nvPr/>
        </p:nvSpPr>
        <p:spPr>
          <a:xfrm rot="529412">
            <a:off x="3486201" y="339504"/>
            <a:ext cx="5219598" cy="4499654"/>
          </a:xfrm>
          <a:prstGeom prst="hexagon">
            <a:avLst>
              <a:gd name="adj" fmla="val 25000"/>
              <a:gd name="vf" fmla="val 115470"/>
            </a:avLst>
          </a:prstGeom>
          <a:noFill/>
          <a:ln w="6973" cap="flat" cmpd="sng" algn="ctr">
            <a:solidFill>
              <a:srgbClr val="26FDFF">
                <a:alpha val="490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12">
              <a:solidFill>
                <a:srgbClr val="3850B9"/>
              </a:solidFill>
            </a:endParaRPr>
          </a:p>
        </p:txBody>
      </p:sp>
      <p:sp>
        <p:nvSpPr>
          <p:cNvPr id="197" name="六边形 19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EFA480E-9BB4-4F0A-B08A-7FD345E0486D}"/>
              </a:ext>
            </a:extLst>
          </p:cNvPr>
          <p:cNvSpPr/>
          <p:nvPr/>
        </p:nvSpPr>
        <p:spPr>
          <a:xfrm rot="635294">
            <a:off x="3514001" y="361685"/>
            <a:ext cx="5163998" cy="4451723"/>
          </a:xfrm>
          <a:prstGeom prst="hexagon">
            <a:avLst>
              <a:gd name="adj" fmla="val 25000"/>
              <a:gd name="vf" fmla="val 115470"/>
            </a:avLst>
          </a:prstGeom>
          <a:noFill/>
          <a:ln w="7097" cap="flat" cmpd="sng" algn="ctr">
            <a:solidFill>
              <a:srgbClr val="26FDFF">
                <a:alpha val="588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94">
              <a:solidFill>
                <a:srgbClr val="3C53B7"/>
              </a:solidFill>
            </a:endParaRPr>
          </a:p>
        </p:txBody>
      </p:sp>
      <p:sp>
        <p:nvSpPr>
          <p:cNvPr id="198" name="六边形 19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32ACBF33-7101-4AC6-AC25-9612CBC2D2A3}"/>
              </a:ext>
            </a:extLst>
          </p:cNvPr>
          <p:cNvSpPr/>
          <p:nvPr/>
        </p:nvSpPr>
        <p:spPr>
          <a:xfrm rot="741176">
            <a:off x="3541801" y="383865"/>
            <a:ext cx="5108398" cy="4403792"/>
          </a:xfrm>
          <a:prstGeom prst="hexagon">
            <a:avLst>
              <a:gd name="adj" fmla="val 25000"/>
              <a:gd name="vf" fmla="val 115470"/>
            </a:avLst>
          </a:prstGeom>
          <a:noFill/>
          <a:ln w="7222" cap="flat" cmpd="sng" algn="ctr">
            <a:solidFill>
              <a:srgbClr val="26FDFF">
                <a:alpha val="686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76">
              <a:solidFill>
                <a:srgbClr val="4156B4"/>
              </a:solidFill>
            </a:endParaRPr>
          </a:p>
        </p:txBody>
      </p:sp>
      <p:sp>
        <p:nvSpPr>
          <p:cNvPr id="199" name="六边形 19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5FCC3E9-F772-421D-A84E-A946BC44FC21}"/>
              </a:ext>
            </a:extLst>
          </p:cNvPr>
          <p:cNvSpPr/>
          <p:nvPr/>
        </p:nvSpPr>
        <p:spPr>
          <a:xfrm rot="847059">
            <a:off x="3569601" y="406046"/>
            <a:ext cx="5052797" cy="4355860"/>
          </a:xfrm>
          <a:prstGeom prst="hexagon">
            <a:avLst>
              <a:gd name="adj" fmla="val 25000"/>
              <a:gd name="vf" fmla="val 115470"/>
            </a:avLst>
          </a:prstGeom>
          <a:noFill/>
          <a:ln w="7346" cap="flat" cmpd="sng" algn="ctr">
            <a:solidFill>
              <a:srgbClr val="26FDFF">
                <a:alpha val="784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59">
              <a:solidFill>
                <a:srgbClr val="4559B1"/>
              </a:solidFill>
            </a:endParaRPr>
          </a:p>
        </p:txBody>
      </p:sp>
      <p:sp>
        <p:nvSpPr>
          <p:cNvPr id="200" name="六边形 19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348158E-C00A-4443-8652-C26195130628}"/>
              </a:ext>
            </a:extLst>
          </p:cNvPr>
          <p:cNvSpPr/>
          <p:nvPr/>
        </p:nvSpPr>
        <p:spPr>
          <a:xfrm rot="952941">
            <a:off x="3597402" y="428227"/>
            <a:ext cx="4997197" cy="4307929"/>
          </a:xfrm>
          <a:prstGeom prst="hexagon">
            <a:avLst>
              <a:gd name="adj" fmla="val 25000"/>
              <a:gd name="vf" fmla="val 115470"/>
            </a:avLst>
          </a:prstGeom>
          <a:noFill/>
          <a:ln w="7471" cap="flat" cmpd="sng" algn="ctr">
            <a:solidFill>
              <a:srgbClr val="26FDFF">
                <a:alpha val="882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41">
              <a:solidFill>
                <a:srgbClr val="495BAE"/>
              </a:solidFill>
            </a:endParaRPr>
          </a:p>
        </p:txBody>
      </p:sp>
      <p:sp>
        <p:nvSpPr>
          <p:cNvPr id="201" name="六边形 20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7FA322C-7FAB-4DA7-8C3B-04993ABA3542}"/>
              </a:ext>
            </a:extLst>
          </p:cNvPr>
          <p:cNvSpPr/>
          <p:nvPr/>
        </p:nvSpPr>
        <p:spPr>
          <a:xfrm rot="1058824">
            <a:off x="3625202" y="450408"/>
            <a:ext cx="4941597" cy="4259998"/>
          </a:xfrm>
          <a:prstGeom prst="hexagon">
            <a:avLst>
              <a:gd name="adj" fmla="val 25000"/>
              <a:gd name="vf" fmla="val 115470"/>
            </a:avLst>
          </a:prstGeom>
          <a:noFill/>
          <a:ln w="7595" cap="flat" cmpd="sng" algn="ctr">
            <a:solidFill>
              <a:srgbClr val="26FDFF">
                <a:alpha val="980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24">
              <a:solidFill>
                <a:srgbClr val="4E5EAB"/>
              </a:solidFill>
            </a:endParaRPr>
          </a:p>
        </p:txBody>
      </p:sp>
      <p:sp>
        <p:nvSpPr>
          <p:cNvPr id="202" name="六边形 20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0E01B2E-2B90-4AFB-A92D-26630D21965D}"/>
              </a:ext>
            </a:extLst>
          </p:cNvPr>
          <p:cNvSpPr/>
          <p:nvPr/>
        </p:nvSpPr>
        <p:spPr>
          <a:xfrm rot="1164706">
            <a:off x="3653002" y="472588"/>
            <a:ext cx="4885996" cy="4212067"/>
          </a:xfrm>
          <a:prstGeom prst="hexagon">
            <a:avLst>
              <a:gd name="adj" fmla="val 25000"/>
              <a:gd name="vf" fmla="val 115470"/>
            </a:avLst>
          </a:prstGeom>
          <a:noFill/>
          <a:ln w="7720" cap="flat" cmpd="sng" algn="ctr">
            <a:solidFill>
              <a:srgbClr val="26FDFF">
                <a:alpha val="1078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6">
              <a:solidFill>
                <a:srgbClr val="5261A8"/>
              </a:solidFill>
            </a:endParaRPr>
          </a:p>
        </p:txBody>
      </p:sp>
      <p:sp>
        <p:nvSpPr>
          <p:cNvPr id="203" name="六边形 20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8A12529-BABE-4DE3-BACA-3E9883CC243A}"/>
              </a:ext>
            </a:extLst>
          </p:cNvPr>
          <p:cNvSpPr/>
          <p:nvPr/>
        </p:nvSpPr>
        <p:spPr>
          <a:xfrm rot="1270588">
            <a:off x="3680802" y="494769"/>
            <a:ext cx="4830396" cy="4164135"/>
          </a:xfrm>
          <a:prstGeom prst="hexagon">
            <a:avLst>
              <a:gd name="adj" fmla="val 25000"/>
              <a:gd name="vf" fmla="val 115470"/>
            </a:avLst>
          </a:prstGeom>
          <a:noFill/>
          <a:ln w="7844" cap="flat" cmpd="sng" algn="ctr">
            <a:solidFill>
              <a:srgbClr val="26FDFF">
                <a:alpha val="1176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88">
              <a:solidFill>
                <a:srgbClr val="5664A6"/>
              </a:solidFill>
            </a:endParaRPr>
          </a:p>
        </p:txBody>
      </p:sp>
      <p:sp>
        <p:nvSpPr>
          <p:cNvPr id="204" name="六边形 20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13448E84-2B4A-4326-9A1A-11E34A4F5B2E}"/>
              </a:ext>
            </a:extLst>
          </p:cNvPr>
          <p:cNvSpPr/>
          <p:nvPr/>
        </p:nvSpPr>
        <p:spPr>
          <a:xfrm rot="1376471">
            <a:off x="3708602" y="516950"/>
            <a:ext cx="4774796" cy="4116204"/>
          </a:xfrm>
          <a:prstGeom prst="hexagon">
            <a:avLst>
              <a:gd name="adj" fmla="val 25000"/>
              <a:gd name="vf" fmla="val 115470"/>
            </a:avLst>
          </a:prstGeom>
          <a:noFill/>
          <a:ln w="7969" cap="flat" cmpd="sng" algn="ctr">
            <a:solidFill>
              <a:srgbClr val="26FDFF">
                <a:alpha val="1274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71">
              <a:solidFill>
                <a:srgbClr val="5B67A3"/>
              </a:solidFill>
            </a:endParaRPr>
          </a:p>
        </p:txBody>
      </p:sp>
      <p:sp>
        <p:nvSpPr>
          <p:cNvPr id="205" name="六边形 20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043D0606-DCE9-4562-8E46-5DBD9F80ECB4}"/>
              </a:ext>
            </a:extLst>
          </p:cNvPr>
          <p:cNvSpPr/>
          <p:nvPr/>
        </p:nvSpPr>
        <p:spPr>
          <a:xfrm rot="1482353">
            <a:off x="3736403" y="539131"/>
            <a:ext cx="4719195" cy="4068273"/>
          </a:xfrm>
          <a:prstGeom prst="hexagon">
            <a:avLst>
              <a:gd name="adj" fmla="val 25000"/>
              <a:gd name="vf" fmla="val 115470"/>
            </a:avLst>
          </a:prstGeom>
          <a:noFill/>
          <a:ln w="8093" cap="flat" cmpd="sng" algn="ctr">
            <a:solidFill>
              <a:srgbClr val="26FDFF">
                <a:alpha val="1372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953">
              <a:solidFill>
                <a:srgbClr val="5F6AA0"/>
              </a:solidFill>
            </a:endParaRPr>
          </a:p>
        </p:txBody>
      </p:sp>
      <p:sp>
        <p:nvSpPr>
          <p:cNvPr id="206" name="六边形 20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516D260-19C4-4E39-BF5D-BB58A1221707}"/>
              </a:ext>
            </a:extLst>
          </p:cNvPr>
          <p:cNvSpPr/>
          <p:nvPr/>
        </p:nvSpPr>
        <p:spPr>
          <a:xfrm rot="1588235">
            <a:off x="3764203" y="561311"/>
            <a:ext cx="4663595" cy="4020341"/>
          </a:xfrm>
          <a:prstGeom prst="hexagon">
            <a:avLst>
              <a:gd name="adj" fmla="val 25000"/>
              <a:gd name="vf" fmla="val 115470"/>
            </a:avLst>
          </a:prstGeom>
          <a:noFill/>
          <a:ln w="8218" cap="flat" cmpd="sng" algn="ctr">
            <a:solidFill>
              <a:srgbClr val="26FDFF">
                <a:alpha val="1470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35">
              <a:solidFill>
                <a:srgbClr val="636D9D"/>
              </a:solidFill>
            </a:endParaRPr>
          </a:p>
        </p:txBody>
      </p:sp>
      <p:sp>
        <p:nvSpPr>
          <p:cNvPr id="207" name="六边形 20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7E49710A-035A-4F09-BB8A-89993944D791}"/>
              </a:ext>
            </a:extLst>
          </p:cNvPr>
          <p:cNvSpPr/>
          <p:nvPr/>
        </p:nvSpPr>
        <p:spPr>
          <a:xfrm rot="1694118">
            <a:off x="3792003" y="583492"/>
            <a:ext cx="4607995" cy="3972410"/>
          </a:xfrm>
          <a:prstGeom prst="hexagon">
            <a:avLst>
              <a:gd name="adj" fmla="val 25000"/>
              <a:gd name="vf" fmla="val 115470"/>
            </a:avLst>
          </a:prstGeom>
          <a:noFill/>
          <a:ln w="8342" cap="flat" cmpd="sng" algn="ctr">
            <a:solidFill>
              <a:srgbClr val="26FDFF">
                <a:alpha val="1568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18">
              <a:solidFill>
                <a:srgbClr val="68709A"/>
              </a:solidFill>
            </a:endParaRPr>
          </a:p>
        </p:txBody>
      </p:sp>
      <p:sp>
        <p:nvSpPr>
          <p:cNvPr id="208" name="六边形 20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4A9E927-8AA3-45D8-9AFF-06F7B5F6F853}"/>
              </a:ext>
            </a:extLst>
          </p:cNvPr>
          <p:cNvSpPr/>
          <p:nvPr/>
        </p:nvSpPr>
        <p:spPr>
          <a:xfrm rot="1800000">
            <a:off x="3819803" y="605673"/>
            <a:ext cx="4552394" cy="3924478"/>
          </a:xfrm>
          <a:prstGeom prst="hexagon">
            <a:avLst>
              <a:gd name="adj" fmla="val 25000"/>
              <a:gd name="vf" fmla="val 115470"/>
            </a:avLst>
          </a:prstGeom>
          <a:noFill/>
          <a:ln w="8467" cap="flat" cmpd="sng" algn="ctr">
            <a:solidFill>
              <a:srgbClr val="26FDFF">
                <a:alpha val="1666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rgbClr val="6C7398"/>
              </a:solidFill>
            </a:endParaRPr>
          </a:p>
        </p:txBody>
      </p:sp>
      <p:sp>
        <p:nvSpPr>
          <p:cNvPr id="209" name="六边形 20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9B293C1-10A4-4F1B-BDE6-9FCD68B9B94C}"/>
              </a:ext>
            </a:extLst>
          </p:cNvPr>
          <p:cNvSpPr/>
          <p:nvPr/>
        </p:nvSpPr>
        <p:spPr>
          <a:xfrm rot="1905882">
            <a:off x="3847603" y="627854"/>
            <a:ext cx="4496794" cy="3876547"/>
          </a:xfrm>
          <a:prstGeom prst="hexagon">
            <a:avLst>
              <a:gd name="adj" fmla="val 25000"/>
              <a:gd name="vf" fmla="val 115470"/>
            </a:avLst>
          </a:prstGeom>
          <a:noFill/>
          <a:ln w="8591" cap="flat" cmpd="sng" algn="ctr">
            <a:solidFill>
              <a:srgbClr val="26FDFF">
                <a:alpha val="1764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82">
              <a:solidFill>
                <a:srgbClr val="707595"/>
              </a:solidFill>
            </a:endParaRPr>
          </a:p>
        </p:txBody>
      </p:sp>
      <p:sp>
        <p:nvSpPr>
          <p:cNvPr id="210" name="六边形 20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BC71478B-C420-4109-9D4A-B46BFDB38243}"/>
              </a:ext>
            </a:extLst>
          </p:cNvPr>
          <p:cNvSpPr/>
          <p:nvPr/>
        </p:nvSpPr>
        <p:spPr>
          <a:xfrm rot="2011765">
            <a:off x="3875403" y="650035"/>
            <a:ext cx="4441194" cy="3828616"/>
          </a:xfrm>
          <a:prstGeom prst="hexagon">
            <a:avLst>
              <a:gd name="adj" fmla="val 25000"/>
              <a:gd name="vf" fmla="val 115470"/>
            </a:avLst>
          </a:prstGeom>
          <a:noFill/>
          <a:ln w="8716" cap="flat" cmpd="sng" algn="ctr">
            <a:solidFill>
              <a:srgbClr val="26FDFF">
                <a:alpha val="1862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65">
              <a:solidFill>
                <a:srgbClr val="747892"/>
              </a:solidFill>
            </a:endParaRPr>
          </a:p>
        </p:txBody>
      </p:sp>
      <p:sp>
        <p:nvSpPr>
          <p:cNvPr id="211" name="六边形 21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5DE0FE0B-9F15-4FD8-995E-61E8ED52FC76}"/>
              </a:ext>
            </a:extLst>
          </p:cNvPr>
          <p:cNvSpPr/>
          <p:nvPr/>
        </p:nvSpPr>
        <p:spPr>
          <a:xfrm rot="2117647">
            <a:off x="3903204" y="672215"/>
            <a:ext cx="4385594" cy="3780684"/>
          </a:xfrm>
          <a:prstGeom prst="hexagon">
            <a:avLst>
              <a:gd name="adj" fmla="val 25000"/>
              <a:gd name="vf" fmla="val 115470"/>
            </a:avLst>
          </a:prstGeom>
          <a:noFill/>
          <a:ln w="8840" cap="flat" cmpd="sng" algn="ctr">
            <a:solidFill>
              <a:srgbClr val="26FDFF">
                <a:alpha val="1960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447">
              <a:solidFill>
                <a:srgbClr val="797B8F"/>
              </a:solidFill>
            </a:endParaRPr>
          </a:p>
        </p:txBody>
      </p:sp>
      <p:sp>
        <p:nvSpPr>
          <p:cNvPr id="212" name="六边形 21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4191D93-692F-4BB9-9F21-9E0D6A5E28B1}"/>
              </a:ext>
            </a:extLst>
          </p:cNvPr>
          <p:cNvSpPr/>
          <p:nvPr/>
        </p:nvSpPr>
        <p:spPr>
          <a:xfrm rot="2223529">
            <a:off x="3931004" y="694396"/>
            <a:ext cx="4329993" cy="3732753"/>
          </a:xfrm>
          <a:prstGeom prst="hexagon">
            <a:avLst>
              <a:gd name="adj" fmla="val 25000"/>
              <a:gd name="vf" fmla="val 115470"/>
            </a:avLst>
          </a:prstGeom>
          <a:noFill/>
          <a:ln w="8965" cap="flat" cmpd="sng" algn="ctr">
            <a:solidFill>
              <a:srgbClr val="26FDFF">
                <a:alpha val="2058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529">
              <a:solidFill>
                <a:srgbClr val="7D7E8C"/>
              </a:solidFill>
            </a:endParaRPr>
          </a:p>
        </p:txBody>
      </p:sp>
      <p:sp>
        <p:nvSpPr>
          <p:cNvPr id="213" name="六边形 21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DEFF938-9C45-4B4F-9A51-B58341868BBA}"/>
              </a:ext>
            </a:extLst>
          </p:cNvPr>
          <p:cNvSpPr/>
          <p:nvPr/>
        </p:nvSpPr>
        <p:spPr>
          <a:xfrm rot="2329412">
            <a:off x="3958804" y="716577"/>
            <a:ext cx="4274393" cy="3684822"/>
          </a:xfrm>
          <a:prstGeom prst="hexagon">
            <a:avLst>
              <a:gd name="adj" fmla="val 25000"/>
              <a:gd name="vf" fmla="val 115470"/>
            </a:avLst>
          </a:prstGeom>
          <a:noFill/>
          <a:ln w="9089" cap="flat" cmpd="sng" algn="ctr">
            <a:solidFill>
              <a:srgbClr val="26FDFF">
                <a:alpha val="2156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12">
              <a:solidFill>
                <a:srgbClr val="818189"/>
              </a:solidFill>
            </a:endParaRPr>
          </a:p>
        </p:txBody>
      </p:sp>
      <p:sp>
        <p:nvSpPr>
          <p:cNvPr id="214" name="六边形 21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AAED167-978C-4B87-BA4C-4D9FF944FA0D}"/>
              </a:ext>
            </a:extLst>
          </p:cNvPr>
          <p:cNvSpPr/>
          <p:nvPr/>
        </p:nvSpPr>
        <p:spPr>
          <a:xfrm rot="2435294">
            <a:off x="3986604" y="738758"/>
            <a:ext cx="4218792" cy="3636890"/>
          </a:xfrm>
          <a:prstGeom prst="hexagon">
            <a:avLst>
              <a:gd name="adj" fmla="val 25000"/>
              <a:gd name="vf" fmla="val 115470"/>
            </a:avLst>
          </a:prstGeom>
          <a:noFill/>
          <a:ln w="9214" cap="flat" cmpd="sng" algn="ctr">
            <a:solidFill>
              <a:srgbClr val="26FDFF">
                <a:alpha val="2254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94">
              <a:solidFill>
                <a:srgbClr val="868487"/>
              </a:solidFill>
            </a:endParaRPr>
          </a:p>
        </p:txBody>
      </p:sp>
      <p:sp>
        <p:nvSpPr>
          <p:cNvPr id="215" name="六边形 21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010804DE-537E-4FA6-8FBB-FB0DB76FA7AB}"/>
              </a:ext>
            </a:extLst>
          </p:cNvPr>
          <p:cNvSpPr/>
          <p:nvPr/>
        </p:nvSpPr>
        <p:spPr>
          <a:xfrm rot="2541176">
            <a:off x="4014404" y="760938"/>
            <a:ext cx="4163192" cy="3588959"/>
          </a:xfrm>
          <a:prstGeom prst="hexagon">
            <a:avLst>
              <a:gd name="adj" fmla="val 25000"/>
              <a:gd name="vf" fmla="val 115470"/>
            </a:avLst>
          </a:prstGeom>
          <a:noFill/>
          <a:ln w="9338" cap="flat" cmpd="sng" algn="ctr">
            <a:solidFill>
              <a:srgbClr val="26FDFF">
                <a:alpha val="2352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776">
              <a:solidFill>
                <a:srgbClr val="8A8784"/>
              </a:solidFill>
            </a:endParaRPr>
          </a:p>
        </p:txBody>
      </p:sp>
      <p:sp>
        <p:nvSpPr>
          <p:cNvPr id="216" name="六边形 21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4917361A-079D-4C71-855E-AAAC457B38A2}"/>
              </a:ext>
            </a:extLst>
          </p:cNvPr>
          <p:cNvSpPr/>
          <p:nvPr/>
        </p:nvSpPr>
        <p:spPr>
          <a:xfrm rot="2647059">
            <a:off x="4042204" y="783119"/>
            <a:ext cx="4107592" cy="3541028"/>
          </a:xfrm>
          <a:prstGeom prst="hexagon">
            <a:avLst>
              <a:gd name="adj" fmla="val 25000"/>
              <a:gd name="vf" fmla="val 115470"/>
            </a:avLst>
          </a:prstGeom>
          <a:noFill/>
          <a:ln w="9463" cap="flat" cmpd="sng" algn="ctr">
            <a:solidFill>
              <a:srgbClr val="26FDFF">
                <a:alpha val="24510"/>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59">
              <a:solidFill>
                <a:srgbClr val="8E8A81"/>
              </a:solidFill>
            </a:endParaRPr>
          </a:p>
        </p:txBody>
      </p:sp>
      <p:sp>
        <p:nvSpPr>
          <p:cNvPr id="217" name="六边形 21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35502E26-0B10-4D67-A487-11D3A37E6E01}"/>
              </a:ext>
            </a:extLst>
          </p:cNvPr>
          <p:cNvSpPr/>
          <p:nvPr/>
        </p:nvSpPr>
        <p:spPr>
          <a:xfrm rot="2752941">
            <a:off x="4070005" y="805300"/>
            <a:ext cx="4051991" cy="3493096"/>
          </a:xfrm>
          <a:prstGeom prst="hexagon">
            <a:avLst>
              <a:gd name="adj" fmla="val 25000"/>
              <a:gd name="vf" fmla="val 115470"/>
            </a:avLst>
          </a:prstGeom>
          <a:noFill/>
          <a:ln w="9587" cap="flat" cmpd="sng" algn="ctr">
            <a:solidFill>
              <a:srgbClr val="26FDFF">
                <a:alpha val="25490"/>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941">
              <a:solidFill>
                <a:srgbClr val="938C7E"/>
              </a:solidFill>
            </a:endParaRPr>
          </a:p>
        </p:txBody>
      </p:sp>
      <p:sp>
        <p:nvSpPr>
          <p:cNvPr id="218" name="六边形 21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7BCFE854-5FB5-4FD8-92FC-52B72DECF80C}"/>
              </a:ext>
            </a:extLst>
          </p:cNvPr>
          <p:cNvSpPr/>
          <p:nvPr/>
        </p:nvSpPr>
        <p:spPr>
          <a:xfrm rot="2858824">
            <a:off x="4097805" y="827481"/>
            <a:ext cx="3996391" cy="3445165"/>
          </a:xfrm>
          <a:prstGeom prst="hexagon">
            <a:avLst>
              <a:gd name="adj" fmla="val 25000"/>
              <a:gd name="vf" fmla="val 115470"/>
            </a:avLst>
          </a:prstGeom>
          <a:noFill/>
          <a:ln w="9712" cap="flat" cmpd="sng" algn="ctr">
            <a:solidFill>
              <a:srgbClr val="26FDFF">
                <a:alpha val="2647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24">
              <a:solidFill>
                <a:srgbClr val="978F7B"/>
              </a:solidFill>
            </a:endParaRPr>
          </a:p>
        </p:txBody>
      </p:sp>
      <p:sp>
        <p:nvSpPr>
          <p:cNvPr id="219" name="六边形 21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DB81799-2441-4DBF-8759-9F87D9FD8702}"/>
              </a:ext>
            </a:extLst>
          </p:cNvPr>
          <p:cNvSpPr/>
          <p:nvPr/>
        </p:nvSpPr>
        <p:spPr>
          <a:xfrm rot="2964706">
            <a:off x="4125605" y="849661"/>
            <a:ext cx="3940791" cy="3397234"/>
          </a:xfrm>
          <a:prstGeom prst="hexagon">
            <a:avLst>
              <a:gd name="adj" fmla="val 25000"/>
              <a:gd name="vf" fmla="val 115470"/>
            </a:avLst>
          </a:prstGeom>
          <a:noFill/>
          <a:ln w="9836" cap="flat" cmpd="sng" algn="ctr">
            <a:solidFill>
              <a:srgbClr val="26FDFF">
                <a:alpha val="2745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06">
              <a:solidFill>
                <a:srgbClr val="9B9278"/>
              </a:solidFill>
            </a:endParaRPr>
          </a:p>
        </p:txBody>
      </p:sp>
      <p:sp>
        <p:nvSpPr>
          <p:cNvPr id="220" name="六边形 21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29CB2A3B-38FC-4B4E-87A6-87A906754E19}"/>
              </a:ext>
            </a:extLst>
          </p:cNvPr>
          <p:cNvSpPr/>
          <p:nvPr/>
        </p:nvSpPr>
        <p:spPr>
          <a:xfrm rot="3070588">
            <a:off x="4153405" y="871842"/>
            <a:ext cx="3885190" cy="3349303"/>
          </a:xfrm>
          <a:prstGeom prst="hexagon">
            <a:avLst>
              <a:gd name="adj" fmla="val 25000"/>
              <a:gd name="vf" fmla="val 115470"/>
            </a:avLst>
          </a:prstGeom>
          <a:noFill/>
          <a:ln w="9961" cap="flat" cmpd="sng" algn="ctr">
            <a:solidFill>
              <a:srgbClr val="26FDFF">
                <a:alpha val="2843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88">
              <a:solidFill>
                <a:srgbClr val="A09576"/>
              </a:solidFill>
            </a:endParaRPr>
          </a:p>
        </p:txBody>
      </p:sp>
      <p:sp>
        <p:nvSpPr>
          <p:cNvPr id="221" name="六边形 22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763E774-4E7C-48D4-91DF-DC3978C63F35}"/>
              </a:ext>
            </a:extLst>
          </p:cNvPr>
          <p:cNvSpPr/>
          <p:nvPr/>
        </p:nvSpPr>
        <p:spPr>
          <a:xfrm rot="3176471">
            <a:off x="4181205" y="894023"/>
            <a:ext cx="3829590" cy="3301371"/>
          </a:xfrm>
          <a:prstGeom prst="hexagon">
            <a:avLst>
              <a:gd name="adj" fmla="val 25000"/>
              <a:gd name="vf" fmla="val 115470"/>
            </a:avLst>
          </a:prstGeom>
          <a:noFill/>
          <a:ln w="10085" cap="flat" cmpd="sng" algn="ctr">
            <a:solidFill>
              <a:srgbClr val="26FDFF">
                <a:alpha val="2941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271">
              <a:solidFill>
                <a:srgbClr val="A49873"/>
              </a:solidFill>
            </a:endParaRPr>
          </a:p>
        </p:txBody>
      </p:sp>
      <p:sp>
        <p:nvSpPr>
          <p:cNvPr id="222" name="六边形 22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5110A424-2BB0-4CEA-9D2A-39CA8C6B2BB4}"/>
              </a:ext>
            </a:extLst>
          </p:cNvPr>
          <p:cNvSpPr/>
          <p:nvPr/>
        </p:nvSpPr>
        <p:spPr>
          <a:xfrm rot="3282353">
            <a:off x="4209005" y="916204"/>
            <a:ext cx="3773990" cy="3253440"/>
          </a:xfrm>
          <a:prstGeom prst="hexagon">
            <a:avLst>
              <a:gd name="adj" fmla="val 25000"/>
              <a:gd name="vf" fmla="val 115470"/>
            </a:avLst>
          </a:prstGeom>
          <a:noFill/>
          <a:ln w="10210" cap="flat" cmpd="sng" algn="ctr">
            <a:solidFill>
              <a:srgbClr val="26FDFF">
                <a:alpha val="3039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53">
              <a:solidFill>
                <a:srgbClr val="A89B70"/>
              </a:solidFill>
            </a:endParaRPr>
          </a:p>
        </p:txBody>
      </p:sp>
      <p:sp>
        <p:nvSpPr>
          <p:cNvPr id="223" name="六边形 22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785B1CC2-1B6F-48C3-BD53-A14AE4273899}"/>
              </a:ext>
            </a:extLst>
          </p:cNvPr>
          <p:cNvSpPr/>
          <p:nvPr/>
        </p:nvSpPr>
        <p:spPr>
          <a:xfrm rot="3388235">
            <a:off x="4236806" y="938384"/>
            <a:ext cx="3718389" cy="3205508"/>
          </a:xfrm>
          <a:prstGeom prst="hexagon">
            <a:avLst>
              <a:gd name="adj" fmla="val 25000"/>
              <a:gd name="vf" fmla="val 115470"/>
            </a:avLst>
          </a:prstGeom>
          <a:noFill/>
          <a:ln w="10334" cap="flat" cmpd="sng" algn="ctr">
            <a:solidFill>
              <a:srgbClr val="26FDFF">
                <a:alpha val="3137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35">
              <a:solidFill>
                <a:srgbClr val="AD9E6D"/>
              </a:solidFill>
            </a:endParaRPr>
          </a:p>
        </p:txBody>
      </p:sp>
      <p:sp>
        <p:nvSpPr>
          <p:cNvPr id="224" name="六边形 22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A9913EA-746F-4CC2-8181-CE006EC83B6A}"/>
              </a:ext>
            </a:extLst>
          </p:cNvPr>
          <p:cNvSpPr/>
          <p:nvPr/>
        </p:nvSpPr>
        <p:spPr>
          <a:xfrm rot="3494118">
            <a:off x="4264606" y="960565"/>
            <a:ext cx="3662789" cy="3157577"/>
          </a:xfrm>
          <a:prstGeom prst="hexagon">
            <a:avLst>
              <a:gd name="adj" fmla="val 25000"/>
              <a:gd name="vf" fmla="val 115470"/>
            </a:avLst>
          </a:prstGeom>
          <a:noFill/>
          <a:ln w="10459" cap="flat" cmpd="sng" algn="ctr">
            <a:solidFill>
              <a:srgbClr val="26FDFF">
                <a:alpha val="3235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18">
              <a:solidFill>
                <a:srgbClr val="B1A16A"/>
              </a:solidFill>
            </a:endParaRPr>
          </a:p>
        </p:txBody>
      </p:sp>
      <p:sp>
        <p:nvSpPr>
          <p:cNvPr id="225" name="六边形 22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A36507E-6237-4AEB-9CC6-65318AE0464D}"/>
              </a:ext>
            </a:extLst>
          </p:cNvPr>
          <p:cNvSpPr/>
          <p:nvPr/>
        </p:nvSpPr>
        <p:spPr>
          <a:xfrm rot="3600000">
            <a:off x="4292406" y="982746"/>
            <a:ext cx="3607189" cy="3109646"/>
          </a:xfrm>
          <a:prstGeom prst="hexagon">
            <a:avLst>
              <a:gd name="adj" fmla="val 25000"/>
              <a:gd name="vf" fmla="val 115470"/>
            </a:avLst>
          </a:prstGeom>
          <a:noFill/>
          <a:ln w="10583" cap="flat" cmpd="sng" algn="ctr">
            <a:solidFill>
              <a:srgbClr val="26FDFF">
                <a:alpha val="3333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600">
              <a:solidFill>
                <a:srgbClr val="B5A468"/>
              </a:solidFill>
            </a:endParaRPr>
          </a:p>
        </p:txBody>
      </p:sp>
      <p:sp>
        <p:nvSpPr>
          <p:cNvPr id="226" name="六边形 22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20E62315-9FB5-4E91-BD80-E2C898148FCC}"/>
              </a:ext>
            </a:extLst>
          </p:cNvPr>
          <p:cNvSpPr/>
          <p:nvPr/>
        </p:nvSpPr>
        <p:spPr>
          <a:xfrm rot="3705882">
            <a:off x="4320206" y="1004927"/>
            <a:ext cx="3551588" cy="3061714"/>
          </a:xfrm>
          <a:prstGeom prst="hexagon">
            <a:avLst>
              <a:gd name="adj" fmla="val 25000"/>
              <a:gd name="vf" fmla="val 115470"/>
            </a:avLst>
          </a:prstGeom>
          <a:noFill/>
          <a:ln w="10708" cap="flat" cmpd="sng" algn="ctr">
            <a:solidFill>
              <a:srgbClr val="26FDFF">
                <a:alpha val="3431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682">
              <a:solidFill>
                <a:srgbClr val="B9A665"/>
              </a:solidFill>
            </a:endParaRPr>
          </a:p>
        </p:txBody>
      </p:sp>
      <p:sp>
        <p:nvSpPr>
          <p:cNvPr id="227" name="六边形 22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4DFD11FC-A158-4130-8717-432B35780360}"/>
              </a:ext>
            </a:extLst>
          </p:cNvPr>
          <p:cNvSpPr/>
          <p:nvPr/>
        </p:nvSpPr>
        <p:spPr>
          <a:xfrm rot="3811765">
            <a:off x="4348006" y="1027108"/>
            <a:ext cx="3495988" cy="3013783"/>
          </a:xfrm>
          <a:prstGeom prst="hexagon">
            <a:avLst>
              <a:gd name="adj" fmla="val 25000"/>
              <a:gd name="vf" fmla="val 115470"/>
            </a:avLst>
          </a:prstGeom>
          <a:noFill/>
          <a:ln w="10832" cap="flat" cmpd="sng" algn="ctr">
            <a:solidFill>
              <a:srgbClr val="26FDFF">
                <a:alpha val="3529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765">
              <a:solidFill>
                <a:srgbClr val="BEA962"/>
              </a:solidFill>
            </a:endParaRPr>
          </a:p>
        </p:txBody>
      </p:sp>
      <p:sp>
        <p:nvSpPr>
          <p:cNvPr id="228" name="六边形 22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779ACF2-DDAA-488C-873C-7B1D049DEA34}"/>
              </a:ext>
            </a:extLst>
          </p:cNvPr>
          <p:cNvSpPr/>
          <p:nvPr/>
        </p:nvSpPr>
        <p:spPr>
          <a:xfrm rot="3917647">
            <a:off x="4375807" y="1049288"/>
            <a:ext cx="3440388" cy="2965852"/>
          </a:xfrm>
          <a:prstGeom prst="hexagon">
            <a:avLst>
              <a:gd name="adj" fmla="val 25000"/>
              <a:gd name="vf" fmla="val 115470"/>
            </a:avLst>
          </a:prstGeom>
          <a:noFill/>
          <a:ln w="10957" cap="flat" cmpd="sng" algn="ctr">
            <a:solidFill>
              <a:srgbClr val="26FDFF">
                <a:alpha val="3627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47">
              <a:solidFill>
                <a:srgbClr val="C2AC5F"/>
              </a:solidFill>
            </a:endParaRPr>
          </a:p>
        </p:txBody>
      </p:sp>
      <p:sp>
        <p:nvSpPr>
          <p:cNvPr id="229" name="六边形 22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20E6E417-82EF-4E0F-AB2B-D0619D655409}"/>
              </a:ext>
            </a:extLst>
          </p:cNvPr>
          <p:cNvSpPr/>
          <p:nvPr/>
        </p:nvSpPr>
        <p:spPr>
          <a:xfrm rot="4023529">
            <a:off x="4403607" y="1071469"/>
            <a:ext cx="3384788" cy="2917920"/>
          </a:xfrm>
          <a:prstGeom prst="hexagon">
            <a:avLst>
              <a:gd name="adj" fmla="val 25000"/>
              <a:gd name="vf" fmla="val 115470"/>
            </a:avLst>
          </a:prstGeom>
          <a:noFill/>
          <a:ln w="11081" cap="flat" cmpd="sng" algn="ctr">
            <a:solidFill>
              <a:srgbClr val="26FDFF">
                <a:alpha val="3725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929">
              <a:solidFill>
                <a:srgbClr val="C6AF5C"/>
              </a:solidFill>
            </a:endParaRPr>
          </a:p>
        </p:txBody>
      </p:sp>
      <p:sp>
        <p:nvSpPr>
          <p:cNvPr id="230" name="六边形 22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482A3060-D42D-4E2F-906F-2555FB345DC0}"/>
              </a:ext>
            </a:extLst>
          </p:cNvPr>
          <p:cNvSpPr/>
          <p:nvPr/>
        </p:nvSpPr>
        <p:spPr>
          <a:xfrm rot="4129412">
            <a:off x="4431407" y="1093650"/>
            <a:ext cx="3329187" cy="2869989"/>
          </a:xfrm>
          <a:prstGeom prst="hexagon">
            <a:avLst>
              <a:gd name="adj" fmla="val 25000"/>
              <a:gd name="vf" fmla="val 115470"/>
            </a:avLst>
          </a:prstGeom>
          <a:noFill/>
          <a:ln w="11206" cap="flat" cmpd="sng" algn="ctr">
            <a:solidFill>
              <a:srgbClr val="26FDFF">
                <a:alpha val="3823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12">
              <a:solidFill>
                <a:srgbClr val="CBB259"/>
              </a:solidFill>
            </a:endParaRPr>
          </a:p>
        </p:txBody>
      </p:sp>
      <p:sp>
        <p:nvSpPr>
          <p:cNvPr id="231" name="六边形 23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1445049-0041-4468-A0B9-E356276F5765}"/>
              </a:ext>
            </a:extLst>
          </p:cNvPr>
          <p:cNvSpPr/>
          <p:nvPr/>
        </p:nvSpPr>
        <p:spPr>
          <a:xfrm rot="4235294">
            <a:off x="4459207" y="1115831"/>
            <a:ext cx="3273587" cy="2822058"/>
          </a:xfrm>
          <a:prstGeom prst="hexagon">
            <a:avLst>
              <a:gd name="adj" fmla="val 25000"/>
              <a:gd name="vf" fmla="val 115470"/>
            </a:avLst>
          </a:prstGeom>
          <a:noFill/>
          <a:ln w="11330" cap="flat" cmpd="sng" algn="ctr">
            <a:solidFill>
              <a:srgbClr val="26FDFF">
                <a:alpha val="3921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94">
              <a:solidFill>
                <a:srgbClr val="CFB557"/>
              </a:solidFill>
            </a:endParaRPr>
          </a:p>
        </p:txBody>
      </p:sp>
      <p:sp>
        <p:nvSpPr>
          <p:cNvPr id="232" name="六边形 23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8A514C1-9F9D-4D46-B757-4DA55C5D06E9}"/>
              </a:ext>
            </a:extLst>
          </p:cNvPr>
          <p:cNvSpPr/>
          <p:nvPr/>
        </p:nvSpPr>
        <p:spPr>
          <a:xfrm rot="4341177">
            <a:off x="4487008" y="1138011"/>
            <a:ext cx="3217986" cy="2774126"/>
          </a:xfrm>
          <a:prstGeom prst="hexagon">
            <a:avLst>
              <a:gd name="adj" fmla="val 25000"/>
              <a:gd name="vf" fmla="val 115470"/>
            </a:avLst>
          </a:prstGeom>
          <a:noFill/>
          <a:ln w="11455" cap="flat" cmpd="sng" algn="ctr">
            <a:solidFill>
              <a:srgbClr val="26FDFF">
                <a:alpha val="4019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176">
              <a:solidFill>
                <a:srgbClr val="D3B854"/>
              </a:solidFill>
            </a:endParaRPr>
          </a:p>
        </p:txBody>
      </p:sp>
      <p:sp>
        <p:nvSpPr>
          <p:cNvPr id="233" name="六边形 23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5BA1DC2-10D6-42D3-9E55-7512E96666F8}"/>
              </a:ext>
            </a:extLst>
          </p:cNvPr>
          <p:cNvSpPr/>
          <p:nvPr/>
        </p:nvSpPr>
        <p:spPr>
          <a:xfrm rot="4447059">
            <a:off x="4514807" y="1160192"/>
            <a:ext cx="3162386" cy="2726195"/>
          </a:xfrm>
          <a:prstGeom prst="hexagon">
            <a:avLst>
              <a:gd name="adj" fmla="val 25000"/>
              <a:gd name="vf" fmla="val 115470"/>
            </a:avLst>
          </a:prstGeom>
          <a:noFill/>
          <a:ln w="11579" cap="flat" cmpd="sng" algn="ctr">
            <a:solidFill>
              <a:srgbClr val="26FDFF">
                <a:alpha val="4117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259">
              <a:solidFill>
                <a:srgbClr val="D8BB51"/>
              </a:solidFill>
            </a:endParaRPr>
          </a:p>
        </p:txBody>
      </p:sp>
      <p:sp>
        <p:nvSpPr>
          <p:cNvPr id="234" name="六边形 23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3656A48-99E8-4455-9DC1-759BB661AACB}"/>
              </a:ext>
            </a:extLst>
          </p:cNvPr>
          <p:cNvSpPr/>
          <p:nvPr/>
        </p:nvSpPr>
        <p:spPr>
          <a:xfrm rot="4552941">
            <a:off x="4542608" y="1182373"/>
            <a:ext cx="3106786" cy="2678264"/>
          </a:xfrm>
          <a:prstGeom prst="hexagon">
            <a:avLst>
              <a:gd name="adj" fmla="val 25000"/>
              <a:gd name="vf" fmla="val 115470"/>
            </a:avLst>
          </a:prstGeom>
          <a:noFill/>
          <a:ln w="11704" cap="flat" cmpd="sng" algn="ctr">
            <a:solidFill>
              <a:srgbClr val="26FDFF">
                <a:alpha val="4215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341">
              <a:solidFill>
                <a:srgbClr val="DCBD4E"/>
              </a:solidFill>
            </a:endParaRPr>
          </a:p>
        </p:txBody>
      </p:sp>
      <p:sp>
        <p:nvSpPr>
          <p:cNvPr id="235" name="六边形 23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58E54F95-F55C-4556-829D-A86A377A4B9F}"/>
              </a:ext>
            </a:extLst>
          </p:cNvPr>
          <p:cNvSpPr/>
          <p:nvPr/>
        </p:nvSpPr>
        <p:spPr>
          <a:xfrm rot="4658823">
            <a:off x="4570408" y="1204554"/>
            <a:ext cx="3051185" cy="2630332"/>
          </a:xfrm>
          <a:prstGeom prst="hexagon">
            <a:avLst>
              <a:gd name="adj" fmla="val 25000"/>
              <a:gd name="vf" fmla="val 115470"/>
            </a:avLst>
          </a:prstGeom>
          <a:noFill/>
          <a:ln w="11828" cap="flat" cmpd="sng" algn="ctr">
            <a:solidFill>
              <a:srgbClr val="26FDFF">
                <a:alpha val="4313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24">
              <a:solidFill>
                <a:srgbClr val="E0C04B"/>
              </a:solidFill>
            </a:endParaRPr>
          </a:p>
        </p:txBody>
      </p:sp>
      <p:sp>
        <p:nvSpPr>
          <p:cNvPr id="236" name="六边形 23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0AE3A0D9-542F-4A99-BAE9-8220CE066073}"/>
              </a:ext>
            </a:extLst>
          </p:cNvPr>
          <p:cNvSpPr/>
          <p:nvPr/>
        </p:nvSpPr>
        <p:spPr>
          <a:xfrm rot="4764706">
            <a:off x="4598208" y="1226734"/>
            <a:ext cx="2995585" cy="2582401"/>
          </a:xfrm>
          <a:prstGeom prst="hexagon">
            <a:avLst>
              <a:gd name="adj" fmla="val 25000"/>
              <a:gd name="vf" fmla="val 115470"/>
            </a:avLst>
          </a:prstGeom>
          <a:noFill/>
          <a:ln w="11953" cap="flat" cmpd="sng" algn="ctr">
            <a:solidFill>
              <a:srgbClr val="26FDFF">
                <a:alpha val="4411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506">
              <a:solidFill>
                <a:srgbClr val="E5C348"/>
              </a:solidFill>
            </a:endParaRPr>
          </a:p>
        </p:txBody>
      </p:sp>
      <p:sp>
        <p:nvSpPr>
          <p:cNvPr id="237" name="六边形 23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9A56B45-D8B6-4953-AFC5-B46C97E6A998}"/>
              </a:ext>
            </a:extLst>
          </p:cNvPr>
          <p:cNvSpPr/>
          <p:nvPr/>
        </p:nvSpPr>
        <p:spPr>
          <a:xfrm rot="4870588">
            <a:off x="4626008" y="1248915"/>
            <a:ext cx="2939985" cy="2534470"/>
          </a:xfrm>
          <a:prstGeom prst="hexagon">
            <a:avLst>
              <a:gd name="adj" fmla="val 25000"/>
              <a:gd name="vf" fmla="val 115470"/>
            </a:avLst>
          </a:prstGeom>
          <a:noFill/>
          <a:ln w="12077" cap="flat" cmpd="sng" algn="ctr">
            <a:solidFill>
              <a:srgbClr val="26FDFF">
                <a:alpha val="4509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588">
              <a:solidFill>
                <a:srgbClr val="E9C646"/>
              </a:solidFill>
            </a:endParaRPr>
          </a:p>
        </p:txBody>
      </p:sp>
      <p:sp>
        <p:nvSpPr>
          <p:cNvPr id="238" name="六边形 23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A4F253D-6B1D-4BBA-A743-53BBCFB90CC9}"/>
              </a:ext>
            </a:extLst>
          </p:cNvPr>
          <p:cNvSpPr/>
          <p:nvPr/>
        </p:nvSpPr>
        <p:spPr>
          <a:xfrm rot="4976471">
            <a:off x="4653809" y="1271096"/>
            <a:ext cx="2884384" cy="2486538"/>
          </a:xfrm>
          <a:prstGeom prst="hexagon">
            <a:avLst>
              <a:gd name="adj" fmla="val 25000"/>
              <a:gd name="vf" fmla="val 115470"/>
            </a:avLst>
          </a:prstGeom>
          <a:noFill/>
          <a:ln w="12202" cap="flat" cmpd="sng" algn="ctr">
            <a:solidFill>
              <a:srgbClr val="26FDFF">
                <a:alpha val="4607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671">
              <a:solidFill>
                <a:srgbClr val="EDC943"/>
              </a:solidFill>
            </a:endParaRPr>
          </a:p>
        </p:txBody>
      </p:sp>
      <p:sp>
        <p:nvSpPr>
          <p:cNvPr id="239" name="六边形 23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9374F81-09BC-4D5B-A242-F0AB22EFA81A}"/>
              </a:ext>
            </a:extLst>
          </p:cNvPr>
          <p:cNvSpPr/>
          <p:nvPr/>
        </p:nvSpPr>
        <p:spPr>
          <a:xfrm rot="5082353">
            <a:off x="4681608" y="1293277"/>
            <a:ext cx="2828784" cy="2438607"/>
          </a:xfrm>
          <a:prstGeom prst="hexagon">
            <a:avLst>
              <a:gd name="adj" fmla="val 25000"/>
              <a:gd name="vf" fmla="val 115470"/>
            </a:avLst>
          </a:prstGeom>
          <a:noFill/>
          <a:ln w="12326" cap="flat" cmpd="sng" algn="ctr">
            <a:solidFill>
              <a:srgbClr val="26FDFF">
                <a:alpha val="4705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753">
              <a:solidFill>
                <a:srgbClr val="F2CC40"/>
              </a:solidFill>
            </a:endParaRPr>
          </a:p>
        </p:txBody>
      </p:sp>
      <p:sp>
        <p:nvSpPr>
          <p:cNvPr id="240" name="六边形 23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F552D6F-F945-4995-8319-FF2A6B96A58B}"/>
              </a:ext>
            </a:extLst>
          </p:cNvPr>
          <p:cNvSpPr/>
          <p:nvPr/>
        </p:nvSpPr>
        <p:spPr>
          <a:xfrm rot="5188235">
            <a:off x="4709409" y="1315457"/>
            <a:ext cx="2773184" cy="2390676"/>
          </a:xfrm>
          <a:prstGeom prst="hexagon">
            <a:avLst>
              <a:gd name="adj" fmla="val 25000"/>
              <a:gd name="vf" fmla="val 115470"/>
            </a:avLst>
          </a:prstGeom>
          <a:noFill/>
          <a:ln w="12451" cap="flat" cmpd="sng" algn="ctr">
            <a:solidFill>
              <a:srgbClr val="26FDFF">
                <a:alpha val="4803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835">
              <a:solidFill>
                <a:srgbClr val="F6CF3D"/>
              </a:solidFill>
            </a:endParaRPr>
          </a:p>
        </p:txBody>
      </p:sp>
      <p:sp>
        <p:nvSpPr>
          <p:cNvPr id="241" name="六边形 24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A861688-CF60-4CA7-B591-0CC9635E96F0}"/>
              </a:ext>
            </a:extLst>
          </p:cNvPr>
          <p:cNvSpPr/>
          <p:nvPr/>
        </p:nvSpPr>
        <p:spPr>
          <a:xfrm rot="5294117">
            <a:off x="4737209" y="1337638"/>
            <a:ext cx="2717583" cy="2342744"/>
          </a:xfrm>
          <a:prstGeom prst="hexagon">
            <a:avLst>
              <a:gd name="adj" fmla="val 25000"/>
              <a:gd name="vf" fmla="val 115470"/>
            </a:avLst>
          </a:prstGeom>
          <a:noFill/>
          <a:ln w="12575" cap="flat" cmpd="sng" algn="ctr">
            <a:solidFill>
              <a:srgbClr val="26FDFF">
                <a:alpha val="49020"/>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918">
              <a:solidFill>
                <a:srgbClr val="FAD23A"/>
              </a:solidFill>
            </a:endParaRPr>
          </a:p>
        </p:txBody>
      </p:sp>
      <p:sp>
        <p:nvSpPr>
          <p:cNvPr id="4" name="六边形 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1B2D59D-C0AE-4E97-B405-DDC7CB8442C7}"/>
              </a:ext>
            </a:extLst>
          </p:cNvPr>
          <p:cNvSpPr/>
          <p:nvPr/>
        </p:nvSpPr>
        <p:spPr>
          <a:xfrm rot="5400000">
            <a:off x="4765009" y="1359819"/>
            <a:ext cx="2661983" cy="2294813"/>
          </a:xfrm>
          <a:prstGeom prst="hexagon">
            <a:avLst/>
          </a:prstGeom>
          <a:noFill/>
          <a:ln w="12700">
            <a:solidFill>
              <a:srgbClr val="26FD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b="1">
              <a:solidFill>
                <a:srgbClr val="FFD538"/>
              </a:solidFill>
            </a:endParaRPr>
          </a:p>
        </p:txBody>
      </p:sp>
      <p:sp>
        <p:nvSpPr>
          <p:cNvPr id="127" name="任意多边形: 形状 12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88546939-938F-4EDA-8538-93CEA7484A0E}"/>
              </a:ext>
            </a:extLst>
          </p:cNvPr>
          <p:cNvSpPr/>
          <p:nvPr/>
        </p:nvSpPr>
        <p:spPr>
          <a:xfrm>
            <a:off x="-550922" y="-322506"/>
            <a:ext cx="2786124" cy="7503011"/>
          </a:xfrm>
          <a:custGeom>
            <a:avLst/>
            <a:gdLst>
              <a:gd name="connsiteX0" fmla="*/ 1705162 w 2786124"/>
              <a:gd name="connsiteY0" fmla="*/ 1403035 h 7503011"/>
              <a:gd name="connsiteX1" fmla="*/ 1938128 w 2786124"/>
              <a:gd name="connsiteY1" fmla="*/ 937103 h 7503011"/>
              <a:gd name="connsiteX2" fmla="*/ 2553158 w 2786124"/>
              <a:gd name="connsiteY2" fmla="*/ 937103 h 7503011"/>
              <a:gd name="connsiteX3" fmla="*/ 2786124 w 2786124"/>
              <a:gd name="connsiteY3" fmla="*/ 1403035 h 7503011"/>
              <a:gd name="connsiteX4" fmla="*/ 2553158 w 2786124"/>
              <a:gd name="connsiteY4" fmla="*/ 1868967 h 7503011"/>
              <a:gd name="connsiteX5" fmla="*/ 1938128 w 2786124"/>
              <a:gd name="connsiteY5" fmla="*/ 1868967 h 7503011"/>
              <a:gd name="connsiteX6" fmla="*/ 1705162 w 2786124"/>
              <a:gd name="connsiteY6" fmla="*/ 2342519 h 7503011"/>
              <a:gd name="connsiteX7" fmla="*/ 1938128 w 2786124"/>
              <a:gd name="connsiteY7" fmla="*/ 1876587 h 7503011"/>
              <a:gd name="connsiteX8" fmla="*/ 2553158 w 2786124"/>
              <a:gd name="connsiteY8" fmla="*/ 1876587 h 7503011"/>
              <a:gd name="connsiteX9" fmla="*/ 2786124 w 2786124"/>
              <a:gd name="connsiteY9" fmla="*/ 2342519 h 7503011"/>
              <a:gd name="connsiteX10" fmla="*/ 2553158 w 2786124"/>
              <a:gd name="connsiteY10" fmla="*/ 2808451 h 7503011"/>
              <a:gd name="connsiteX11" fmla="*/ 1938128 w 2786124"/>
              <a:gd name="connsiteY11" fmla="*/ 2808451 h 7503011"/>
              <a:gd name="connsiteX12" fmla="*/ 1705162 w 2786124"/>
              <a:gd name="connsiteY12" fmla="*/ 3282003 h 7503011"/>
              <a:gd name="connsiteX13" fmla="*/ 1938128 w 2786124"/>
              <a:gd name="connsiteY13" fmla="*/ 2816071 h 7503011"/>
              <a:gd name="connsiteX14" fmla="*/ 2553158 w 2786124"/>
              <a:gd name="connsiteY14" fmla="*/ 2816071 h 7503011"/>
              <a:gd name="connsiteX15" fmla="*/ 2786124 w 2786124"/>
              <a:gd name="connsiteY15" fmla="*/ 3282003 h 7503011"/>
              <a:gd name="connsiteX16" fmla="*/ 2553158 w 2786124"/>
              <a:gd name="connsiteY16" fmla="*/ 3747935 h 7503011"/>
              <a:gd name="connsiteX17" fmla="*/ 1938128 w 2786124"/>
              <a:gd name="connsiteY17" fmla="*/ 3747935 h 7503011"/>
              <a:gd name="connsiteX18" fmla="*/ 1705162 w 2786124"/>
              <a:gd name="connsiteY18" fmla="*/ 4221487 h 7503011"/>
              <a:gd name="connsiteX19" fmla="*/ 1938128 w 2786124"/>
              <a:gd name="connsiteY19" fmla="*/ 3755555 h 7503011"/>
              <a:gd name="connsiteX20" fmla="*/ 2553158 w 2786124"/>
              <a:gd name="connsiteY20" fmla="*/ 3755555 h 7503011"/>
              <a:gd name="connsiteX21" fmla="*/ 2786124 w 2786124"/>
              <a:gd name="connsiteY21" fmla="*/ 4221487 h 7503011"/>
              <a:gd name="connsiteX22" fmla="*/ 2553158 w 2786124"/>
              <a:gd name="connsiteY22" fmla="*/ 4687419 h 7503011"/>
              <a:gd name="connsiteX23" fmla="*/ 1938128 w 2786124"/>
              <a:gd name="connsiteY23" fmla="*/ 4687419 h 7503011"/>
              <a:gd name="connsiteX24" fmla="*/ 1705162 w 2786124"/>
              <a:gd name="connsiteY24" fmla="*/ 5160971 h 7503011"/>
              <a:gd name="connsiteX25" fmla="*/ 1938128 w 2786124"/>
              <a:gd name="connsiteY25" fmla="*/ 4695039 h 7503011"/>
              <a:gd name="connsiteX26" fmla="*/ 2553158 w 2786124"/>
              <a:gd name="connsiteY26" fmla="*/ 4695039 h 7503011"/>
              <a:gd name="connsiteX27" fmla="*/ 2786124 w 2786124"/>
              <a:gd name="connsiteY27" fmla="*/ 5160971 h 7503011"/>
              <a:gd name="connsiteX28" fmla="*/ 2553158 w 2786124"/>
              <a:gd name="connsiteY28" fmla="*/ 5626903 h 7503011"/>
              <a:gd name="connsiteX29" fmla="*/ 1938128 w 2786124"/>
              <a:gd name="connsiteY29" fmla="*/ 5626903 h 7503011"/>
              <a:gd name="connsiteX30" fmla="*/ 1705162 w 2786124"/>
              <a:gd name="connsiteY30" fmla="*/ 6095216 h 7503011"/>
              <a:gd name="connsiteX31" fmla="*/ 1938128 w 2786124"/>
              <a:gd name="connsiteY31" fmla="*/ 5629284 h 7503011"/>
              <a:gd name="connsiteX32" fmla="*/ 2553158 w 2786124"/>
              <a:gd name="connsiteY32" fmla="*/ 5629284 h 7503011"/>
              <a:gd name="connsiteX33" fmla="*/ 2786124 w 2786124"/>
              <a:gd name="connsiteY33" fmla="*/ 6095216 h 7503011"/>
              <a:gd name="connsiteX34" fmla="*/ 2553158 w 2786124"/>
              <a:gd name="connsiteY34" fmla="*/ 6561148 h 7503011"/>
              <a:gd name="connsiteX35" fmla="*/ 1938128 w 2786124"/>
              <a:gd name="connsiteY35" fmla="*/ 6561148 h 7503011"/>
              <a:gd name="connsiteX36" fmla="*/ 851535 w 2786124"/>
              <a:gd name="connsiteY36" fmla="*/ 6568766 h 7503011"/>
              <a:gd name="connsiteX37" fmla="*/ 1084502 w 2786124"/>
              <a:gd name="connsiteY37" fmla="*/ 6102836 h 7503011"/>
              <a:gd name="connsiteX38" fmla="*/ 1699531 w 2786124"/>
              <a:gd name="connsiteY38" fmla="*/ 6102836 h 7503011"/>
              <a:gd name="connsiteX39" fmla="*/ 1932497 w 2786124"/>
              <a:gd name="connsiteY39" fmla="*/ 6568766 h 7503011"/>
              <a:gd name="connsiteX40" fmla="*/ 1699531 w 2786124"/>
              <a:gd name="connsiteY40" fmla="*/ 7034699 h 7503011"/>
              <a:gd name="connsiteX41" fmla="*/ 1084502 w 2786124"/>
              <a:gd name="connsiteY41" fmla="*/ 7034699 h 7503011"/>
              <a:gd name="connsiteX42" fmla="*/ 851535 w 2786124"/>
              <a:gd name="connsiteY42" fmla="*/ 5634522 h 7503011"/>
              <a:gd name="connsiteX43" fmla="*/ 1084502 w 2786124"/>
              <a:gd name="connsiteY43" fmla="*/ 5168591 h 7503011"/>
              <a:gd name="connsiteX44" fmla="*/ 1699531 w 2786124"/>
              <a:gd name="connsiteY44" fmla="*/ 5168591 h 7503011"/>
              <a:gd name="connsiteX45" fmla="*/ 1932497 w 2786124"/>
              <a:gd name="connsiteY45" fmla="*/ 5634522 h 7503011"/>
              <a:gd name="connsiteX46" fmla="*/ 1699531 w 2786124"/>
              <a:gd name="connsiteY46" fmla="*/ 6100454 h 7503011"/>
              <a:gd name="connsiteX47" fmla="*/ 1084502 w 2786124"/>
              <a:gd name="connsiteY47" fmla="*/ 6100454 h 7503011"/>
              <a:gd name="connsiteX48" fmla="*/ 851535 w 2786124"/>
              <a:gd name="connsiteY48" fmla="*/ 4695039 h 7503011"/>
              <a:gd name="connsiteX49" fmla="*/ 1084502 w 2786124"/>
              <a:gd name="connsiteY49" fmla="*/ 4229107 h 7503011"/>
              <a:gd name="connsiteX50" fmla="*/ 1699531 w 2786124"/>
              <a:gd name="connsiteY50" fmla="*/ 4229107 h 7503011"/>
              <a:gd name="connsiteX51" fmla="*/ 1932497 w 2786124"/>
              <a:gd name="connsiteY51" fmla="*/ 4695039 h 7503011"/>
              <a:gd name="connsiteX52" fmla="*/ 1699531 w 2786124"/>
              <a:gd name="connsiteY52" fmla="*/ 5160971 h 7503011"/>
              <a:gd name="connsiteX53" fmla="*/ 1084502 w 2786124"/>
              <a:gd name="connsiteY53" fmla="*/ 5160971 h 7503011"/>
              <a:gd name="connsiteX54" fmla="*/ 851535 w 2786124"/>
              <a:gd name="connsiteY54" fmla="*/ 3755555 h 7503011"/>
              <a:gd name="connsiteX55" fmla="*/ 1084502 w 2786124"/>
              <a:gd name="connsiteY55" fmla="*/ 3289623 h 7503011"/>
              <a:gd name="connsiteX56" fmla="*/ 1699531 w 2786124"/>
              <a:gd name="connsiteY56" fmla="*/ 3289623 h 7503011"/>
              <a:gd name="connsiteX57" fmla="*/ 1932497 w 2786124"/>
              <a:gd name="connsiteY57" fmla="*/ 3755555 h 7503011"/>
              <a:gd name="connsiteX58" fmla="*/ 1699531 w 2786124"/>
              <a:gd name="connsiteY58" fmla="*/ 4221487 h 7503011"/>
              <a:gd name="connsiteX59" fmla="*/ 1084502 w 2786124"/>
              <a:gd name="connsiteY59" fmla="*/ 4221487 h 7503011"/>
              <a:gd name="connsiteX60" fmla="*/ 851535 w 2786124"/>
              <a:gd name="connsiteY60" fmla="*/ 2816071 h 7503011"/>
              <a:gd name="connsiteX61" fmla="*/ 1084501 w 2786124"/>
              <a:gd name="connsiteY61" fmla="*/ 2350139 h 7503011"/>
              <a:gd name="connsiteX62" fmla="*/ 1699531 w 2786124"/>
              <a:gd name="connsiteY62" fmla="*/ 2350139 h 7503011"/>
              <a:gd name="connsiteX63" fmla="*/ 1932497 w 2786124"/>
              <a:gd name="connsiteY63" fmla="*/ 2816071 h 7503011"/>
              <a:gd name="connsiteX64" fmla="*/ 1699531 w 2786124"/>
              <a:gd name="connsiteY64" fmla="*/ 3282003 h 7503011"/>
              <a:gd name="connsiteX65" fmla="*/ 1084501 w 2786124"/>
              <a:gd name="connsiteY65" fmla="*/ 3282003 h 7503011"/>
              <a:gd name="connsiteX66" fmla="*/ 851535 w 2786124"/>
              <a:gd name="connsiteY66" fmla="*/ 1876587 h 7503011"/>
              <a:gd name="connsiteX67" fmla="*/ 1084501 w 2786124"/>
              <a:gd name="connsiteY67" fmla="*/ 1410655 h 7503011"/>
              <a:gd name="connsiteX68" fmla="*/ 1699531 w 2786124"/>
              <a:gd name="connsiteY68" fmla="*/ 1410655 h 7503011"/>
              <a:gd name="connsiteX69" fmla="*/ 1932497 w 2786124"/>
              <a:gd name="connsiteY69" fmla="*/ 1876587 h 7503011"/>
              <a:gd name="connsiteX70" fmla="*/ 1699531 w 2786124"/>
              <a:gd name="connsiteY70" fmla="*/ 2342519 h 7503011"/>
              <a:gd name="connsiteX71" fmla="*/ 1084501 w 2786124"/>
              <a:gd name="connsiteY71" fmla="*/ 2342519 h 7503011"/>
              <a:gd name="connsiteX72" fmla="*/ 851535 w 2786124"/>
              <a:gd name="connsiteY72" fmla="*/ 937103 h 7503011"/>
              <a:gd name="connsiteX73" fmla="*/ 1084501 w 2786124"/>
              <a:gd name="connsiteY73" fmla="*/ 471171 h 7503011"/>
              <a:gd name="connsiteX74" fmla="*/ 1699531 w 2786124"/>
              <a:gd name="connsiteY74" fmla="*/ 471171 h 7503011"/>
              <a:gd name="connsiteX75" fmla="*/ 1932497 w 2786124"/>
              <a:gd name="connsiteY75" fmla="*/ 937103 h 7503011"/>
              <a:gd name="connsiteX76" fmla="*/ 1699531 w 2786124"/>
              <a:gd name="connsiteY76" fmla="*/ 1403035 h 7503011"/>
              <a:gd name="connsiteX77" fmla="*/ 1084501 w 2786124"/>
              <a:gd name="connsiteY77" fmla="*/ 1403035 h 7503011"/>
              <a:gd name="connsiteX78" fmla="*/ 0 w 2786124"/>
              <a:gd name="connsiteY78" fmla="*/ 465932 h 7503011"/>
              <a:gd name="connsiteX79" fmla="*/ 232967 w 2786124"/>
              <a:gd name="connsiteY79" fmla="*/ 0 h 7503011"/>
              <a:gd name="connsiteX80" fmla="*/ 847997 w 2786124"/>
              <a:gd name="connsiteY80" fmla="*/ 0 h 7503011"/>
              <a:gd name="connsiteX81" fmla="*/ 1080962 w 2786124"/>
              <a:gd name="connsiteY81" fmla="*/ 465932 h 7503011"/>
              <a:gd name="connsiteX82" fmla="*/ 847997 w 2786124"/>
              <a:gd name="connsiteY82" fmla="*/ 931864 h 7503011"/>
              <a:gd name="connsiteX83" fmla="*/ 232967 w 2786124"/>
              <a:gd name="connsiteY83" fmla="*/ 931864 h 7503011"/>
              <a:gd name="connsiteX84" fmla="*/ 0 w 2786124"/>
              <a:gd name="connsiteY84" fmla="*/ 1405416 h 7503011"/>
              <a:gd name="connsiteX85" fmla="*/ 232967 w 2786124"/>
              <a:gd name="connsiteY85" fmla="*/ 939484 h 7503011"/>
              <a:gd name="connsiteX86" fmla="*/ 847997 w 2786124"/>
              <a:gd name="connsiteY86" fmla="*/ 939484 h 7503011"/>
              <a:gd name="connsiteX87" fmla="*/ 1080962 w 2786124"/>
              <a:gd name="connsiteY87" fmla="*/ 1405416 h 7503011"/>
              <a:gd name="connsiteX88" fmla="*/ 847997 w 2786124"/>
              <a:gd name="connsiteY88" fmla="*/ 1871348 h 7503011"/>
              <a:gd name="connsiteX89" fmla="*/ 232967 w 2786124"/>
              <a:gd name="connsiteY89" fmla="*/ 1871348 h 7503011"/>
              <a:gd name="connsiteX90" fmla="*/ 0 w 2786124"/>
              <a:gd name="connsiteY90" fmla="*/ 2344900 h 7503011"/>
              <a:gd name="connsiteX91" fmla="*/ 232967 w 2786124"/>
              <a:gd name="connsiteY91" fmla="*/ 1878968 h 7503011"/>
              <a:gd name="connsiteX92" fmla="*/ 847997 w 2786124"/>
              <a:gd name="connsiteY92" fmla="*/ 1878968 h 7503011"/>
              <a:gd name="connsiteX93" fmla="*/ 1080962 w 2786124"/>
              <a:gd name="connsiteY93" fmla="*/ 2344900 h 7503011"/>
              <a:gd name="connsiteX94" fmla="*/ 847997 w 2786124"/>
              <a:gd name="connsiteY94" fmla="*/ 2810832 h 7503011"/>
              <a:gd name="connsiteX95" fmla="*/ 232967 w 2786124"/>
              <a:gd name="connsiteY95" fmla="*/ 2810832 h 7503011"/>
              <a:gd name="connsiteX96" fmla="*/ 0 w 2786124"/>
              <a:gd name="connsiteY96" fmla="*/ 3284384 h 7503011"/>
              <a:gd name="connsiteX97" fmla="*/ 232967 w 2786124"/>
              <a:gd name="connsiteY97" fmla="*/ 2818452 h 7503011"/>
              <a:gd name="connsiteX98" fmla="*/ 847997 w 2786124"/>
              <a:gd name="connsiteY98" fmla="*/ 2818452 h 7503011"/>
              <a:gd name="connsiteX99" fmla="*/ 1080962 w 2786124"/>
              <a:gd name="connsiteY99" fmla="*/ 3284384 h 7503011"/>
              <a:gd name="connsiteX100" fmla="*/ 847997 w 2786124"/>
              <a:gd name="connsiteY100" fmla="*/ 3750316 h 7503011"/>
              <a:gd name="connsiteX101" fmla="*/ 232967 w 2786124"/>
              <a:gd name="connsiteY101" fmla="*/ 3750316 h 7503011"/>
              <a:gd name="connsiteX102" fmla="*/ 0 w 2786124"/>
              <a:gd name="connsiteY102" fmla="*/ 4223868 h 7503011"/>
              <a:gd name="connsiteX103" fmla="*/ 232967 w 2786124"/>
              <a:gd name="connsiteY103" fmla="*/ 3757936 h 7503011"/>
              <a:gd name="connsiteX104" fmla="*/ 847997 w 2786124"/>
              <a:gd name="connsiteY104" fmla="*/ 3757936 h 7503011"/>
              <a:gd name="connsiteX105" fmla="*/ 1080962 w 2786124"/>
              <a:gd name="connsiteY105" fmla="*/ 4223868 h 7503011"/>
              <a:gd name="connsiteX106" fmla="*/ 847997 w 2786124"/>
              <a:gd name="connsiteY106" fmla="*/ 4689800 h 7503011"/>
              <a:gd name="connsiteX107" fmla="*/ 232967 w 2786124"/>
              <a:gd name="connsiteY107" fmla="*/ 4689800 h 7503011"/>
              <a:gd name="connsiteX108" fmla="*/ 0 w 2786124"/>
              <a:gd name="connsiteY108" fmla="*/ 5163352 h 7503011"/>
              <a:gd name="connsiteX109" fmla="*/ 232967 w 2786124"/>
              <a:gd name="connsiteY109" fmla="*/ 4697420 h 7503011"/>
              <a:gd name="connsiteX110" fmla="*/ 847997 w 2786124"/>
              <a:gd name="connsiteY110" fmla="*/ 4697420 h 7503011"/>
              <a:gd name="connsiteX111" fmla="*/ 1080962 w 2786124"/>
              <a:gd name="connsiteY111" fmla="*/ 5163352 h 7503011"/>
              <a:gd name="connsiteX112" fmla="*/ 847997 w 2786124"/>
              <a:gd name="connsiteY112" fmla="*/ 5629282 h 7503011"/>
              <a:gd name="connsiteX113" fmla="*/ 232967 w 2786124"/>
              <a:gd name="connsiteY113" fmla="*/ 5629282 h 7503011"/>
              <a:gd name="connsiteX114" fmla="*/ 0 w 2786124"/>
              <a:gd name="connsiteY114" fmla="*/ 6102835 h 7503011"/>
              <a:gd name="connsiteX115" fmla="*/ 232967 w 2786124"/>
              <a:gd name="connsiteY115" fmla="*/ 5636903 h 7503011"/>
              <a:gd name="connsiteX116" fmla="*/ 847997 w 2786124"/>
              <a:gd name="connsiteY116" fmla="*/ 5636903 h 7503011"/>
              <a:gd name="connsiteX117" fmla="*/ 1080962 w 2786124"/>
              <a:gd name="connsiteY117" fmla="*/ 6102835 h 7503011"/>
              <a:gd name="connsiteX118" fmla="*/ 847997 w 2786124"/>
              <a:gd name="connsiteY118" fmla="*/ 6568766 h 7503011"/>
              <a:gd name="connsiteX119" fmla="*/ 232967 w 2786124"/>
              <a:gd name="connsiteY119" fmla="*/ 6568766 h 7503011"/>
              <a:gd name="connsiteX120" fmla="*/ 0 w 2786124"/>
              <a:gd name="connsiteY120" fmla="*/ 7037078 h 7503011"/>
              <a:gd name="connsiteX121" fmla="*/ 232967 w 2786124"/>
              <a:gd name="connsiteY121" fmla="*/ 6571147 h 7503011"/>
              <a:gd name="connsiteX122" fmla="*/ 847997 w 2786124"/>
              <a:gd name="connsiteY122" fmla="*/ 6571147 h 7503011"/>
              <a:gd name="connsiteX123" fmla="*/ 1080962 w 2786124"/>
              <a:gd name="connsiteY123" fmla="*/ 7037078 h 7503011"/>
              <a:gd name="connsiteX124" fmla="*/ 847997 w 2786124"/>
              <a:gd name="connsiteY124" fmla="*/ 7503011 h 7503011"/>
              <a:gd name="connsiteX125" fmla="*/ 232967 w 2786124"/>
              <a:gd name="connsiteY125" fmla="*/ 7503011 h 750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786124" h="7503011">
                <a:moveTo>
                  <a:pt x="1705162" y="1403035"/>
                </a:moveTo>
                <a:lnTo>
                  <a:pt x="1938128" y="937103"/>
                </a:lnTo>
                <a:lnTo>
                  <a:pt x="2553158" y="937103"/>
                </a:lnTo>
                <a:lnTo>
                  <a:pt x="2786124" y="1403035"/>
                </a:lnTo>
                <a:lnTo>
                  <a:pt x="2553158" y="1868967"/>
                </a:lnTo>
                <a:lnTo>
                  <a:pt x="1938128" y="1868967"/>
                </a:lnTo>
                <a:close/>
                <a:moveTo>
                  <a:pt x="1705162" y="2342519"/>
                </a:moveTo>
                <a:lnTo>
                  <a:pt x="1938128" y="1876587"/>
                </a:lnTo>
                <a:lnTo>
                  <a:pt x="2553158" y="1876587"/>
                </a:lnTo>
                <a:lnTo>
                  <a:pt x="2786124" y="2342519"/>
                </a:lnTo>
                <a:lnTo>
                  <a:pt x="2553158" y="2808451"/>
                </a:lnTo>
                <a:lnTo>
                  <a:pt x="1938128" y="2808451"/>
                </a:lnTo>
                <a:close/>
                <a:moveTo>
                  <a:pt x="1705162" y="3282003"/>
                </a:moveTo>
                <a:lnTo>
                  <a:pt x="1938128" y="2816071"/>
                </a:lnTo>
                <a:lnTo>
                  <a:pt x="2553158" y="2816071"/>
                </a:lnTo>
                <a:lnTo>
                  <a:pt x="2786124" y="3282003"/>
                </a:lnTo>
                <a:lnTo>
                  <a:pt x="2553158" y="3747935"/>
                </a:lnTo>
                <a:lnTo>
                  <a:pt x="1938128" y="3747935"/>
                </a:lnTo>
                <a:close/>
                <a:moveTo>
                  <a:pt x="1705162" y="4221487"/>
                </a:moveTo>
                <a:lnTo>
                  <a:pt x="1938128" y="3755555"/>
                </a:lnTo>
                <a:lnTo>
                  <a:pt x="2553158" y="3755555"/>
                </a:lnTo>
                <a:lnTo>
                  <a:pt x="2786124" y="4221487"/>
                </a:lnTo>
                <a:lnTo>
                  <a:pt x="2553158" y="4687419"/>
                </a:lnTo>
                <a:lnTo>
                  <a:pt x="1938128" y="4687419"/>
                </a:lnTo>
                <a:close/>
                <a:moveTo>
                  <a:pt x="1705162" y="5160971"/>
                </a:moveTo>
                <a:lnTo>
                  <a:pt x="1938128" y="4695039"/>
                </a:lnTo>
                <a:lnTo>
                  <a:pt x="2553158" y="4695039"/>
                </a:lnTo>
                <a:lnTo>
                  <a:pt x="2786124" y="5160971"/>
                </a:lnTo>
                <a:lnTo>
                  <a:pt x="2553158" y="5626903"/>
                </a:lnTo>
                <a:lnTo>
                  <a:pt x="1938128" y="5626903"/>
                </a:lnTo>
                <a:close/>
                <a:moveTo>
                  <a:pt x="1705162" y="6095216"/>
                </a:moveTo>
                <a:lnTo>
                  <a:pt x="1938128" y="5629284"/>
                </a:lnTo>
                <a:lnTo>
                  <a:pt x="2553158" y="5629284"/>
                </a:lnTo>
                <a:lnTo>
                  <a:pt x="2786124" y="6095216"/>
                </a:lnTo>
                <a:lnTo>
                  <a:pt x="2553158" y="6561148"/>
                </a:lnTo>
                <a:lnTo>
                  <a:pt x="1938128" y="6561148"/>
                </a:lnTo>
                <a:close/>
                <a:moveTo>
                  <a:pt x="851535" y="6568766"/>
                </a:moveTo>
                <a:lnTo>
                  <a:pt x="1084502" y="6102836"/>
                </a:lnTo>
                <a:lnTo>
                  <a:pt x="1699531" y="6102836"/>
                </a:lnTo>
                <a:lnTo>
                  <a:pt x="1932497" y="6568766"/>
                </a:lnTo>
                <a:lnTo>
                  <a:pt x="1699531" y="7034699"/>
                </a:lnTo>
                <a:lnTo>
                  <a:pt x="1084502" y="7034699"/>
                </a:lnTo>
                <a:close/>
                <a:moveTo>
                  <a:pt x="851535" y="5634522"/>
                </a:moveTo>
                <a:lnTo>
                  <a:pt x="1084502" y="5168591"/>
                </a:lnTo>
                <a:lnTo>
                  <a:pt x="1699531" y="5168591"/>
                </a:lnTo>
                <a:lnTo>
                  <a:pt x="1932497" y="5634522"/>
                </a:lnTo>
                <a:lnTo>
                  <a:pt x="1699531" y="6100454"/>
                </a:lnTo>
                <a:lnTo>
                  <a:pt x="1084502" y="6100454"/>
                </a:lnTo>
                <a:close/>
                <a:moveTo>
                  <a:pt x="851535" y="4695039"/>
                </a:moveTo>
                <a:lnTo>
                  <a:pt x="1084502" y="4229107"/>
                </a:lnTo>
                <a:lnTo>
                  <a:pt x="1699531" y="4229107"/>
                </a:lnTo>
                <a:lnTo>
                  <a:pt x="1932497" y="4695039"/>
                </a:lnTo>
                <a:lnTo>
                  <a:pt x="1699531" y="5160971"/>
                </a:lnTo>
                <a:lnTo>
                  <a:pt x="1084502" y="5160971"/>
                </a:lnTo>
                <a:close/>
                <a:moveTo>
                  <a:pt x="851535" y="3755555"/>
                </a:moveTo>
                <a:lnTo>
                  <a:pt x="1084502" y="3289623"/>
                </a:lnTo>
                <a:lnTo>
                  <a:pt x="1699531" y="3289623"/>
                </a:lnTo>
                <a:lnTo>
                  <a:pt x="1932497" y="3755555"/>
                </a:lnTo>
                <a:lnTo>
                  <a:pt x="1699531" y="4221487"/>
                </a:lnTo>
                <a:lnTo>
                  <a:pt x="1084502" y="4221487"/>
                </a:lnTo>
                <a:close/>
                <a:moveTo>
                  <a:pt x="851535" y="2816071"/>
                </a:moveTo>
                <a:lnTo>
                  <a:pt x="1084501" y="2350139"/>
                </a:lnTo>
                <a:lnTo>
                  <a:pt x="1699531" y="2350139"/>
                </a:lnTo>
                <a:lnTo>
                  <a:pt x="1932497" y="2816071"/>
                </a:lnTo>
                <a:lnTo>
                  <a:pt x="1699531" y="3282003"/>
                </a:lnTo>
                <a:lnTo>
                  <a:pt x="1084501" y="3282003"/>
                </a:lnTo>
                <a:close/>
                <a:moveTo>
                  <a:pt x="851535" y="1876587"/>
                </a:moveTo>
                <a:lnTo>
                  <a:pt x="1084501" y="1410655"/>
                </a:lnTo>
                <a:lnTo>
                  <a:pt x="1699531" y="1410655"/>
                </a:lnTo>
                <a:lnTo>
                  <a:pt x="1932497" y="1876587"/>
                </a:lnTo>
                <a:lnTo>
                  <a:pt x="1699531" y="2342519"/>
                </a:lnTo>
                <a:lnTo>
                  <a:pt x="1084501" y="2342519"/>
                </a:lnTo>
                <a:close/>
                <a:moveTo>
                  <a:pt x="851535" y="937103"/>
                </a:moveTo>
                <a:lnTo>
                  <a:pt x="1084501" y="471171"/>
                </a:lnTo>
                <a:lnTo>
                  <a:pt x="1699531" y="471171"/>
                </a:lnTo>
                <a:lnTo>
                  <a:pt x="1932497" y="937103"/>
                </a:lnTo>
                <a:lnTo>
                  <a:pt x="1699531" y="1403035"/>
                </a:lnTo>
                <a:lnTo>
                  <a:pt x="1084501" y="1403035"/>
                </a:lnTo>
                <a:close/>
                <a:moveTo>
                  <a:pt x="0" y="465932"/>
                </a:moveTo>
                <a:lnTo>
                  <a:pt x="232967" y="0"/>
                </a:lnTo>
                <a:lnTo>
                  <a:pt x="847997" y="0"/>
                </a:lnTo>
                <a:lnTo>
                  <a:pt x="1080962" y="465932"/>
                </a:lnTo>
                <a:lnTo>
                  <a:pt x="847997" y="931864"/>
                </a:lnTo>
                <a:lnTo>
                  <a:pt x="232967" y="931864"/>
                </a:lnTo>
                <a:close/>
                <a:moveTo>
                  <a:pt x="0" y="1405416"/>
                </a:moveTo>
                <a:lnTo>
                  <a:pt x="232967" y="939484"/>
                </a:lnTo>
                <a:lnTo>
                  <a:pt x="847997" y="939484"/>
                </a:lnTo>
                <a:lnTo>
                  <a:pt x="1080962" y="1405416"/>
                </a:lnTo>
                <a:lnTo>
                  <a:pt x="847997" y="1871348"/>
                </a:lnTo>
                <a:lnTo>
                  <a:pt x="232967" y="1871348"/>
                </a:lnTo>
                <a:close/>
                <a:moveTo>
                  <a:pt x="0" y="2344900"/>
                </a:moveTo>
                <a:lnTo>
                  <a:pt x="232967" y="1878968"/>
                </a:lnTo>
                <a:lnTo>
                  <a:pt x="847997" y="1878968"/>
                </a:lnTo>
                <a:lnTo>
                  <a:pt x="1080962" y="2344900"/>
                </a:lnTo>
                <a:lnTo>
                  <a:pt x="847997" y="2810832"/>
                </a:lnTo>
                <a:lnTo>
                  <a:pt x="232967" y="2810832"/>
                </a:lnTo>
                <a:close/>
                <a:moveTo>
                  <a:pt x="0" y="3284384"/>
                </a:moveTo>
                <a:lnTo>
                  <a:pt x="232967" y="2818452"/>
                </a:lnTo>
                <a:lnTo>
                  <a:pt x="847997" y="2818452"/>
                </a:lnTo>
                <a:lnTo>
                  <a:pt x="1080962" y="3284384"/>
                </a:lnTo>
                <a:lnTo>
                  <a:pt x="847997" y="3750316"/>
                </a:lnTo>
                <a:lnTo>
                  <a:pt x="232967" y="3750316"/>
                </a:lnTo>
                <a:close/>
                <a:moveTo>
                  <a:pt x="0" y="4223868"/>
                </a:moveTo>
                <a:lnTo>
                  <a:pt x="232967" y="3757936"/>
                </a:lnTo>
                <a:lnTo>
                  <a:pt x="847997" y="3757936"/>
                </a:lnTo>
                <a:lnTo>
                  <a:pt x="1080962" y="4223868"/>
                </a:lnTo>
                <a:lnTo>
                  <a:pt x="847997" y="4689800"/>
                </a:lnTo>
                <a:lnTo>
                  <a:pt x="232967" y="4689800"/>
                </a:lnTo>
                <a:close/>
                <a:moveTo>
                  <a:pt x="0" y="5163352"/>
                </a:moveTo>
                <a:lnTo>
                  <a:pt x="232967" y="4697420"/>
                </a:lnTo>
                <a:lnTo>
                  <a:pt x="847997" y="4697420"/>
                </a:lnTo>
                <a:lnTo>
                  <a:pt x="1080962" y="5163352"/>
                </a:lnTo>
                <a:lnTo>
                  <a:pt x="847997" y="5629282"/>
                </a:lnTo>
                <a:lnTo>
                  <a:pt x="232967" y="5629282"/>
                </a:lnTo>
                <a:close/>
                <a:moveTo>
                  <a:pt x="0" y="6102835"/>
                </a:moveTo>
                <a:lnTo>
                  <a:pt x="232967" y="5636903"/>
                </a:lnTo>
                <a:lnTo>
                  <a:pt x="847997" y="5636903"/>
                </a:lnTo>
                <a:lnTo>
                  <a:pt x="1080962" y="6102835"/>
                </a:lnTo>
                <a:lnTo>
                  <a:pt x="847997" y="6568766"/>
                </a:lnTo>
                <a:lnTo>
                  <a:pt x="232967" y="6568766"/>
                </a:lnTo>
                <a:close/>
                <a:moveTo>
                  <a:pt x="0" y="7037078"/>
                </a:moveTo>
                <a:lnTo>
                  <a:pt x="232967" y="6571147"/>
                </a:lnTo>
                <a:lnTo>
                  <a:pt x="847997" y="6571147"/>
                </a:lnTo>
                <a:lnTo>
                  <a:pt x="1080962" y="7037078"/>
                </a:lnTo>
                <a:lnTo>
                  <a:pt x="847997" y="7503011"/>
                </a:lnTo>
                <a:lnTo>
                  <a:pt x="232967" y="7503011"/>
                </a:lnTo>
                <a:close/>
              </a:path>
            </a:pathLst>
          </a:custGeom>
          <a:noFill/>
          <a:ln w="6350">
            <a:gradFill flip="none" rotWithShape="1">
              <a:gsLst>
                <a:gs pos="0">
                  <a:schemeClr val="bg1">
                    <a:alpha val="20000"/>
                  </a:schemeClr>
                </a:gs>
                <a:gs pos="100000">
                  <a:schemeClr val="bg1">
                    <a:alpha val="0"/>
                  </a:schemeClr>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8" name="任意多边形: 形状 18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89A23F7-190D-4F7A-94D6-5CF2FDF20141}"/>
              </a:ext>
            </a:extLst>
          </p:cNvPr>
          <p:cNvSpPr/>
          <p:nvPr/>
        </p:nvSpPr>
        <p:spPr>
          <a:xfrm flipH="1">
            <a:off x="10032297" y="-322506"/>
            <a:ext cx="2786124" cy="7503011"/>
          </a:xfrm>
          <a:custGeom>
            <a:avLst/>
            <a:gdLst>
              <a:gd name="connsiteX0" fmla="*/ 1705162 w 2786124"/>
              <a:gd name="connsiteY0" fmla="*/ 1403035 h 7503011"/>
              <a:gd name="connsiteX1" fmla="*/ 1938128 w 2786124"/>
              <a:gd name="connsiteY1" fmla="*/ 937103 h 7503011"/>
              <a:gd name="connsiteX2" fmla="*/ 2553158 w 2786124"/>
              <a:gd name="connsiteY2" fmla="*/ 937103 h 7503011"/>
              <a:gd name="connsiteX3" fmla="*/ 2786124 w 2786124"/>
              <a:gd name="connsiteY3" fmla="*/ 1403035 h 7503011"/>
              <a:gd name="connsiteX4" fmla="*/ 2553158 w 2786124"/>
              <a:gd name="connsiteY4" fmla="*/ 1868967 h 7503011"/>
              <a:gd name="connsiteX5" fmla="*/ 1938128 w 2786124"/>
              <a:gd name="connsiteY5" fmla="*/ 1868967 h 7503011"/>
              <a:gd name="connsiteX6" fmla="*/ 1705162 w 2786124"/>
              <a:gd name="connsiteY6" fmla="*/ 2342519 h 7503011"/>
              <a:gd name="connsiteX7" fmla="*/ 1938128 w 2786124"/>
              <a:gd name="connsiteY7" fmla="*/ 1876587 h 7503011"/>
              <a:gd name="connsiteX8" fmla="*/ 2553158 w 2786124"/>
              <a:gd name="connsiteY8" fmla="*/ 1876587 h 7503011"/>
              <a:gd name="connsiteX9" fmla="*/ 2786124 w 2786124"/>
              <a:gd name="connsiteY9" fmla="*/ 2342519 h 7503011"/>
              <a:gd name="connsiteX10" fmla="*/ 2553158 w 2786124"/>
              <a:gd name="connsiteY10" fmla="*/ 2808451 h 7503011"/>
              <a:gd name="connsiteX11" fmla="*/ 1938128 w 2786124"/>
              <a:gd name="connsiteY11" fmla="*/ 2808451 h 7503011"/>
              <a:gd name="connsiteX12" fmla="*/ 1705162 w 2786124"/>
              <a:gd name="connsiteY12" fmla="*/ 3282003 h 7503011"/>
              <a:gd name="connsiteX13" fmla="*/ 1938128 w 2786124"/>
              <a:gd name="connsiteY13" fmla="*/ 2816071 h 7503011"/>
              <a:gd name="connsiteX14" fmla="*/ 2553158 w 2786124"/>
              <a:gd name="connsiteY14" fmla="*/ 2816071 h 7503011"/>
              <a:gd name="connsiteX15" fmla="*/ 2786124 w 2786124"/>
              <a:gd name="connsiteY15" fmla="*/ 3282003 h 7503011"/>
              <a:gd name="connsiteX16" fmla="*/ 2553158 w 2786124"/>
              <a:gd name="connsiteY16" fmla="*/ 3747935 h 7503011"/>
              <a:gd name="connsiteX17" fmla="*/ 1938128 w 2786124"/>
              <a:gd name="connsiteY17" fmla="*/ 3747935 h 7503011"/>
              <a:gd name="connsiteX18" fmla="*/ 1705162 w 2786124"/>
              <a:gd name="connsiteY18" fmla="*/ 4221487 h 7503011"/>
              <a:gd name="connsiteX19" fmla="*/ 1938128 w 2786124"/>
              <a:gd name="connsiteY19" fmla="*/ 3755555 h 7503011"/>
              <a:gd name="connsiteX20" fmla="*/ 2553158 w 2786124"/>
              <a:gd name="connsiteY20" fmla="*/ 3755555 h 7503011"/>
              <a:gd name="connsiteX21" fmla="*/ 2786124 w 2786124"/>
              <a:gd name="connsiteY21" fmla="*/ 4221487 h 7503011"/>
              <a:gd name="connsiteX22" fmla="*/ 2553158 w 2786124"/>
              <a:gd name="connsiteY22" fmla="*/ 4687419 h 7503011"/>
              <a:gd name="connsiteX23" fmla="*/ 1938128 w 2786124"/>
              <a:gd name="connsiteY23" fmla="*/ 4687419 h 7503011"/>
              <a:gd name="connsiteX24" fmla="*/ 1705162 w 2786124"/>
              <a:gd name="connsiteY24" fmla="*/ 5160971 h 7503011"/>
              <a:gd name="connsiteX25" fmla="*/ 1938128 w 2786124"/>
              <a:gd name="connsiteY25" fmla="*/ 4695039 h 7503011"/>
              <a:gd name="connsiteX26" fmla="*/ 2553158 w 2786124"/>
              <a:gd name="connsiteY26" fmla="*/ 4695039 h 7503011"/>
              <a:gd name="connsiteX27" fmla="*/ 2786124 w 2786124"/>
              <a:gd name="connsiteY27" fmla="*/ 5160971 h 7503011"/>
              <a:gd name="connsiteX28" fmla="*/ 2553158 w 2786124"/>
              <a:gd name="connsiteY28" fmla="*/ 5626903 h 7503011"/>
              <a:gd name="connsiteX29" fmla="*/ 1938128 w 2786124"/>
              <a:gd name="connsiteY29" fmla="*/ 5626903 h 7503011"/>
              <a:gd name="connsiteX30" fmla="*/ 1705162 w 2786124"/>
              <a:gd name="connsiteY30" fmla="*/ 6095216 h 7503011"/>
              <a:gd name="connsiteX31" fmla="*/ 1938128 w 2786124"/>
              <a:gd name="connsiteY31" fmla="*/ 5629284 h 7503011"/>
              <a:gd name="connsiteX32" fmla="*/ 2553158 w 2786124"/>
              <a:gd name="connsiteY32" fmla="*/ 5629284 h 7503011"/>
              <a:gd name="connsiteX33" fmla="*/ 2786124 w 2786124"/>
              <a:gd name="connsiteY33" fmla="*/ 6095216 h 7503011"/>
              <a:gd name="connsiteX34" fmla="*/ 2553158 w 2786124"/>
              <a:gd name="connsiteY34" fmla="*/ 6561148 h 7503011"/>
              <a:gd name="connsiteX35" fmla="*/ 1938128 w 2786124"/>
              <a:gd name="connsiteY35" fmla="*/ 6561148 h 7503011"/>
              <a:gd name="connsiteX36" fmla="*/ 851535 w 2786124"/>
              <a:gd name="connsiteY36" fmla="*/ 6568766 h 7503011"/>
              <a:gd name="connsiteX37" fmla="*/ 1084502 w 2786124"/>
              <a:gd name="connsiteY37" fmla="*/ 6102836 h 7503011"/>
              <a:gd name="connsiteX38" fmla="*/ 1699531 w 2786124"/>
              <a:gd name="connsiteY38" fmla="*/ 6102836 h 7503011"/>
              <a:gd name="connsiteX39" fmla="*/ 1932497 w 2786124"/>
              <a:gd name="connsiteY39" fmla="*/ 6568766 h 7503011"/>
              <a:gd name="connsiteX40" fmla="*/ 1699531 w 2786124"/>
              <a:gd name="connsiteY40" fmla="*/ 7034699 h 7503011"/>
              <a:gd name="connsiteX41" fmla="*/ 1084502 w 2786124"/>
              <a:gd name="connsiteY41" fmla="*/ 7034699 h 7503011"/>
              <a:gd name="connsiteX42" fmla="*/ 851535 w 2786124"/>
              <a:gd name="connsiteY42" fmla="*/ 5634522 h 7503011"/>
              <a:gd name="connsiteX43" fmla="*/ 1084502 w 2786124"/>
              <a:gd name="connsiteY43" fmla="*/ 5168591 h 7503011"/>
              <a:gd name="connsiteX44" fmla="*/ 1699531 w 2786124"/>
              <a:gd name="connsiteY44" fmla="*/ 5168591 h 7503011"/>
              <a:gd name="connsiteX45" fmla="*/ 1932497 w 2786124"/>
              <a:gd name="connsiteY45" fmla="*/ 5634522 h 7503011"/>
              <a:gd name="connsiteX46" fmla="*/ 1699531 w 2786124"/>
              <a:gd name="connsiteY46" fmla="*/ 6100454 h 7503011"/>
              <a:gd name="connsiteX47" fmla="*/ 1084502 w 2786124"/>
              <a:gd name="connsiteY47" fmla="*/ 6100454 h 7503011"/>
              <a:gd name="connsiteX48" fmla="*/ 851535 w 2786124"/>
              <a:gd name="connsiteY48" fmla="*/ 4695039 h 7503011"/>
              <a:gd name="connsiteX49" fmla="*/ 1084502 w 2786124"/>
              <a:gd name="connsiteY49" fmla="*/ 4229107 h 7503011"/>
              <a:gd name="connsiteX50" fmla="*/ 1699531 w 2786124"/>
              <a:gd name="connsiteY50" fmla="*/ 4229107 h 7503011"/>
              <a:gd name="connsiteX51" fmla="*/ 1932497 w 2786124"/>
              <a:gd name="connsiteY51" fmla="*/ 4695039 h 7503011"/>
              <a:gd name="connsiteX52" fmla="*/ 1699531 w 2786124"/>
              <a:gd name="connsiteY52" fmla="*/ 5160971 h 7503011"/>
              <a:gd name="connsiteX53" fmla="*/ 1084502 w 2786124"/>
              <a:gd name="connsiteY53" fmla="*/ 5160971 h 7503011"/>
              <a:gd name="connsiteX54" fmla="*/ 851535 w 2786124"/>
              <a:gd name="connsiteY54" fmla="*/ 3755555 h 7503011"/>
              <a:gd name="connsiteX55" fmla="*/ 1084502 w 2786124"/>
              <a:gd name="connsiteY55" fmla="*/ 3289623 h 7503011"/>
              <a:gd name="connsiteX56" fmla="*/ 1699531 w 2786124"/>
              <a:gd name="connsiteY56" fmla="*/ 3289623 h 7503011"/>
              <a:gd name="connsiteX57" fmla="*/ 1932497 w 2786124"/>
              <a:gd name="connsiteY57" fmla="*/ 3755555 h 7503011"/>
              <a:gd name="connsiteX58" fmla="*/ 1699531 w 2786124"/>
              <a:gd name="connsiteY58" fmla="*/ 4221487 h 7503011"/>
              <a:gd name="connsiteX59" fmla="*/ 1084502 w 2786124"/>
              <a:gd name="connsiteY59" fmla="*/ 4221487 h 7503011"/>
              <a:gd name="connsiteX60" fmla="*/ 851535 w 2786124"/>
              <a:gd name="connsiteY60" fmla="*/ 2816071 h 7503011"/>
              <a:gd name="connsiteX61" fmla="*/ 1084501 w 2786124"/>
              <a:gd name="connsiteY61" fmla="*/ 2350139 h 7503011"/>
              <a:gd name="connsiteX62" fmla="*/ 1699531 w 2786124"/>
              <a:gd name="connsiteY62" fmla="*/ 2350139 h 7503011"/>
              <a:gd name="connsiteX63" fmla="*/ 1932497 w 2786124"/>
              <a:gd name="connsiteY63" fmla="*/ 2816071 h 7503011"/>
              <a:gd name="connsiteX64" fmla="*/ 1699531 w 2786124"/>
              <a:gd name="connsiteY64" fmla="*/ 3282003 h 7503011"/>
              <a:gd name="connsiteX65" fmla="*/ 1084501 w 2786124"/>
              <a:gd name="connsiteY65" fmla="*/ 3282003 h 7503011"/>
              <a:gd name="connsiteX66" fmla="*/ 851535 w 2786124"/>
              <a:gd name="connsiteY66" fmla="*/ 1876587 h 7503011"/>
              <a:gd name="connsiteX67" fmla="*/ 1084501 w 2786124"/>
              <a:gd name="connsiteY67" fmla="*/ 1410655 h 7503011"/>
              <a:gd name="connsiteX68" fmla="*/ 1699531 w 2786124"/>
              <a:gd name="connsiteY68" fmla="*/ 1410655 h 7503011"/>
              <a:gd name="connsiteX69" fmla="*/ 1932497 w 2786124"/>
              <a:gd name="connsiteY69" fmla="*/ 1876587 h 7503011"/>
              <a:gd name="connsiteX70" fmla="*/ 1699531 w 2786124"/>
              <a:gd name="connsiteY70" fmla="*/ 2342519 h 7503011"/>
              <a:gd name="connsiteX71" fmla="*/ 1084501 w 2786124"/>
              <a:gd name="connsiteY71" fmla="*/ 2342519 h 7503011"/>
              <a:gd name="connsiteX72" fmla="*/ 851535 w 2786124"/>
              <a:gd name="connsiteY72" fmla="*/ 937103 h 7503011"/>
              <a:gd name="connsiteX73" fmla="*/ 1084501 w 2786124"/>
              <a:gd name="connsiteY73" fmla="*/ 471171 h 7503011"/>
              <a:gd name="connsiteX74" fmla="*/ 1699531 w 2786124"/>
              <a:gd name="connsiteY74" fmla="*/ 471171 h 7503011"/>
              <a:gd name="connsiteX75" fmla="*/ 1932497 w 2786124"/>
              <a:gd name="connsiteY75" fmla="*/ 937103 h 7503011"/>
              <a:gd name="connsiteX76" fmla="*/ 1699531 w 2786124"/>
              <a:gd name="connsiteY76" fmla="*/ 1403035 h 7503011"/>
              <a:gd name="connsiteX77" fmla="*/ 1084501 w 2786124"/>
              <a:gd name="connsiteY77" fmla="*/ 1403035 h 7503011"/>
              <a:gd name="connsiteX78" fmla="*/ 0 w 2786124"/>
              <a:gd name="connsiteY78" fmla="*/ 465932 h 7503011"/>
              <a:gd name="connsiteX79" fmla="*/ 232967 w 2786124"/>
              <a:gd name="connsiteY79" fmla="*/ 0 h 7503011"/>
              <a:gd name="connsiteX80" fmla="*/ 847997 w 2786124"/>
              <a:gd name="connsiteY80" fmla="*/ 0 h 7503011"/>
              <a:gd name="connsiteX81" fmla="*/ 1080962 w 2786124"/>
              <a:gd name="connsiteY81" fmla="*/ 465932 h 7503011"/>
              <a:gd name="connsiteX82" fmla="*/ 847997 w 2786124"/>
              <a:gd name="connsiteY82" fmla="*/ 931864 h 7503011"/>
              <a:gd name="connsiteX83" fmla="*/ 232967 w 2786124"/>
              <a:gd name="connsiteY83" fmla="*/ 931864 h 7503011"/>
              <a:gd name="connsiteX84" fmla="*/ 0 w 2786124"/>
              <a:gd name="connsiteY84" fmla="*/ 1405416 h 7503011"/>
              <a:gd name="connsiteX85" fmla="*/ 232967 w 2786124"/>
              <a:gd name="connsiteY85" fmla="*/ 939484 h 7503011"/>
              <a:gd name="connsiteX86" fmla="*/ 847997 w 2786124"/>
              <a:gd name="connsiteY86" fmla="*/ 939484 h 7503011"/>
              <a:gd name="connsiteX87" fmla="*/ 1080962 w 2786124"/>
              <a:gd name="connsiteY87" fmla="*/ 1405416 h 7503011"/>
              <a:gd name="connsiteX88" fmla="*/ 847997 w 2786124"/>
              <a:gd name="connsiteY88" fmla="*/ 1871348 h 7503011"/>
              <a:gd name="connsiteX89" fmla="*/ 232967 w 2786124"/>
              <a:gd name="connsiteY89" fmla="*/ 1871348 h 7503011"/>
              <a:gd name="connsiteX90" fmla="*/ 0 w 2786124"/>
              <a:gd name="connsiteY90" fmla="*/ 2344900 h 7503011"/>
              <a:gd name="connsiteX91" fmla="*/ 232967 w 2786124"/>
              <a:gd name="connsiteY91" fmla="*/ 1878968 h 7503011"/>
              <a:gd name="connsiteX92" fmla="*/ 847997 w 2786124"/>
              <a:gd name="connsiteY92" fmla="*/ 1878968 h 7503011"/>
              <a:gd name="connsiteX93" fmla="*/ 1080962 w 2786124"/>
              <a:gd name="connsiteY93" fmla="*/ 2344900 h 7503011"/>
              <a:gd name="connsiteX94" fmla="*/ 847997 w 2786124"/>
              <a:gd name="connsiteY94" fmla="*/ 2810832 h 7503011"/>
              <a:gd name="connsiteX95" fmla="*/ 232967 w 2786124"/>
              <a:gd name="connsiteY95" fmla="*/ 2810832 h 7503011"/>
              <a:gd name="connsiteX96" fmla="*/ 0 w 2786124"/>
              <a:gd name="connsiteY96" fmla="*/ 3284384 h 7503011"/>
              <a:gd name="connsiteX97" fmla="*/ 232967 w 2786124"/>
              <a:gd name="connsiteY97" fmla="*/ 2818452 h 7503011"/>
              <a:gd name="connsiteX98" fmla="*/ 847997 w 2786124"/>
              <a:gd name="connsiteY98" fmla="*/ 2818452 h 7503011"/>
              <a:gd name="connsiteX99" fmla="*/ 1080962 w 2786124"/>
              <a:gd name="connsiteY99" fmla="*/ 3284384 h 7503011"/>
              <a:gd name="connsiteX100" fmla="*/ 847997 w 2786124"/>
              <a:gd name="connsiteY100" fmla="*/ 3750316 h 7503011"/>
              <a:gd name="connsiteX101" fmla="*/ 232967 w 2786124"/>
              <a:gd name="connsiteY101" fmla="*/ 3750316 h 7503011"/>
              <a:gd name="connsiteX102" fmla="*/ 0 w 2786124"/>
              <a:gd name="connsiteY102" fmla="*/ 4223868 h 7503011"/>
              <a:gd name="connsiteX103" fmla="*/ 232967 w 2786124"/>
              <a:gd name="connsiteY103" fmla="*/ 3757936 h 7503011"/>
              <a:gd name="connsiteX104" fmla="*/ 847997 w 2786124"/>
              <a:gd name="connsiteY104" fmla="*/ 3757936 h 7503011"/>
              <a:gd name="connsiteX105" fmla="*/ 1080962 w 2786124"/>
              <a:gd name="connsiteY105" fmla="*/ 4223868 h 7503011"/>
              <a:gd name="connsiteX106" fmla="*/ 847997 w 2786124"/>
              <a:gd name="connsiteY106" fmla="*/ 4689800 h 7503011"/>
              <a:gd name="connsiteX107" fmla="*/ 232967 w 2786124"/>
              <a:gd name="connsiteY107" fmla="*/ 4689800 h 7503011"/>
              <a:gd name="connsiteX108" fmla="*/ 0 w 2786124"/>
              <a:gd name="connsiteY108" fmla="*/ 5163352 h 7503011"/>
              <a:gd name="connsiteX109" fmla="*/ 232967 w 2786124"/>
              <a:gd name="connsiteY109" fmla="*/ 4697420 h 7503011"/>
              <a:gd name="connsiteX110" fmla="*/ 847997 w 2786124"/>
              <a:gd name="connsiteY110" fmla="*/ 4697420 h 7503011"/>
              <a:gd name="connsiteX111" fmla="*/ 1080962 w 2786124"/>
              <a:gd name="connsiteY111" fmla="*/ 5163352 h 7503011"/>
              <a:gd name="connsiteX112" fmla="*/ 847997 w 2786124"/>
              <a:gd name="connsiteY112" fmla="*/ 5629282 h 7503011"/>
              <a:gd name="connsiteX113" fmla="*/ 232967 w 2786124"/>
              <a:gd name="connsiteY113" fmla="*/ 5629282 h 7503011"/>
              <a:gd name="connsiteX114" fmla="*/ 0 w 2786124"/>
              <a:gd name="connsiteY114" fmla="*/ 6102835 h 7503011"/>
              <a:gd name="connsiteX115" fmla="*/ 232967 w 2786124"/>
              <a:gd name="connsiteY115" fmla="*/ 5636903 h 7503011"/>
              <a:gd name="connsiteX116" fmla="*/ 847997 w 2786124"/>
              <a:gd name="connsiteY116" fmla="*/ 5636903 h 7503011"/>
              <a:gd name="connsiteX117" fmla="*/ 1080962 w 2786124"/>
              <a:gd name="connsiteY117" fmla="*/ 6102835 h 7503011"/>
              <a:gd name="connsiteX118" fmla="*/ 847997 w 2786124"/>
              <a:gd name="connsiteY118" fmla="*/ 6568766 h 7503011"/>
              <a:gd name="connsiteX119" fmla="*/ 232967 w 2786124"/>
              <a:gd name="connsiteY119" fmla="*/ 6568766 h 7503011"/>
              <a:gd name="connsiteX120" fmla="*/ 0 w 2786124"/>
              <a:gd name="connsiteY120" fmla="*/ 7037078 h 7503011"/>
              <a:gd name="connsiteX121" fmla="*/ 232967 w 2786124"/>
              <a:gd name="connsiteY121" fmla="*/ 6571147 h 7503011"/>
              <a:gd name="connsiteX122" fmla="*/ 847997 w 2786124"/>
              <a:gd name="connsiteY122" fmla="*/ 6571147 h 7503011"/>
              <a:gd name="connsiteX123" fmla="*/ 1080962 w 2786124"/>
              <a:gd name="connsiteY123" fmla="*/ 7037078 h 7503011"/>
              <a:gd name="connsiteX124" fmla="*/ 847997 w 2786124"/>
              <a:gd name="connsiteY124" fmla="*/ 7503011 h 7503011"/>
              <a:gd name="connsiteX125" fmla="*/ 232967 w 2786124"/>
              <a:gd name="connsiteY125" fmla="*/ 7503011 h 750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786124" h="7503011">
                <a:moveTo>
                  <a:pt x="1705162" y="1403035"/>
                </a:moveTo>
                <a:lnTo>
                  <a:pt x="1938128" y="937103"/>
                </a:lnTo>
                <a:lnTo>
                  <a:pt x="2553158" y="937103"/>
                </a:lnTo>
                <a:lnTo>
                  <a:pt x="2786124" y="1403035"/>
                </a:lnTo>
                <a:lnTo>
                  <a:pt x="2553158" y="1868967"/>
                </a:lnTo>
                <a:lnTo>
                  <a:pt x="1938128" y="1868967"/>
                </a:lnTo>
                <a:close/>
                <a:moveTo>
                  <a:pt x="1705162" y="2342519"/>
                </a:moveTo>
                <a:lnTo>
                  <a:pt x="1938128" y="1876587"/>
                </a:lnTo>
                <a:lnTo>
                  <a:pt x="2553158" y="1876587"/>
                </a:lnTo>
                <a:lnTo>
                  <a:pt x="2786124" y="2342519"/>
                </a:lnTo>
                <a:lnTo>
                  <a:pt x="2553158" y="2808451"/>
                </a:lnTo>
                <a:lnTo>
                  <a:pt x="1938128" y="2808451"/>
                </a:lnTo>
                <a:close/>
                <a:moveTo>
                  <a:pt x="1705162" y="3282003"/>
                </a:moveTo>
                <a:lnTo>
                  <a:pt x="1938128" y="2816071"/>
                </a:lnTo>
                <a:lnTo>
                  <a:pt x="2553158" y="2816071"/>
                </a:lnTo>
                <a:lnTo>
                  <a:pt x="2786124" y="3282003"/>
                </a:lnTo>
                <a:lnTo>
                  <a:pt x="2553158" y="3747935"/>
                </a:lnTo>
                <a:lnTo>
                  <a:pt x="1938128" y="3747935"/>
                </a:lnTo>
                <a:close/>
                <a:moveTo>
                  <a:pt x="1705162" y="4221487"/>
                </a:moveTo>
                <a:lnTo>
                  <a:pt x="1938128" y="3755555"/>
                </a:lnTo>
                <a:lnTo>
                  <a:pt x="2553158" y="3755555"/>
                </a:lnTo>
                <a:lnTo>
                  <a:pt x="2786124" y="4221487"/>
                </a:lnTo>
                <a:lnTo>
                  <a:pt x="2553158" y="4687419"/>
                </a:lnTo>
                <a:lnTo>
                  <a:pt x="1938128" y="4687419"/>
                </a:lnTo>
                <a:close/>
                <a:moveTo>
                  <a:pt x="1705162" y="5160971"/>
                </a:moveTo>
                <a:lnTo>
                  <a:pt x="1938128" y="4695039"/>
                </a:lnTo>
                <a:lnTo>
                  <a:pt x="2553158" y="4695039"/>
                </a:lnTo>
                <a:lnTo>
                  <a:pt x="2786124" y="5160971"/>
                </a:lnTo>
                <a:lnTo>
                  <a:pt x="2553158" y="5626903"/>
                </a:lnTo>
                <a:lnTo>
                  <a:pt x="1938128" y="5626903"/>
                </a:lnTo>
                <a:close/>
                <a:moveTo>
                  <a:pt x="1705162" y="6095216"/>
                </a:moveTo>
                <a:lnTo>
                  <a:pt x="1938128" y="5629284"/>
                </a:lnTo>
                <a:lnTo>
                  <a:pt x="2553158" y="5629284"/>
                </a:lnTo>
                <a:lnTo>
                  <a:pt x="2786124" y="6095216"/>
                </a:lnTo>
                <a:lnTo>
                  <a:pt x="2553158" y="6561148"/>
                </a:lnTo>
                <a:lnTo>
                  <a:pt x="1938128" y="6561148"/>
                </a:lnTo>
                <a:close/>
                <a:moveTo>
                  <a:pt x="851535" y="6568766"/>
                </a:moveTo>
                <a:lnTo>
                  <a:pt x="1084502" y="6102836"/>
                </a:lnTo>
                <a:lnTo>
                  <a:pt x="1699531" y="6102836"/>
                </a:lnTo>
                <a:lnTo>
                  <a:pt x="1932497" y="6568766"/>
                </a:lnTo>
                <a:lnTo>
                  <a:pt x="1699531" y="7034699"/>
                </a:lnTo>
                <a:lnTo>
                  <a:pt x="1084502" y="7034699"/>
                </a:lnTo>
                <a:close/>
                <a:moveTo>
                  <a:pt x="851535" y="5634522"/>
                </a:moveTo>
                <a:lnTo>
                  <a:pt x="1084502" y="5168591"/>
                </a:lnTo>
                <a:lnTo>
                  <a:pt x="1699531" y="5168591"/>
                </a:lnTo>
                <a:lnTo>
                  <a:pt x="1932497" y="5634522"/>
                </a:lnTo>
                <a:lnTo>
                  <a:pt x="1699531" y="6100454"/>
                </a:lnTo>
                <a:lnTo>
                  <a:pt x="1084502" y="6100454"/>
                </a:lnTo>
                <a:close/>
                <a:moveTo>
                  <a:pt x="851535" y="4695039"/>
                </a:moveTo>
                <a:lnTo>
                  <a:pt x="1084502" y="4229107"/>
                </a:lnTo>
                <a:lnTo>
                  <a:pt x="1699531" y="4229107"/>
                </a:lnTo>
                <a:lnTo>
                  <a:pt x="1932497" y="4695039"/>
                </a:lnTo>
                <a:lnTo>
                  <a:pt x="1699531" y="5160971"/>
                </a:lnTo>
                <a:lnTo>
                  <a:pt x="1084502" y="5160971"/>
                </a:lnTo>
                <a:close/>
                <a:moveTo>
                  <a:pt x="851535" y="3755555"/>
                </a:moveTo>
                <a:lnTo>
                  <a:pt x="1084502" y="3289623"/>
                </a:lnTo>
                <a:lnTo>
                  <a:pt x="1699531" y="3289623"/>
                </a:lnTo>
                <a:lnTo>
                  <a:pt x="1932497" y="3755555"/>
                </a:lnTo>
                <a:lnTo>
                  <a:pt x="1699531" y="4221487"/>
                </a:lnTo>
                <a:lnTo>
                  <a:pt x="1084502" y="4221487"/>
                </a:lnTo>
                <a:close/>
                <a:moveTo>
                  <a:pt x="851535" y="2816071"/>
                </a:moveTo>
                <a:lnTo>
                  <a:pt x="1084501" y="2350139"/>
                </a:lnTo>
                <a:lnTo>
                  <a:pt x="1699531" y="2350139"/>
                </a:lnTo>
                <a:lnTo>
                  <a:pt x="1932497" y="2816071"/>
                </a:lnTo>
                <a:lnTo>
                  <a:pt x="1699531" y="3282003"/>
                </a:lnTo>
                <a:lnTo>
                  <a:pt x="1084501" y="3282003"/>
                </a:lnTo>
                <a:close/>
                <a:moveTo>
                  <a:pt x="851535" y="1876587"/>
                </a:moveTo>
                <a:lnTo>
                  <a:pt x="1084501" y="1410655"/>
                </a:lnTo>
                <a:lnTo>
                  <a:pt x="1699531" y="1410655"/>
                </a:lnTo>
                <a:lnTo>
                  <a:pt x="1932497" y="1876587"/>
                </a:lnTo>
                <a:lnTo>
                  <a:pt x="1699531" y="2342519"/>
                </a:lnTo>
                <a:lnTo>
                  <a:pt x="1084501" y="2342519"/>
                </a:lnTo>
                <a:close/>
                <a:moveTo>
                  <a:pt x="851535" y="937103"/>
                </a:moveTo>
                <a:lnTo>
                  <a:pt x="1084501" y="471171"/>
                </a:lnTo>
                <a:lnTo>
                  <a:pt x="1699531" y="471171"/>
                </a:lnTo>
                <a:lnTo>
                  <a:pt x="1932497" y="937103"/>
                </a:lnTo>
                <a:lnTo>
                  <a:pt x="1699531" y="1403035"/>
                </a:lnTo>
                <a:lnTo>
                  <a:pt x="1084501" y="1403035"/>
                </a:lnTo>
                <a:close/>
                <a:moveTo>
                  <a:pt x="0" y="465932"/>
                </a:moveTo>
                <a:lnTo>
                  <a:pt x="232967" y="0"/>
                </a:lnTo>
                <a:lnTo>
                  <a:pt x="847997" y="0"/>
                </a:lnTo>
                <a:lnTo>
                  <a:pt x="1080962" y="465932"/>
                </a:lnTo>
                <a:lnTo>
                  <a:pt x="847997" y="931864"/>
                </a:lnTo>
                <a:lnTo>
                  <a:pt x="232967" y="931864"/>
                </a:lnTo>
                <a:close/>
                <a:moveTo>
                  <a:pt x="0" y="1405416"/>
                </a:moveTo>
                <a:lnTo>
                  <a:pt x="232967" y="939484"/>
                </a:lnTo>
                <a:lnTo>
                  <a:pt x="847997" y="939484"/>
                </a:lnTo>
                <a:lnTo>
                  <a:pt x="1080962" y="1405416"/>
                </a:lnTo>
                <a:lnTo>
                  <a:pt x="847997" y="1871348"/>
                </a:lnTo>
                <a:lnTo>
                  <a:pt x="232967" y="1871348"/>
                </a:lnTo>
                <a:close/>
                <a:moveTo>
                  <a:pt x="0" y="2344900"/>
                </a:moveTo>
                <a:lnTo>
                  <a:pt x="232967" y="1878968"/>
                </a:lnTo>
                <a:lnTo>
                  <a:pt x="847997" y="1878968"/>
                </a:lnTo>
                <a:lnTo>
                  <a:pt x="1080962" y="2344900"/>
                </a:lnTo>
                <a:lnTo>
                  <a:pt x="847997" y="2810832"/>
                </a:lnTo>
                <a:lnTo>
                  <a:pt x="232967" y="2810832"/>
                </a:lnTo>
                <a:close/>
                <a:moveTo>
                  <a:pt x="0" y="3284384"/>
                </a:moveTo>
                <a:lnTo>
                  <a:pt x="232967" y="2818452"/>
                </a:lnTo>
                <a:lnTo>
                  <a:pt x="847997" y="2818452"/>
                </a:lnTo>
                <a:lnTo>
                  <a:pt x="1080962" y="3284384"/>
                </a:lnTo>
                <a:lnTo>
                  <a:pt x="847997" y="3750316"/>
                </a:lnTo>
                <a:lnTo>
                  <a:pt x="232967" y="3750316"/>
                </a:lnTo>
                <a:close/>
                <a:moveTo>
                  <a:pt x="0" y="4223868"/>
                </a:moveTo>
                <a:lnTo>
                  <a:pt x="232967" y="3757936"/>
                </a:lnTo>
                <a:lnTo>
                  <a:pt x="847997" y="3757936"/>
                </a:lnTo>
                <a:lnTo>
                  <a:pt x="1080962" y="4223868"/>
                </a:lnTo>
                <a:lnTo>
                  <a:pt x="847997" y="4689800"/>
                </a:lnTo>
                <a:lnTo>
                  <a:pt x="232967" y="4689800"/>
                </a:lnTo>
                <a:close/>
                <a:moveTo>
                  <a:pt x="0" y="5163352"/>
                </a:moveTo>
                <a:lnTo>
                  <a:pt x="232967" y="4697420"/>
                </a:lnTo>
                <a:lnTo>
                  <a:pt x="847997" y="4697420"/>
                </a:lnTo>
                <a:lnTo>
                  <a:pt x="1080962" y="5163352"/>
                </a:lnTo>
                <a:lnTo>
                  <a:pt x="847997" y="5629282"/>
                </a:lnTo>
                <a:lnTo>
                  <a:pt x="232967" y="5629282"/>
                </a:lnTo>
                <a:close/>
                <a:moveTo>
                  <a:pt x="0" y="6102835"/>
                </a:moveTo>
                <a:lnTo>
                  <a:pt x="232967" y="5636903"/>
                </a:lnTo>
                <a:lnTo>
                  <a:pt x="847997" y="5636903"/>
                </a:lnTo>
                <a:lnTo>
                  <a:pt x="1080962" y="6102835"/>
                </a:lnTo>
                <a:lnTo>
                  <a:pt x="847997" y="6568766"/>
                </a:lnTo>
                <a:lnTo>
                  <a:pt x="232967" y="6568766"/>
                </a:lnTo>
                <a:close/>
                <a:moveTo>
                  <a:pt x="0" y="7037078"/>
                </a:moveTo>
                <a:lnTo>
                  <a:pt x="232967" y="6571147"/>
                </a:lnTo>
                <a:lnTo>
                  <a:pt x="847997" y="6571147"/>
                </a:lnTo>
                <a:lnTo>
                  <a:pt x="1080962" y="7037078"/>
                </a:lnTo>
                <a:lnTo>
                  <a:pt x="847997" y="7503011"/>
                </a:lnTo>
                <a:lnTo>
                  <a:pt x="232967" y="7503011"/>
                </a:lnTo>
                <a:close/>
              </a:path>
            </a:pathLst>
          </a:custGeom>
          <a:noFill/>
          <a:ln w="6350">
            <a:gradFill flip="none" rotWithShape="1">
              <a:gsLst>
                <a:gs pos="0">
                  <a:schemeClr val="bg1">
                    <a:alpha val="20000"/>
                  </a:schemeClr>
                </a:gs>
                <a:gs pos="100000">
                  <a:schemeClr val="bg1">
                    <a:alpha val="0"/>
                  </a:schemeClr>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矩形 18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36869839-9A57-4170-9F80-BB2E5389E06D}"/>
              </a:ext>
            </a:extLst>
          </p:cNvPr>
          <p:cNvSpPr/>
          <p:nvPr/>
        </p:nvSpPr>
        <p:spPr>
          <a:xfrm>
            <a:off x="2950695" y="4796132"/>
            <a:ext cx="6939443" cy="646331"/>
          </a:xfrm>
          <a:prstGeom prst="rect">
            <a:avLst/>
          </a:prstGeom>
        </p:spPr>
        <p:txBody>
          <a:bodyPr wrap="square">
            <a:spAutoFit/>
          </a:bodyPr>
          <a:lstStyle/>
          <a:p>
            <a:pPr algn="ctr"/>
            <a:r>
              <a:rPr lang="en-US" altLang="zh-CN" sz="3600" b="1" spc="300" noProof="1">
                <a:solidFill>
                  <a:schemeClr val="bg1"/>
                </a:solidFill>
                <a:latin typeface="FontName" charset="-122"/>
                <a:ea typeface="FontName" charset="-122"/>
                <a:cs typeface="FontName" charset="-122"/>
                <a:sym typeface="Arial" panose="020B0604020202020204" pitchFamily="34" charset="0"/>
              </a:rPr>
              <a:t>Research</a:t>
            </a:r>
            <a:endParaRPr lang="zh-CN" altLang="en-US" sz="3600" b="1" spc="300" noProof="1">
              <a:solidFill>
                <a:schemeClr val="bg1"/>
              </a:solidFill>
              <a:latin typeface="FontName" charset="-122"/>
              <a:ea typeface="FontName" charset="-122"/>
              <a:cs typeface="FontName" charset="-122"/>
              <a:sym typeface="Arial" panose="020B0604020202020204" pitchFamily="34" charset="0"/>
            </a:endParaRPr>
          </a:p>
        </p:txBody>
      </p:sp>
      <p:sp>
        <p:nvSpPr>
          <p:cNvPr id="191" name="文本框 19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383617D0-C217-4046-AE0F-7FE5A91595EB}"/>
              </a:ext>
            </a:extLst>
          </p:cNvPr>
          <p:cNvSpPr txBox="1"/>
          <p:nvPr/>
        </p:nvSpPr>
        <p:spPr>
          <a:xfrm>
            <a:off x="5130800" y="1722395"/>
            <a:ext cx="1930400" cy="1569660"/>
          </a:xfrm>
          <a:prstGeom prst="rect">
            <a:avLst/>
          </a:prstGeom>
          <a:noFill/>
        </p:spPr>
        <p:txBody>
          <a:bodyPr wrap="square" rtlCol="0">
            <a:spAutoFit/>
          </a:bodyPr>
          <a:lstStyle>
            <a:defPPr>
              <a:defRPr lang="zh-CN"/>
            </a:defPPr>
            <a:lvl1pPr algn="ctr">
              <a:defRPr sz="23900">
                <a:ln w="63500">
                  <a:gradFill>
                    <a:gsLst>
                      <a:gs pos="0">
                        <a:srgbClr val="26FDFF"/>
                      </a:gs>
                      <a:gs pos="75000">
                        <a:srgbClr val="26FDFF">
                          <a:alpha val="0"/>
                        </a:srgbClr>
                      </a:gs>
                    </a:gsLst>
                    <a:lin ang="5400000" scaled="1"/>
                  </a:gradFill>
                </a:ln>
                <a:solidFill>
                  <a:srgbClr val="2342C8"/>
                </a:solidFill>
                <a:effectLst>
                  <a:outerShdw blurRad="254000" dist="127000" dir="5400000" algn="t" rotWithShape="0">
                    <a:srgbClr val="2342C8">
                      <a:alpha val="40000"/>
                    </a:srgbClr>
                  </a:outerShdw>
                </a:effectLst>
                <a:latin typeface="Franklin Gothic Heavy" panose="020B0903020102020204" pitchFamily="34" charset="0"/>
                <a:ea typeface="微软雅黑" panose="020B0503020204020204" pitchFamily="34" charset="-122"/>
              </a:defRPr>
            </a:lvl1pPr>
          </a:lstStyle>
          <a:p>
            <a:r>
              <a:rPr lang="en-US" altLang="zh-CN" sz="9600" i="1" dirty="0">
                <a:solidFill>
                  <a:srgbClr val="26FDFF"/>
                </a:solidFill>
                <a:effectLst>
                  <a:outerShdw blurRad="127000" sx="102000" sy="102000" algn="ctr" rotWithShape="0">
                    <a:srgbClr val="26FDFF">
                      <a:alpha val="40000"/>
                    </a:srgbClr>
                  </a:outerShdw>
                </a:effectLst>
              </a:rPr>
              <a:t>03</a:t>
            </a:r>
            <a:endParaRPr lang="zh-CN" altLang="en-US" sz="9600" i="1" dirty="0">
              <a:ln w="63500">
                <a:noFill/>
              </a:ln>
              <a:solidFill>
                <a:srgbClr val="FFD538"/>
              </a:solidFill>
              <a:effectLst>
                <a:outerShdw blurRad="254000" dist="127000" dir="5400000" algn="t" rotWithShape="0">
                  <a:srgbClr val="FFD538">
                    <a:alpha val="20000"/>
                  </a:srgbClr>
                </a:outerShdw>
              </a:effectLst>
            </a:endParaRPr>
          </a:p>
        </p:txBody>
      </p:sp>
      <p:sp>
        <p:nvSpPr>
          <p:cNvPr id="3" name="e7d195523061f1c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hidden="1">
            <a:extLst>
              <a:ext uri="{FF2B5EF4-FFF2-40B4-BE49-F238E27FC236}">
                <a16:creationId xmlns:a16="http://schemas.microsoft.com/office/drawing/2014/main" id="{2CEF5DE8-C324-4C69-AF87-6018770DF30E}"/>
              </a:ext>
            </a:extLst>
          </p:cNvPr>
          <p:cNvSpPr txBox="1"/>
          <p:nvPr/>
        </p:nvSpPr>
        <p:spPr>
          <a:xfrm>
            <a:off x="-355600" y="1803400"/>
            <a:ext cx="262251" cy="1016000"/>
          </a:xfrm>
          <a:prstGeom prst="rect">
            <a:avLst/>
          </a:prstGeom>
          <a:noFill/>
        </p:spPr>
        <p:txBody>
          <a:bodyPr vert="wordArtVert" rtlCol="0">
            <a:spAutoFit/>
          </a:bodyPr>
          <a:lstStyle/>
          <a:p>
            <a:r>
              <a:rPr lang="en-US" altLang="zh-CN" sz="100"/>
              <a:t>e7d195523061f1c0f0ec610a92cff745ee13794c7b8d98f8E73673273C9E8BE17CC3D63B9B1D6426C348A354AD505654C28F453CD7C8F90EADD06C08281DAED7140E5AAAED5880ECE414DFB6A93B82BE6CCDE3E9AC5271F3E6D28034012C5C8E8E9A57A91CD3538B2F90DBA2F38E43C0A7FAB4E84BF899D9D15C70D6002FEDD5E7FB9FB95F7B1238</a:t>
            </a:r>
            <a:endParaRPr lang="zh-CN" altLang="en-US" sz="100"/>
          </a:p>
        </p:txBody>
      </p:sp>
      <p:pic>
        <p:nvPicPr>
          <p:cNvPr id="64" name="图片 63">
            <a:extLst>
              <a:ext uri="{FF2B5EF4-FFF2-40B4-BE49-F238E27FC236}">
                <a16:creationId xmlns:a16="http://schemas.microsoft.com/office/drawing/2014/main" id="{20E699C4-DFFE-1A41-A891-85DB587F3221}"/>
              </a:ext>
            </a:extLst>
          </p:cNvPr>
          <p:cNvPicPr>
            <a:picLocks noChangeAspect="1"/>
          </p:cNvPicPr>
          <p:nvPr/>
        </p:nvPicPr>
        <p:blipFill>
          <a:blip r:embed="rId5"/>
          <a:stretch>
            <a:fillRect/>
          </a:stretch>
        </p:blipFill>
        <p:spPr>
          <a:xfrm>
            <a:off x="714381" y="363432"/>
            <a:ext cx="1241328" cy="589851"/>
          </a:xfrm>
          <a:prstGeom prst="rect">
            <a:avLst/>
          </a:prstGeom>
        </p:spPr>
      </p:pic>
      <p:sp>
        <p:nvSpPr>
          <p:cNvPr id="60" name="矩形 18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30CF7A9C-6C35-2D40-9628-3CAA4AC9704B}"/>
              </a:ext>
            </a:extLst>
          </p:cNvPr>
          <p:cNvSpPr/>
          <p:nvPr/>
        </p:nvSpPr>
        <p:spPr>
          <a:xfrm>
            <a:off x="4092765" y="5481780"/>
            <a:ext cx="5271282" cy="646331"/>
          </a:xfrm>
          <a:prstGeom prst="rect">
            <a:avLst/>
          </a:prstGeom>
        </p:spPr>
        <p:txBody>
          <a:bodyPr wrap="square">
            <a:spAutoFit/>
          </a:bodyPr>
          <a:lstStyle/>
          <a:p>
            <a:pPr marL="571500" indent="-571500">
              <a:buFont typeface="Arial" panose="020B0604020202020204" pitchFamily="34" charset="0"/>
              <a:buChar char="•"/>
            </a:pPr>
            <a:r>
              <a:rPr lang="en-US" altLang="zh-CN" b="1" spc="300" noProof="1">
                <a:solidFill>
                  <a:schemeClr val="bg1"/>
                </a:solidFill>
                <a:latin typeface="FontName" charset="-122"/>
                <a:ea typeface="FontName" charset="-122"/>
                <a:cs typeface="FontName" charset="-122"/>
                <a:sym typeface="Arial" panose="020B0604020202020204" pitchFamily="34" charset="0"/>
              </a:rPr>
              <a:t>Transaction processing</a:t>
            </a:r>
          </a:p>
          <a:p>
            <a:pPr marL="571500" indent="-571500">
              <a:buFont typeface="Arial" panose="020B0604020202020204" pitchFamily="34" charset="0"/>
              <a:buChar char="•"/>
            </a:pPr>
            <a:r>
              <a:rPr lang="en-US" altLang="zh-CN" b="1" spc="300" noProof="1">
                <a:solidFill>
                  <a:schemeClr val="bg1"/>
                </a:solidFill>
                <a:latin typeface="FontName" charset="-122"/>
                <a:ea typeface="FontName" charset="-122"/>
                <a:cs typeface="FontName" charset="-122"/>
                <a:sym typeface="Arial" panose="020B0604020202020204" pitchFamily="34" charset="0"/>
              </a:rPr>
              <a:t>Storage optimizations</a:t>
            </a:r>
            <a:endParaRPr lang="zh-CN" altLang="en-US" b="1" spc="300" noProof="1">
              <a:solidFill>
                <a:schemeClr val="bg1"/>
              </a:solidFill>
              <a:latin typeface="FontName" charset="-122"/>
              <a:ea typeface="FontName" charset="-122"/>
              <a:cs typeface="FontName" charset="-122"/>
              <a:sym typeface="Arial" panose="020B0604020202020204" pitchFamily="34" charset="0"/>
            </a:endParaRPr>
          </a:p>
        </p:txBody>
      </p:sp>
    </p:spTree>
    <p:extLst>
      <p:ext uri="{BB962C8B-B14F-4D97-AF65-F5344CB8AC3E}">
        <p14:creationId xmlns:p14="http://schemas.microsoft.com/office/powerpoint/2010/main" val="1220704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90F6F75E-9B5C-784D-B815-30E023BB8CDC}"/>
              </a:ext>
            </a:extLst>
          </p:cNvPr>
          <p:cNvGrpSpPr/>
          <p:nvPr/>
        </p:nvGrpSpPr>
        <p:grpSpPr>
          <a:xfrm>
            <a:off x="543042" y="0"/>
            <a:ext cx="576000" cy="1008000"/>
            <a:chOff x="873246" y="0"/>
            <a:chExt cx="576000" cy="1008000"/>
          </a:xfrm>
        </p:grpSpPr>
        <p:sp>
          <p:nvSpPr>
            <p:cNvPr id="9" name="矩形 8">
              <a:extLst>
                <a:ext uri="{FF2B5EF4-FFF2-40B4-BE49-F238E27FC236}">
                  <a16:creationId xmlns:a16="http://schemas.microsoft.com/office/drawing/2014/main" id="{F80E82FB-28FE-5948-B001-AE2EBA9149C4}"/>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 name="椭圆 9">
              <a:extLst>
                <a:ext uri="{FF2B5EF4-FFF2-40B4-BE49-F238E27FC236}">
                  <a16:creationId xmlns:a16="http://schemas.microsoft.com/office/drawing/2014/main" id="{19CE937B-1A60-584A-BCC8-AD19C1B2A3F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 name="椭圆 10">
              <a:extLst>
                <a:ext uri="{FF2B5EF4-FFF2-40B4-BE49-F238E27FC236}">
                  <a16:creationId xmlns:a16="http://schemas.microsoft.com/office/drawing/2014/main" id="{9304A40D-9E0C-C04C-9374-AF1A104C098C}"/>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12" name="文本框 11">
            <a:extLst>
              <a:ext uri="{FF2B5EF4-FFF2-40B4-BE49-F238E27FC236}">
                <a16:creationId xmlns:a16="http://schemas.microsoft.com/office/drawing/2014/main" id="{6D42DC69-7EC4-0E44-BAAF-AE341AA84D3E}"/>
              </a:ext>
            </a:extLst>
          </p:cNvPr>
          <p:cNvSpPr txBox="1"/>
          <p:nvPr/>
        </p:nvSpPr>
        <p:spPr>
          <a:xfrm>
            <a:off x="1282482" y="484780"/>
            <a:ext cx="1620957" cy="523220"/>
          </a:xfrm>
          <a:prstGeom prst="rect">
            <a:avLst/>
          </a:prstGeom>
          <a:noFill/>
        </p:spPr>
        <p:txBody>
          <a:bodyPr wrap="none" rtlCol="0">
            <a:spAutoFit/>
          </a:bodyPr>
          <a:lstStyle/>
          <a:p>
            <a:r>
              <a:rPr kumimoji="1" lang="zh-CN" altLang="en-US" sz="2800" b="1" dirty="0">
                <a:latin typeface="TencentSans W7" panose="020C04030202040F0204" pitchFamily="34" charset="-122"/>
                <a:ea typeface="TencentSans W7" panose="020C04030202040F0204" pitchFamily="34" charset="-122"/>
              </a:rPr>
              <a:t>研究方向</a:t>
            </a:r>
            <a:endParaRPr kumimoji="1" lang="en-US" altLang="zh-CN" sz="2800" b="1" dirty="0">
              <a:latin typeface="TencentSans W7" panose="020C04030202040F0204" pitchFamily="34" charset="-122"/>
              <a:ea typeface="TencentSans W7" panose="020C04030202040F0204" pitchFamily="34" charset="-122"/>
            </a:endParaRPr>
          </a:p>
        </p:txBody>
      </p:sp>
      <p:pic>
        <p:nvPicPr>
          <p:cNvPr id="2" name="Picture 6" descr="中國人民大學- 維基百科，自由的百科全書">
            <a:extLst>
              <a:ext uri="{FF2B5EF4-FFF2-40B4-BE49-F238E27FC236}">
                <a16:creationId xmlns:a16="http://schemas.microsoft.com/office/drawing/2014/main" id="{70031181-4657-AF2C-93E0-DC17B3A8D6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6494" y="1264488"/>
            <a:ext cx="849705" cy="8497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南京大學- 維基百科，自由的百科全書">
            <a:extLst>
              <a:ext uri="{FF2B5EF4-FFF2-40B4-BE49-F238E27FC236}">
                <a16:creationId xmlns:a16="http://schemas.microsoft.com/office/drawing/2014/main" id="{66BE6677-7870-448F-E78D-F5E4FDB454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0962" y="1291986"/>
            <a:ext cx="655145" cy="8222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華中科技大學- 維基百科，自由的百科全書">
            <a:extLst>
              <a:ext uri="{FF2B5EF4-FFF2-40B4-BE49-F238E27FC236}">
                <a16:creationId xmlns:a16="http://schemas.microsoft.com/office/drawing/2014/main" id="{03CE78D6-70EB-C848-329F-F76C608E97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4058" y="4022167"/>
            <a:ext cx="849705" cy="8497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中國科學技術大學- 維基百科，自由的百科全書">
            <a:extLst>
              <a:ext uri="{FF2B5EF4-FFF2-40B4-BE49-F238E27FC236}">
                <a16:creationId xmlns:a16="http://schemas.microsoft.com/office/drawing/2014/main" id="{66597484-F7C2-A395-6ADF-F9F6BA0FBB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6008" y="4022167"/>
            <a:ext cx="849705" cy="849705"/>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圆角 6">
            <a:extLst>
              <a:ext uri="{FF2B5EF4-FFF2-40B4-BE49-F238E27FC236}">
                <a16:creationId xmlns:a16="http://schemas.microsoft.com/office/drawing/2014/main" id="{338D0230-8FDD-9A3A-3055-168CE94371C1}"/>
              </a:ext>
            </a:extLst>
          </p:cNvPr>
          <p:cNvSpPr txBox="1"/>
          <p:nvPr/>
        </p:nvSpPr>
        <p:spPr>
          <a:xfrm>
            <a:off x="615042" y="1299896"/>
            <a:ext cx="3441694" cy="721642"/>
          </a:xfrm>
          <a:prstGeom prst="rect">
            <a:avLst/>
          </a:prstGeom>
          <a:solidFill>
            <a:schemeClr val="accent5">
              <a:lumMod val="40000"/>
              <a:lumOff val="60000"/>
            </a:schemeClr>
          </a:solidFill>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solidFill>
                  <a:schemeClr val="tx1"/>
                </a:solidFill>
              </a:rPr>
              <a:t>事务处理</a:t>
            </a:r>
            <a:endParaRPr lang="en-US" sz="2400" kern="1200" dirty="0">
              <a:solidFill>
                <a:schemeClr val="tx1"/>
              </a:solidFill>
            </a:endParaRPr>
          </a:p>
        </p:txBody>
      </p:sp>
      <p:sp>
        <p:nvSpPr>
          <p:cNvPr id="7" name="矩形: 圆角 6">
            <a:extLst>
              <a:ext uri="{FF2B5EF4-FFF2-40B4-BE49-F238E27FC236}">
                <a16:creationId xmlns:a16="http://schemas.microsoft.com/office/drawing/2014/main" id="{C25283A1-1AC9-A35B-380F-40564DF32B46}"/>
              </a:ext>
            </a:extLst>
          </p:cNvPr>
          <p:cNvSpPr txBox="1"/>
          <p:nvPr/>
        </p:nvSpPr>
        <p:spPr>
          <a:xfrm>
            <a:off x="615042" y="4062468"/>
            <a:ext cx="3441694" cy="721642"/>
          </a:xfrm>
          <a:prstGeom prst="rect">
            <a:avLst/>
          </a:prstGeom>
          <a:solidFill>
            <a:schemeClr val="accent5">
              <a:lumMod val="40000"/>
              <a:lumOff val="60000"/>
            </a:schemeClr>
          </a:solidFill>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solidFill>
                  <a:schemeClr val="tx1"/>
                </a:solidFill>
              </a:rPr>
              <a:t>存储优化</a:t>
            </a:r>
            <a:endParaRPr lang="en-US" sz="2400" kern="1200" dirty="0">
              <a:solidFill>
                <a:schemeClr val="tx1"/>
              </a:solidFill>
            </a:endParaRPr>
          </a:p>
        </p:txBody>
      </p:sp>
      <p:sp>
        <p:nvSpPr>
          <p:cNvPr id="20" name="文本框 19">
            <a:extLst>
              <a:ext uri="{FF2B5EF4-FFF2-40B4-BE49-F238E27FC236}">
                <a16:creationId xmlns:a16="http://schemas.microsoft.com/office/drawing/2014/main" id="{28A1091A-DFE8-D2A4-B7CA-9BB150F94212}"/>
              </a:ext>
            </a:extLst>
          </p:cNvPr>
          <p:cNvSpPr txBox="1"/>
          <p:nvPr/>
        </p:nvSpPr>
        <p:spPr>
          <a:xfrm>
            <a:off x="543042" y="4871872"/>
            <a:ext cx="11219543" cy="1754326"/>
          </a:xfrm>
          <a:prstGeom prst="rect">
            <a:avLst/>
          </a:prstGeom>
          <a:noFill/>
        </p:spPr>
        <p:txBody>
          <a:bodyPr wrap="square">
            <a:spAutoFit/>
          </a:bodyPr>
          <a:lstStyle/>
          <a:p>
            <a:r>
              <a:rPr lang="en-US" altLang="zh-CN" b="1" dirty="0"/>
              <a:t>ICDE’24 </a:t>
            </a:r>
            <a:r>
              <a:rPr lang="zh-CN" altLang="en-US" dirty="0"/>
              <a:t>IndeXY: A Framework for Constructing Indexes Larger than Memory</a:t>
            </a:r>
            <a:endParaRPr lang="en-US" altLang="zh-CN" dirty="0"/>
          </a:p>
          <a:p>
            <a:r>
              <a:rPr lang="en-US" altLang="zh-CN" b="1" dirty="0"/>
              <a:t>SIGMOD’24</a:t>
            </a:r>
            <a:r>
              <a:rPr lang="en-US" altLang="zh-CN" dirty="0"/>
              <a:t> SALI: A Scalable Adaptive Learned Index Framework based on Probability Models</a:t>
            </a:r>
          </a:p>
          <a:p>
            <a:r>
              <a:rPr lang="en-US" altLang="zh-CN" b="1" dirty="0"/>
              <a:t>SIGMOD’24</a:t>
            </a:r>
            <a:r>
              <a:rPr lang="en-US" altLang="zh-CN" dirty="0"/>
              <a:t> Homomorphic Compression: Making Text Processing on Compression Unlimited</a:t>
            </a:r>
          </a:p>
          <a:p>
            <a:r>
              <a:rPr lang="en-US" altLang="zh-CN" b="1" dirty="0"/>
              <a:t>TKDE’24</a:t>
            </a:r>
            <a:r>
              <a:rPr lang="en-US" altLang="zh-CN" dirty="0"/>
              <a:t> G-Learned Index: Enabling Efficient Learned Index on GPU</a:t>
            </a:r>
            <a:endParaRPr lang="en-US" altLang="zh-CN" b="1" dirty="0"/>
          </a:p>
          <a:p>
            <a:r>
              <a:rPr lang="en-US" altLang="zh-CN" b="1" dirty="0"/>
              <a:t>VLDB’24</a:t>
            </a:r>
            <a:r>
              <a:rPr lang="en-US" altLang="zh-CN" dirty="0"/>
              <a:t> </a:t>
            </a:r>
            <a:r>
              <a:rPr lang="en-US" altLang="zh-CN" dirty="0" err="1"/>
              <a:t>FluidKV</a:t>
            </a:r>
            <a:r>
              <a:rPr lang="en-US" altLang="zh-CN" dirty="0"/>
              <a:t>: Seamlessly Bridging the Gap between Indexing Performance and Memory-Footprint on Ultra-Fast Storage</a:t>
            </a:r>
          </a:p>
        </p:txBody>
      </p:sp>
      <p:sp>
        <p:nvSpPr>
          <p:cNvPr id="22" name="文本框 21">
            <a:extLst>
              <a:ext uri="{FF2B5EF4-FFF2-40B4-BE49-F238E27FC236}">
                <a16:creationId xmlns:a16="http://schemas.microsoft.com/office/drawing/2014/main" id="{7A261E76-B5AA-9C46-76CE-6E1ED0AEA9C7}"/>
              </a:ext>
            </a:extLst>
          </p:cNvPr>
          <p:cNvSpPr txBox="1"/>
          <p:nvPr/>
        </p:nvSpPr>
        <p:spPr>
          <a:xfrm>
            <a:off x="543042" y="2065379"/>
            <a:ext cx="11648958" cy="1754326"/>
          </a:xfrm>
          <a:prstGeom prst="rect">
            <a:avLst/>
          </a:prstGeom>
          <a:noFill/>
        </p:spPr>
        <p:txBody>
          <a:bodyPr wrap="square">
            <a:spAutoFit/>
          </a:bodyPr>
          <a:lstStyle/>
          <a:p>
            <a:r>
              <a:rPr lang="en-US" altLang="zh-CN" b="1" dirty="0"/>
              <a:t>ICDE’24</a:t>
            </a:r>
            <a:r>
              <a:rPr lang="en-US" altLang="zh-CN" dirty="0"/>
              <a:t> </a:t>
            </a:r>
            <a:r>
              <a:rPr lang="zh-CN" altLang="en-US" dirty="0"/>
              <a:t>Lion: Minimizing Distributed Transactions through Adaptive Replica Provision</a:t>
            </a:r>
            <a:endParaRPr lang="en-US" altLang="zh-CN" dirty="0"/>
          </a:p>
          <a:p>
            <a:r>
              <a:rPr lang="en-US" altLang="zh-CN" b="1" dirty="0"/>
              <a:t>VLDB’23</a:t>
            </a:r>
            <a:r>
              <a:rPr lang="en-US" altLang="zh-CN" dirty="0"/>
              <a:t> Efficient Black-Box Checking of Snapshot Isolation in Databases</a:t>
            </a:r>
          </a:p>
          <a:p>
            <a:r>
              <a:rPr lang="en-US" altLang="zh-CN" b="1" dirty="0"/>
              <a:t>VLDB’23 </a:t>
            </a:r>
            <a:r>
              <a:rPr lang="en-US" altLang="zh-CN" dirty="0"/>
              <a:t>Online Schema Evolution is (Almost) Free for Snapshot Databases</a:t>
            </a:r>
          </a:p>
          <a:p>
            <a:r>
              <a:rPr lang="en-US" altLang="zh-CN" b="1" dirty="0"/>
              <a:t>VLDBJ’23 </a:t>
            </a:r>
            <a:r>
              <a:rPr lang="en-US" altLang="zh-CN" dirty="0" err="1"/>
              <a:t>RCBench</a:t>
            </a:r>
            <a:r>
              <a:rPr lang="en-US" altLang="zh-CN" dirty="0"/>
              <a:t>: an RDMA-enabled transaction framework for analyzing concurrency control algorithms</a:t>
            </a:r>
          </a:p>
          <a:p>
            <a:r>
              <a:rPr lang="en-US" altLang="zh-CN" b="1" dirty="0"/>
              <a:t>TKDE’23</a:t>
            </a:r>
            <a:r>
              <a:rPr lang="en-US" altLang="zh-CN" dirty="0"/>
              <a:t> Efficiently Supporting Multi-Level Serializability in Decentralized Database Systems</a:t>
            </a:r>
          </a:p>
          <a:p>
            <a:r>
              <a:rPr lang="en-US" altLang="zh-CN" b="1" dirty="0"/>
              <a:t>VLDB’24</a:t>
            </a:r>
            <a:r>
              <a:rPr lang="en-US" altLang="zh-CN" dirty="0"/>
              <a:t> TDSQL: Tencent Distributed Database System</a:t>
            </a:r>
          </a:p>
        </p:txBody>
      </p:sp>
      <p:pic>
        <p:nvPicPr>
          <p:cNvPr id="2050" name="Picture 2" descr="University of Texas at Austin - Wikipedia">
            <a:extLst>
              <a:ext uri="{FF2B5EF4-FFF2-40B4-BE49-F238E27FC236}">
                <a16:creationId xmlns:a16="http://schemas.microsoft.com/office/drawing/2014/main" id="{6D45ED59-A49A-463B-F358-E154A6864C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62109" y="3965266"/>
            <a:ext cx="882876" cy="8828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henzhen University - Wikipedia">
            <a:extLst>
              <a:ext uri="{FF2B5EF4-FFF2-40B4-BE49-F238E27FC236}">
                <a16:creationId xmlns:a16="http://schemas.microsoft.com/office/drawing/2014/main" id="{C9373E32-BB6F-E3BF-BDEE-0C95B9277C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62109" y="1299896"/>
            <a:ext cx="849705" cy="849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151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1936749" cy="523220"/>
          </a:xfrm>
          <a:prstGeom prst="rect">
            <a:avLst/>
          </a:prstGeom>
          <a:noFill/>
        </p:spPr>
        <p:txBody>
          <a:bodyPr wrap="none" rtlCol="0">
            <a:spAutoFit/>
          </a:bodyPr>
          <a:lstStyle/>
          <a:p>
            <a:r>
              <a:rPr kumimoji="1" lang="en-US" altLang="zh-CN" sz="2800" b="1" dirty="0">
                <a:ea typeface="TencentSans W7" panose="020C04030202040F0204" pitchFamily="34" charset="-122"/>
              </a:rPr>
              <a:t>TPC-C</a:t>
            </a:r>
            <a:r>
              <a:rPr kumimoji="1" lang="zh-CN" altLang="en-US" sz="2800" b="1" dirty="0">
                <a:ea typeface="TencentSans W7" panose="020C04030202040F0204" pitchFamily="34" charset="-122"/>
              </a:rPr>
              <a:t>测试</a:t>
            </a:r>
            <a:endParaRPr kumimoji="1" lang="en-US" altLang="zh-CN" sz="2800" b="1" dirty="0">
              <a:ea typeface="TencentSans W7" panose="020C04030202040F0204" pitchFamily="34" charset="-122"/>
            </a:endParaRPr>
          </a:p>
        </p:txBody>
      </p:sp>
      <p:pic>
        <p:nvPicPr>
          <p:cNvPr id="5" name="图片 4">
            <a:extLst>
              <a:ext uri="{FF2B5EF4-FFF2-40B4-BE49-F238E27FC236}">
                <a16:creationId xmlns:a16="http://schemas.microsoft.com/office/drawing/2014/main" id="{4291DA6F-4D29-CD07-25F1-75A6501749DC}"/>
              </a:ext>
            </a:extLst>
          </p:cNvPr>
          <p:cNvPicPr>
            <a:picLocks noChangeAspect="1"/>
          </p:cNvPicPr>
          <p:nvPr>
            <p:custDataLst>
              <p:tags r:id="rId1"/>
            </p:custDataLst>
          </p:nvPr>
        </p:nvPicPr>
        <p:blipFill>
          <a:blip r:embed="rId5"/>
          <a:stretch>
            <a:fillRect/>
          </a:stretch>
        </p:blipFill>
        <p:spPr>
          <a:xfrm>
            <a:off x="1193800" y="32169100"/>
            <a:ext cx="12720320" cy="9210675"/>
          </a:xfrm>
          <a:prstGeom prst="rect">
            <a:avLst/>
          </a:prstGeom>
        </p:spPr>
      </p:pic>
      <p:pic>
        <p:nvPicPr>
          <p:cNvPr id="6" name="图片 5">
            <a:extLst>
              <a:ext uri="{FF2B5EF4-FFF2-40B4-BE49-F238E27FC236}">
                <a16:creationId xmlns:a16="http://schemas.microsoft.com/office/drawing/2014/main" id="{2DEC05A6-A276-F384-75ED-A7C918B3BCE9}"/>
              </a:ext>
            </a:extLst>
          </p:cNvPr>
          <p:cNvPicPr>
            <a:picLocks noChangeAspect="1"/>
          </p:cNvPicPr>
          <p:nvPr>
            <p:custDataLst>
              <p:tags r:id="rId2"/>
            </p:custDataLst>
          </p:nvPr>
        </p:nvPicPr>
        <p:blipFill>
          <a:blip r:embed="rId5"/>
          <a:stretch>
            <a:fillRect/>
          </a:stretch>
        </p:blipFill>
        <p:spPr>
          <a:xfrm>
            <a:off x="1346200" y="35244741"/>
            <a:ext cx="8683204" cy="6287434"/>
          </a:xfrm>
          <a:prstGeom prst="rect">
            <a:avLst/>
          </a:prstGeom>
        </p:spPr>
      </p:pic>
      <p:sp>
        <p:nvSpPr>
          <p:cNvPr id="3" name="矩形 2">
            <a:extLst>
              <a:ext uri="{FF2B5EF4-FFF2-40B4-BE49-F238E27FC236}">
                <a16:creationId xmlns:a16="http://schemas.microsoft.com/office/drawing/2014/main" id="{48256955-C5F9-B94F-18B4-B5C9C2867BC8}"/>
              </a:ext>
            </a:extLst>
          </p:cNvPr>
          <p:cNvSpPr/>
          <p:nvPr/>
        </p:nvSpPr>
        <p:spPr>
          <a:xfrm>
            <a:off x="3960634" y="2580099"/>
            <a:ext cx="3240354" cy="2800371"/>
          </a:xfrm>
          <a:prstGeom prst="rect">
            <a:avLst/>
          </a:prstGeom>
          <a:solidFill>
            <a:schemeClr val="bg1"/>
          </a:solidFill>
          <a:ln w="3175">
            <a:solidFill>
              <a:schemeClr val="bg1">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2832B827-83A9-3210-FBA5-5651BB085775}"/>
              </a:ext>
            </a:extLst>
          </p:cNvPr>
          <p:cNvSpPr/>
          <p:nvPr/>
        </p:nvSpPr>
        <p:spPr>
          <a:xfrm>
            <a:off x="1221972" y="3188013"/>
            <a:ext cx="2551964" cy="1149291"/>
          </a:xfrm>
          <a:prstGeom prst="rect">
            <a:avLst/>
          </a:prstGeom>
          <a:solidFill>
            <a:srgbClr val="F0F0F0"/>
          </a:solid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000"/>
              </a:lnSpc>
              <a:spcBef>
                <a:spcPts val="0"/>
              </a:spcBef>
            </a:pPr>
            <a:r>
              <a:rPr lang="en-US" altLang="zh-CN"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8</a:t>
            </a:r>
            <a:r>
              <a:rPr lang="zh-CN" altLang="en-US"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小时全压力测试：</a:t>
            </a:r>
            <a:endParaRPr lang="en-US" altLang="zh-CN" sz="1200" dirty="0">
              <a:solidFill>
                <a:srgbClr val="333333"/>
              </a:solidFill>
              <a:latin typeface="微软雅黑" panose="020B0503020204020204" pitchFamily="34" charset="-122"/>
              <a:ea typeface="微软雅黑" panose="020B0503020204020204" pitchFamily="34" charset="-122"/>
            </a:endParaRPr>
          </a:p>
          <a:p>
            <a:pPr>
              <a:lnSpc>
                <a:spcPts val="2000"/>
              </a:lnSpc>
              <a:spcBef>
                <a:spcPts val="0"/>
              </a:spcBef>
            </a:pPr>
            <a:r>
              <a:rPr lang="en-US" altLang="zh-CN" sz="1050" dirty="0">
                <a:solidFill>
                  <a:srgbClr val="333333"/>
                </a:solidFill>
                <a:latin typeface="微软雅黑" panose="020B0503020204020204" pitchFamily="34" charset="-122"/>
                <a:ea typeface="微软雅黑" panose="020B0503020204020204" pitchFamily="34" charset="-122"/>
              </a:rPr>
              <a:t>8</a:t>
            </a:r>
            <a:r>
              <a:rPr lang="zh-CN" altLang="en-US" sz="1050" dirty="0">
                <a:solidFill>
                  <a:srgbClr val="333333"/>
                </a:solidFill>
                <a:latin typeface="微软雅黑" panose="020B0503020204020204" pitchFamily="34" charset="-122"/>
                <a:ea typeface="微软雅黑" panose="020B0503020204020204" pitchFamily="34" charset="-122"/>
              </a:rPr>
              <a:t>小时，稳定态，不能有任何错误，不能有故障，平均每分钟事务数，为最终的</a:t>
            </a:r>
            <a:r>
              <a:rPr lang="en-US" altLang="zh-CN" sz="1050" dirty="0" err="1">
                <a:solidFill>
                  <a:srgbClr val="333333"/>
                </a:solidFill>
                <a:latin typeface="微软雅黑" panose="020B0503020204020204" pitchFamily="34" charset="-122"/>
                <a:ea typeface="微软雅黑" panose="020B0503020204020204" pitchFamily="34" charset="-122"/>
              </a:rPr>
              <a:t>tpmC</a:t>
            </a:r>
            <a:r>
              <a:rPr lang="zh-CN" altLang="en-US" sz="1050" dirty="0">
                <a:solidFill>
                  <a:srgbClr val="333333"/>
                </a:solidFill>
                <a:latin typeface="微软雅黑" panose="020B0503020204020204" pitchFamily="34" charset="-122"/>
                <a:ea typeface="微软雅黑" panose="020B0503020204020204" pitchFamily="34" charset="-122"/>
              </a:rPr>
              <a:t>，关注时延，正确性等</a:t>
            </a:r>
            <a:endParaRPr lang="en-US" altLang="zh-CN" sz="1050" dirty="0">
              <a:solidFill>
                <a:srgbClr val="333333"/>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3C4E78FC-0D27-9C5F-B0C2-68CBE92D4614}"/>
              </a:ext>
            </a:extLst>
          </p:cNvPr>
          <p:cNvSpPr/>
          <p:nvPr/>
        </p:nvSpPr>
        <p:spPr>
          <a:xfrm>
            <a:off x="7438730" y="3113977"/>
            <a:ext cx="2592758" cy="897268"/>
          </a:xfrm>
          <a:prstGeom prst="rect">
            <a:avLst/>
          </a:prstGeom>
          <a:solidFill>
            <a:srgbClr val="F0F0F0"/>
          </a:solid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000"/>
              </a:lnSpc>
            </a:pPr>
            <a:r>
              <a:rPr lang="zh-CN" altLang="en-US"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故障容灾测试：</a:t>
            </a:r>
            <a:endParaRPr lang="en-US" altLang="zh-CN"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endParaRPr>
          </a:p>
          <a:p>
            <a:pPr>
              <a:lnSpc>
                <a:spcPts val="2000"/>
              </a:lnSpc>
            </a:pPr>
            <a:r>
              <a:rPr lang="zh-CN" altLang="en-US" sz="1050" dirty="0">
                <a:solidFill>
                  <a:srgbClr val="333333"/>
                </a:solidFill>
                <a:latin typeface="微软雅黑" panose="020B0503020204020204" pitchFamily="34" charset="-122"/>
                <a:ea typeface="微软雅黑" panose="020B0503020204020204" pitchFamily="34" charset="-122"/>
              </a:rPr>
              <a:t>不同组件的故障测试，模拟真实的断电，验证数据不丢失，数据事务一致性等</a:t>
            </a:r>
            <a:endParaRPr lang="zh-CN" altLang="zh-CN" sz="1050" dirty="0">
              <a:solidFill>
                <a:srgbClr val="333333"/>
              </a:solidFill>
              <a:latin typeface="微软雅黑" panose="020B0503020204020204" pitchFamily="34" charset="-122"/>
              <a:ea typeface="微软雅黑" panose="020B0503020204020204" pitchFamily="34" charset="-122"/>
            </a:endParaRPr>
          </a:p>
        </p:txBody>
      </p:sp>
      <p:sp>
        <p:nvSpPr>
          <p:cNvPr id="10" name="矩形 9">
            <a:extLst>
              <a:ext uri="{FF2B5EF4-FFF2-40B4-BE49-F238E27FC236}">
                <a16:creationId xmlns:a16="http://schemas.microsoft.com/office/drawing/2014/main" id="{4C0B0DC9-FA16-F8A0-B7F5-1E0CCB808411}"/>
              </a:ext>
            </a:extLst>
          </p:cNvPr>
          <p:cNvSpPr/>
          <p:nvPr/>
        </p:nvSpPr>
        <p:spPr>
          <a:xfrm>
            <a:off x="4187290" y="5535065"/>
            <a:ext cx="3144747" cy="626914"/>
          </a:xfrm>
          <a:prstGeom prst="rect">
            <a:avLst/>
          </a:prstGeom>
          <a:solidFill>
            <a:srgbClr val="F0F0F0"/>
          </a:solid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000"/>
              </a:lnSpc>
            </a:pPr>
            <a:r>
              <a:rPr lang="zh-CN" altLang="en-US"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数据库</a:t>
            </a:r>
            <a:r>
              <a:rPr lang="en-US" altLang="zh-CN"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ACI</a:t>
            </a:r>
            <a:r>
              <a:rPr lang="zh-CN" altLang="en-US"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测试：</a:t>
            </a:r>
            <a:endParaRPr lang="en-US" altLang="zh-CN"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endParaRPr>
          </a:p>
          <a:p>
            <a:pPr>
              <a:lnSpc>
                <a:spcPts val="2000"/>
              </a:lnSpc>
            </a:pPr>
            <a:r>
              <a:rPr lang="zh-CN" altLang="en-US" sz="1050" dirty="0">
                <a:solidFill>
                  <a:srgbClr val="333333"/>
                </a:solidFill>
                <a:latin typeface="微软雅黑" panose="020B0503020204020204" pitchFamily="34" charset="-122"/>
                <a:ea typeface="微软雅黑" panose="020B0503020204020204" pitchFamily="34" charset="-122"/>
              </a:rPr>
              <a:t>数据库的各种一致性、隔离级别、原子性进行测试</a:t>
            </a:r>
            <a:endParaRPr lang="zh-CN" altLang="zh-CN" sz="1050" dirty="0">
              <a:solidFill>
                <a:srgbClr val="333333"/>
              </a:solidFill>
              <a:latin typeface="微软雅黑" panose="020B0503020204020204" pitchFamily="34" charset="-122"/>
              <a:ea typeface="微软雅黑" panose="020B0503020204020204" pitchFamily="34" charset="-122"/>
            </a:endParaRPr>
          </a:p>
        </p:txBody>
      </p:sp>
      <p:grpSp>
        <p:nvGrpSpPr>
          <p:cNvPr id="11" name="组合 10">
            <a:extLst>
              <a:ext uri="{FF2B5EF4-FFF2-40B4-BE49-F238E27FC236}">
                <a16:creationId xmlns:a16="http://schemas.microsoft.com/office/drawing/2014/main" id="{B4266303-BB19-7A4E-0762-4827615ADB53}"/>
              </a:ext>
            </a:extLst>
          </p:cNvPr>
          <p:cNvGrpSpPr/>
          <p:nvPr/>
        </p:nvGrpSpPr>
        <p:grpSpPr>
          <a:xfrm>
            <a:off x="4187290" y="2750389"/>
            <a:ext cx="2893887" cy="2557756"/>
            <a:chOff x="958033" y="2763748"/>
            <a:chExt cx="3065982" cy="2709862"/>
          </a:xfrm>
        </p:grpSpPr>
        <p:sp>
          <p:nvSpPr>
            <p:cNvPr id="12" name="等腰三角形 22">
              <a:extLst>
                <a:ext uri="{FF2B5EF4-FFF2-40B4-BE49-F238E27FC236}">
                  <a16:creationId xmlns:a16="http://schemas.microsoft.com/office/drawing/2014/main" id="{45102311-01B5-271E-A65D-407A336597DD}"/>
                </a:ext>
              </a:extLst>
            </p:cNvPr>
            <p:cNvSpPr/>
            <p:nvPr/>
          </p:nvSpPr>
          <p:spPr>
            <a:xfrm>
              <a:off x="1584757" y="3268351"/>
              <a:ext cx="1869260" cy="1558925"/>
            </a:xfrm>
            <a:prstGeom prst="triangle">
              <a:avLst/>
            </a:prstGeom>
            <a:noFill/>
            <a:ln w="12700">
              <a:solidFill>
                <a:schemeClr val="accent6">
                  <a:lumMod val="50000"/>
                  <a:alpha val="91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sp>
          <p:nvSpPr>
            <p:cNvPr id="13" name="椭圆 12">
              <a:extLst>
                <a:ext uri="{FF2B5EF4-FFF2-40B4-BE49-F238E27FC236}">
                  <a16:creationId xmlns:a16="http://schemas.microsoft.com/office/drawing/2014/main" id="{7D5E471F-28DE-2A6F-7075-A817EAF50E4A}"/>
                </a:ext>
              </a:extLst>
            </p:cNvPr>
            <p:cNvSpPr/>
            <p:nvPr/>
          </p:nvSpPr>
          <p:spPr>
            <a:xfrm>
              <a:off x="1892662" y="2763748"/>
              <a:ext cx="1196722" cy="1150937"/>
            </a:xfrm>
            <a:prstGeom prst="ellipse">
              <a:avLst/>
            </a:prstGeom>
            <a:solidFill>
              <a:srgbClr val="D6E7FF"/>
            </a:solidFill>
            <a:ln w="3175">
              <a:solidFill>
                <a:srgbClr val="2C68FF"/>
              </a:solidFill>
              <a:prstDash val="dash"/>
              <a:miter lim="400000"/>
            </a:ln>
          </p:spPr>
          <p:txBody>
            <a:bodyPr lIns="19050" tIns="19050" rIns="19050" bIns="19050" anchor="ctr"/>
            <a:lstStyle/>
            <a:p>
              <a:pPr algn="ctr" defTabSz="457200">
                <a:defRPr/>
              </a:pPr>
              <a:endParaRPr lang="zh-CN" altLang="en-US" sz="1400" kern="0" dirty="0">
                <a:solidFill>
                  <a:schemeClr val="tx1">
                    <a:lumMod val="95000"/>
                    <a:lumOff val="5000"/>
                  </a:schemeClr>
                </a:solidFill>
                <a:latin typeface="微软雅黑" panose="020B0503020204020204" pitchFamily="34" charset="-122"/>
                <a:ea typeface="微软雅黑" panose="020B0503020204020204" pitchFamily="34" charset="-122"/>
                <a:cs typeface="Calibri"/>
              </a:endParaRPr>
            </a:p>
          </p:txBody>
        </p:sp>
        <p:sp>
          <p:nvSpPr>
            <p:cNvPr id="14" name="椭圆 13">
              <a:extLst>
                <a:ext uri="{FF2B5EF4-FFF2-40B4-BE49-F238E27FC236}">
                  <a16:creationId xmlns:a16="http://schemas.microsoft.com/office/drawing/2014/main" id="{2434CEA8-3DCF-0E21-DFF6-5CBA98FD91B6}"/>
                </a:ext>
              </a:extLst>
            </p:cNvPr>
            <p:cNvSpPr/>
            <p:nvPr/>
          </p:nvSpPr>
          <p:spPr>
            <a:xfrm>
              <a:off x="958033" y="4322673"/>
              <a:ext cx="1196722" cy="1150937"/>
            </a:xfrm>
            <a:prstGeom prst="ellipse">
              <a:avLst/>
            </a:prstGeom>
            <a:solidFill>
              <a:srgbClr val="D6E7FF"/>
            </a:solidFill>
            <a:ln w="3175">
              <a:solidFill>
                <a:srgbClr val="2C68FF"/>
              </a:solidFill>
              <a:prstDash val="dash"/>
              <a:miter lim="400000"/>
            </a:ln>
          </p:spPr>
          <p:txBody>
            <a:bodyPr lIns="19050" tIns="19050" rIns="19050" bIns="19050" anchor="ctr"/>
            <a:lstStyle/>
            <a:p>
              <a:pPr algn="ctr" defTabSz="457200">
                <a:defRPr/>
              </a:pPr>
              <a:endParaRPr lang="zh-CN" altLang="en-US" sz="1400" kern="0" dirty="0">
                <a:solidFill>
                  <a:schemeClr val="tx1">
                    <a:lumMod val="95000"/>
                    <a:lumOff val="5000"/>
                  </a:schemeClr>
                </a:solidFill>
                <a:latin typeface="微软雅黑" panose="020B0503020204020204" pitchFamily="34" charset="-122"/>
                <a:ea typeface="微软雅黑" panose="020B0503020204020204" pitchFamily="34" charset="-122"/>
                <a:cs typeface="Calibri"/>
              </a:endParaRPr>
            </a:p>
          </p:txBody>
        </p:sp>
        <p:sp>
          <p:nvSpPr>
            <p:cNvPr id="15" name="椭圆 14">
              <a:extLst>
                <a:ext uri="{FF2B5EF4-FFF2-40B4-BE49-F238E27FC236}">
                  <a16:creationId xmlns:a16="http://schemas.microsoft.com/office/drawing/2014/main" id="{B5DE9BEB-08A4-5003-0508-E0F75EC9B84B}"/>
                </a:ext>
              </a:extLst>
            </p:cNvPr>
            <p:cNvSpPr/>
            <p:nvPr/>
          </p:nvSpPr>
          <p:spPr>
            <a:xfrm>
              <a:off x="2827293" y="4322673"/>
              <a:ext cx="1196722" cy="1150937"/>
            </a:xfrm>
            <a:prstGeom prst="ellipse">
              <a:avLst/>
            </a:prstGeom>
            <a:solidFill>
              <a:srgbClr val="D6E7FF"/>
            </a:solidFill>
            <a:ln w="3175">
              <a:solidFill>
                <a:srgbClr val="2C68FF"/>
              </a:solidFill>
              <a:prstDash val="dash"/>
              <a:miter lim="400000"/>
            </a:ln>
          </p:spPr>
          <p:txBody>
            <a:bodyPr lIns="19050" tIns="19050" rIns="19050" bIns="19050" anchor="ctr"/>
            <a:lstStyle/>
            <a:p>
              <a:pPr algn="ctr" defTabSz="457200">
                <a:defRPr/>
              </a:pPr>
              <a:endParaRPr lang="zh-CN" altLang="en-US" sz="1400" kern="0" dirty="0">
                <a:solidFill>
                  <a:schemeClr val="tx1">
                    <a:lumMod val="95000"/>
                    <a:lumOff val="5000"/>
                  </a:schemeClr>
                </a:solidFill>
                <a:latin typeface="微软雅黑" panose="020B0503020204020204" pitchFamily="34" charset="-122"/>
                <a:ea typeface="微软雅黑" panose="020B0503020204020204" pitchFamily="34" charset="-122"/>
                <a:cs typeface="Calibri"/>
              </a:endParaRPr>
            </a:p>
          </p:txBody>
        </p:sp>
        <p:sp>
          <p:nvSpPr>
            <p:cNvPr id="16" name="椭圆 15">
              <a:extLst>
                <a:ext uri="{FF2B5EF4-FFF2-40B4-BE49-F238E27FC236}">
                  <a16:creationId xmlns:a16="http://schemas.microsoft.com/office/drawing/2014/main" id="{D1637726-2159-DB32-CE94-E024CF4BFA8B}"/>
                </a:ext>
              </a:extLst>
            </p:cNvPr>
            <p:cNvSpPr/>
            <p:nvPr/>
          </p:nvSpPr>
          <p:spPr>
            <a:xfrm>
              <a:off x="2110162" y="4099584"/>
              <a:ext cx="761721" cy="576000"/>
            </a:xfrm>
            <a:prstGeom prst="ellipse">
              <a:avLst/>
            </a:prstGeom>
            <a:noFill/>
            <a:ln w="12700">
              <a:miter lim="400000"/>
            </a:ln>
          </p:spPr>
          <p:txBody>
            <a:bodyPr lIns="19050" tIns="19050" rIns="19050" bIns="19050" anchor="ctr"/>
            <a:lstStyle/>
            <a:p>
              <a:pPr algn="ctr" defTabSz="457200">
                <a:lnSpc>
                  <a:spcPts val="2000"/>
                </a:lnSpc>
                <a:defRPr/>
              </a:pPr>
              <a:r>
                <a:rPr lang="zh-CN" altLang="en-US" sz="1400" b="1" kern="0" dirty="0">
                  <a:solidFill>
                    <a:schemeClr val="tx1">
                      <a:lumMod val="95000"/>
                      <a:lumOff val="5000"/>
                    </a:schemeClr>
                  </a:solidFill>
                  <a:latin typeface="微软雅黑" panose="020B0503020204020204" pitchFamily="34" charset="-122"/>
                  <a:ea typeface="微软雅黑" panose="020B0503020204020204" pitchFamily="34" charset="-122"/>
                  <a:cs typeface="Calibri"/>
                </a:rPr>
                <a:t>基础能力</a:t>
              </a:r>
            </a:p>
          </p:txBody>
        </p:sp>
        <p:sp>
          <p:nvSpPr>
            <p:cNvPr id="17" name="椭圆 16">
              <a:extLst>
                <a:ext uri="{FF2B5EF4-FFF2-40B4-BE49-F238E27FC236}">
                  <a16:creationId xmlns:a16="http://schemas.microsoft.com/office/drawing/2014/main" id="{DDCDB924-C662-6599-A1AA-35AD93429C9E}"/>
                </a:ext>
              </a:extLst>
            </p:cNvPr>
            <p:cNvSpPr/>
            <p:nvPr/>
          </p:nvSpPr>
          <p:spPr>
            <a:xfrm>
              <a:off x="2020715" y="2886457"/>
              <a:ext cx="940613" cy="904627"/>
            </a:xfrm>
            <a:prstGeom prst="ellipse">
              <a:avLst/>
            </a:prstGeom>
            <a:solidFill>
              <a:srgbClr val="3372FF"/>
            </a:solidFill>
            <a:ln w="3175">
              <a:solidFill>
                <a:schemeClr val="bg1">
                  <a:lumMod val="95000"/>
                </a:schemeClr>
              </a:solidFill>
              <a:prstDash val="solid"/>
              <a:miter lim="400000"/>
            </a:ln>
          </p:spPr>
          <p:txBody>
            <a:bodyPr lIns="19050" tIns="19050" rIns="19050" bIns="19050" anchor="ctr"/>
            <a:lstStyle/>
            <a:p>
              <a:pPr algn="ctr" defTabSz="457200">
                <a:defRPr/>
              </a:pPr>
              <a:r>
                <a:rPr lang="zh-CN" altLang="en-US" sz="1200" kern="0" dirty="0">
                  <a:solidFill>
                    <a:schemeClr val="bg1"/>
                  </a:solidFill>
                  <a:latin typeface="微软雅黑" panose="020B0503020204020204" pitchFamily="34" charset="-122"/>
                  <a:ea typeface="微软雅黑" panose="020B0503020204020204" pitchFamily="34" charset="-122"/>
                  <a:cs typeface="Calibri"/>
                </a:rPr>
                <a:t>性能</a:t>
              </a:r>
            </a:p>
          </p:txBody>
        </p:sp>
        <p:sp>
          <p:nvSpPr>
            <p:cNvPr id="18" name="椭圆 17">
              <a:extLst>
                <a:ext uri="{FF2B5EF4-FFF2-40B4-BE49-F238E27FC236}">
                  <a16:creationId xmlns:a16="http://schemas.microsoft.com/office/drawing/2014/main" id="{EF274F49-EF05-5173-6DCB-130476970513}"/>
                </a:ext>
              </a:extLst>
            </p:cNvPr>
            <p:cNvSpPr/>
            <p:nvPr/>
          </p:nvSpPr>
          <p:spPr>
            <a:xfrm>
              <a:off x="1086085" y="4445034"/>
              <a:ext cx="940613" cy="904627"/>
            </a:xfrm>
            <a:prstGeom prst="ellipse">
              <a:avLst/>
            </a:prstGeom>
            <a:solidFill>
              <a:srgbClr val="3372FF"/>
            </a:solidFill>
            <a:ln w="3175">
              <a:solidFill>
                <a:schemeClr val="bg1">
                  <a:lumMod val="95000"/>
                </a:schemeClr>
              </a:solidFill>
              <a:prstDash val="solid"/>
              <a:miter lim="400000"/>
            </a:ln>
          </p:spPr>
          <p:txBody>
            <a:bodyPr lIns="19050" tIns="19050" rIns="19050" bIns="19050" anchor="ctr"/>
            <a:lstStyle/>
            <a:p>
              <a:pPr algn="ctr" defTabSz="457200">
                <a:defRPr/>
              </a:pPr>
              <a:r>
                <a:rPr lang="zh-CN" altLang="en-US" sz="1200" kern="0" dirty="0">
                  <a:solidFill>
                    <a:schemeClr val="bg1"/>
                  </a:solidFill>
                  <a:latin typeface="微软雅黑" panose="020B0503020204020204" pitchFamily="34" charset="-122"/>
                  <a:ea typeface="微软雅黑" panose="020B0503020204020204" pitchFamily="34" charset="-122"/>
                  <a:cs typeface="Calibri"/>
                </a:rPr>
                <a:t>成本</a:t>
              </a:r>
            </a:p>
          </p:txBody>
        </p:sp>
        <p:sp>
          <p:nvSpPr>
            <p:cNvPr id="19" name="椭圆 18">
              <a:extLst>
                <a:ext uri="{FF2B5EF4-FFF2-40B4-BE49-F238E27FC236}">
                  <a16:creationId xmlns:a16="http://schemas.microsoft.com/office/drawing/2014/main" id="{0B2D20C6-40EC-2962-0056-52F7D7C9DAF6}"/>
                </a:ext>
              </a:extLst>
            </p:cNvPr>
            <p:cNvSpPr/>
            <p:nvPr/>
          </p:nvSpPr>
          <p:spPr>
            <a:xfrm>
              <a:off x="2966971" y="4437112"/>
              <a:ext cx="940613" cy="904627"/>
            </a:xfrm>
            <a:prstGeom prst="ellipse">
              <a:avLst/>
            </a:prstGeom>
            <a:solidFill>
              <a:srgbClr val="3372FF"/>
            </a:solidFill>
            <a:ln w="3175">
              <a:solidFill>
                <a:schemeClr val="bg1">
                  <a:lumMod val="95000"/>
                </a:schemeClr>
              </a:solidFill>
              <a:prstDash val="solid"/>
              <a:miter lim="400000"/>
            </a:ln>
          </p:spPr>
          <p:txBody>
            <a:bodyPr lIns="19050" tIns="19050" rIns="19050" bIns="19050" anchor="ctr"/>
            <a:lstStyle/>
            <a:p>
              <a:pPr algn="ctr" defTabSz="457200">
                <a:defRPr/>
              </a:pPr>
              <a:r>
                <a:rPr lang="zh-CN" altLang="en-US" sz="1200" kern="0" dirty="0">
                  <a:solidFill>
                    <a:schemeClr val="bg1"/>
                  </a:solidFill>
                  <a:latin typeface="微软雅黑" panose="020B0503020204020204" pitchFamily="34" charset="-122"/>
                  <a:ea typeface="微软雅黑" panose="020B0503020204020204" pitchFamily="34" charset="-122"/>
                  <a:cs typeface="Calibri"/>
                </a:rPr>
                <a:t>高可用</a:t>
              </a:r>
            </a:p>
          </p:txBody>
        </p:sp>
      </p:grpSp>
      <p:cxnSp>
        <p:nvCxnSpPr>
          <p:cNvPr id="20" name="直接箭头连接符 19">
            <a:extLst>
              <a:ext uri="{FF2B5EF4-FFF2-40B4-BE49-F238E27FC236}">
                <a16:creationId xmlns:a16="http://schemas.microsoft.com/office/drawing/2014/main" id="{24059847-F50A-5DC3-95B5-D6444BE5FA22}"/>
              </a:ext>
            </a:extLst>
          </p:cNvPr>
          <p:cNvCxnSpPr>
            <a:cxnSpLocks/>
          </p:cNvCxnSpPr>
          <p:nvPr/>
        </p:nvCxnSpPr>
        <p:spPr>
          <a:xfrm flipV="1">
            <a:off x="3799571" y="3293135"/>
            <a:ext cx="1238316" cy="427765"/>
          </a:xfrm>
          <a:prstGeom prst="straightConnector1">
            <a:avLst/>
          </a:prstGeom>
          <a:ln w="3175">
            <a:solidFill>
              <a:srgbClr val="11BB4A"/>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a:extLst>
              <a:ext uri="{FF2B5EF4-FFF2-40B4-BE49-F238E27FC236}">
                <a16:creationId xmlns:a16="http://schemas.microsoft.com/office/drawing/2014/main" id="{C6CF769C-CA78-A23E-2B56-7BD802B73ADC}"/>
              </a:ext>
            </a:extLst>
          </p:cNvPr>
          <p:cNvCxnSpPr>
            <a:cxnSpLocks/>
          </p:cNvCxnSpPr>
          <p:nvPr/>
        </p:nvCxnSpPr>
        <p:spPr>
          <a:xfrm>
            <a:off x="3807050" y="3736678"/>
            <a:ext cx="490135" cy="707688"/>
          </a:xfrm>
          <a:prstGeom prst="straightConnector1">
            <a:avLst/>
          </a:prstGeom>
          <a:ln w="3175">
            <a:solidFill>
              <a:srgbClr val="11BB4A"/>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AFE95BBF-3A87-6E4A-D9A4-2FB5F5192054}"/>
              </a:ext>
            </a:extLst>
          </p:cNvPr>
          <p:cNvCxnSpPr>
            <a:cxnSpLocks/>
          </p:cNvCxnSpPr>
          <p:nvPr/>
        </p:nvCxnSpPr>
        <p:spPr>
          <a:xfrm flipH="1">
            <a:off x="6867513" y="3652278"/>
            <a:ext cx="586375" cy="658779"/>
          </a:xfrm>
          <a:prstGeom prst="straightConnector1">
            <a:avLst/>
          </a:prstGeom>
          <a:ln w="3175">
            <a:solidFill>
              <a:srgbClr val="11BB4A"/>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a:extLst>
              <a:ext uri="{FF2B5EF4-FFF2-40B4-BE49-F238E27FC236}">
                <a16:creationId xmlns:a16="http://schemas.microsoft.com/office/drawing/2014/main" id="{FEEE8582-6669-982D-952A-8BFA5EE58F3B}"/>
              </a:ext>
            </a:extLst>
          </p:cNvPr>
          <p:cNvCxnSpPr>
            <a:cxnSpLocks/>
          </p:cNvCxnSpPr>
          <p:nvPr/>
        </p:nvCxnSpPr>
        <p:spPr>
          <a:xfrm flipV="1">
            <a:off x="5661005" y="4554913"/>
            <a:ext cx="0" cy="969573"/>
          </a:xfrm>
          <a:prstGeom prst="straightConnector1">
            <a:avLst/>
          </a:prstGeom>
          <a:ln w="3175">
            <a:solidFill>
              <a:srgbClr val="11BB4A"/>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92774997-1B00-32DA-5D09-9FC94C36713A}"/>
              </a:ext>
            </a:extLst>
          </p:cNvPr>
          <p:cNvSpPr txBox="1"/>
          <p:nvPr/>
        </p:nvSpPr>
        <p:spPr>
          <a:xfrm>
            <a:off x="831041" y="1216663"/>
            <a:ext cx="11042303" cy="923458"/>
          </a:xfrm>
          <a:prstGeom prst="rect">
            <a:avLst/>
          </a:prstGeom>
          <a:noFill/>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000"/>
              </a:lnSpc>
              <a:spcBef>
                <a:spcPts val="300"/>
              </a:spcBef>
              <a:spcAft>
                <a:spcPts val="300"/>
              </a:spcAft>
            </a:pPr>
            <a:r>
              <a:rPr lang="en-US" altLang="zh-CN" sz="1600" b="1" dirty="0">
                <a:solidFill>
                  <a:srgbClr val="104CEE"/>
                </a:solidFill>
                <a:latin typeface="微软雅黑" panose="020B0503020204020204" pitchFamily="34" charset="-122"/>
                <a:ea typeface="微软雅黑" panose="020B0503020204020204" pitchFamily="34" charset="-122"/>
              </a:rPr>
              <a:t>TPC</a:t>
            </a:r>
            <a:r>
              <a:rPr lang="en-US" altLang="zh-CN" sz="1600" dirty="0">
                <a:latin typeface="微软雅黑" panose="020B0503020204020204" pitchFamily="34" charset="-122"/>
                <a:ea typeface="微软雅黑" panose="020B0503020204020204" pitchFamily="34" charset="-122"/>
              </a:rPr>
              <a:t>(Transaction Processing Performance Council</a:t>
            </a:r>
            <a:r>
              <a:rPr lang="zh-CN" altLang="en-US" sz="1600" dirty="0">
                <a:latin typeface="微软雅黑" panose="020B0503020204020204" pitchFamily="34" charset="-122"/>
                <a:ea typeface="微软雅黑" panose="020B0503020204020204" pitchFamily="34" charset="-122"/>
              </a:rPr>
              <a:t>，事务处理性能委员会</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是由数十家会员公司创建的非盈利组织，总部美国，也是</a:t>
            </a:r>
            <a:r>
              <a:rPr lang="zh-CN" altLang="en-US" sz="1600" b="1" dirty="0">
                <a:solidFill>
                  <a:srgbClr val="104CEE"/>
                </a:solidFill>
                <a:latin typeface="微软雅黑" panose="020B0503020204020204" pitchFamily="34" charset="-122"/>
                <a:ea typeface="微软雅黑" panose="020B0503020204020204" pitchFamily="34" charset="-122"/>
              </a:rPr>
              <a:t>数据库性能测试唯一的国际权威榜单</a:t>
            </a:r>
            <a:r>
              <a:rPr lang="zh-CN" altLang="en-US" sz="1600" dirty="0">
                <a:latin typeface="微软雅黑" panose="020B0503020204020204" pitchFamily="34" charset="-122"/>
                <a:ea typeface="微软雅黑" panose="020B0503020204020204" pitchFamily="34" charset="-122"/>
              </a:rPr>
              <a:t>，其发布包括</a:t>
            </a:r>
            <a:r>
              <a:rPr lang="en-US" altLang="zh-CN" sz="1600" dirty="0">
                <a:latin typeface="微软雅黑" panose="020B0503020204020204" pitchFamily="34" charset="-122"/>
                <a:ea typeface="微软雅黑" panose="020B0503020204020204" pitchFamily="34" charset="-122"/>
              </a:rPr>
              <a:t>TPC-C</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OLTP</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TPC-DS</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OLAP</a:t>
            </a:r>
            <a:r>
              <a:rPr lang="zh-CN" altLang="en-US" sz="1600" dirty="0">
                <a:latin typeface="微软雅黑" panose="020B0503020204020204" pitchFamily="34" charset="-122"/>
                <a:ea typeface="微软雅黑" panose="020B0503020204020204" pitchFamily="34" charset="-122"/>
              </a:rPr>
              <a:t>）多个性能测试规范。</a:t>
            </a:r>
            <a:endParaRPr lang="en-US" altLang="zh-CN" sz="1600" dirty="0">
              <a:latin typeface="微软雅黑" panose="020B0503020204020204" pitchFamily="34" charset="-122"/>
              <a:ea typeface="微软雅黑" panose="020B0503020204020204" pitchFamily="34" charset="-122"/>
            </a:endParaRPr>
          </a:p>
          <a:p>
            <a:pPr>
              <a:lnSpc>
                <a:spcPts val="2000"/>
              </a:lnSpc>
              <a:spcBef>
                <a:spcPts val="300"/>
              </a:spcBef>
              <a:spcAft>
                <a:spcPts val="300"/>
              </a:spcAft>
            </a:pPr>
            <a:r>
              <a:rPr lang="en-US" altLang="zh-CN" sz="1600" b="1" dirty="0">
                <a:solidFill>
                  <a:srgbClr val="104CEE"/>
                </a:solidFill>
                <a:latin typeface="微软雅黑" panose="020B0503020204020204" pitchFamily="34" charset="-122"/>
                <a:ea typeface="微软雅黑" panose="020B0503020204020204" pitchFamily="34" charset="-122"/>
              </a:rPr>
              <a:t>TPC-C</a:t>
            </a:r>
            <a:r>
              <a:rPr lang="zh-CN" altLang="en-US" sz="1600" b="1" dirty="0">
                <a:solidFill>
                  <a:srgbClr val="104CEE"/>
                </a:solidFill>
                <a:latin typeface="微软雅黑" panose="020B0503020204020204" pitchFamily="34" charset="-122"/>
                <a:ea typeface="微软雅黑" panose="020B0503020204020204" pitchFamily="34" charset="-122"/>
              </a:rPr>
              <a:t>简介</a:t>
            </a:r>
            <a:r>
              <a:rPr lang="zh-CN" altLang="en-US" sz="1600" dirty="0">
                <a:solidFill>
                  <a:srgbClr val="104CEE"/>
                </a:solidFill>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是专门针对联机交易处理系统（</a:t>
            </a:r>
            <a:r>
              <a:rPr lang="en-US" altLang="zh-CN" sz="1600" dirty="0">
                <a:latin typeface="微软雅黑" panose="020B0503020204020204" pitchFamily="34" charset="-122"/>
                <a:ea typeface="微软雅黑" panose="020B0503020204020204" pitchFamily="34" charset="-122"/>
              </a:rPr>
              <a:t>OLTP</a:t>
            </a:r>
            <a:r>
              <a:rPr lang="zh-CN" altLang="en-US" sz="1600" dirty="0">
                <a:latin typeface="微软雅黑" panose="020B0503020204020204" pitchFamily="34" charset="-122"/>
                <a:ea typeface="微软雅黑" panose="020B0503020204020204" pitchFamily="34" charset="-122"/>
              </a:rPr>
              <a:t>系统）的性能测试规范。</a:t>
            </a:r>
            <a:endParaRPr lang="en-US" altLang="zh-CN"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88215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5168403" cy="523220"/>
          </a:xfrm>
          <a:prstGeom prst="rect">
            <a:avLst/>
          </a:prstGeom>
          <a:noFill/>
        </p:spPr>
        <p:txBody>
          <a:bodyPr wrap="none" rtlCol="0">
            <a:spAutoFit/>
          </a:bodyPr>
          <a:lstStyle/>
          <a:p>
            <a:r>
              <a:rPr kumimoji="1" lang="en-US" altLang="zh-CN" sz="2800" b="1" dirty="0">
                <a:ea typeface="TencentSans W7" panose="020C04030202040F0204" pitchFamily="34" charset="-122"/>
              </a:rPr>
              <a:t>TPC-C</a:t>
            </a:r>
            <a:r>
              <a:rPr kumimoji="1" lang="zh-CN" altLang="en-US" sz="2800" b="1" dirty="0">
                <a:ea typeface="TencentSans W7" panose="020C04030202040F0204" pitchFamily="34" charset="-122"/>
              </a:rPr>
              <a:t>：性能和性价比世界第一</a:t>
            </a:r>
            <a:endParaRPr kumimoji="1" lang="en-US" altLang="zh-CN" sz="2800" b="1" dirty="0">
              <a:ea typeface="TencentSans W7" panose="020C04030202040F0204" pitchFamily="34" charset="-122"/>
            </a:endParaRPr>
          </a:p>
        </p:txBody>
      </p:sp>
      <p:pic>
        <p:nvPicPr>
          <p:cNvPr id="5" name="图片 4">
            <a:extLst>
              <a:ext uri="{FF2B5EF4-FFF2-40B4-BE49-F238E27FC236}">
                <a16:creationId xmlns:a16="http://schemas.microsoft.com/office/drawing/2014/main" id="{4291DA6F-4D29-CD07-25F1-75A6501749DC}"/>
              </a:ext>
            </a:extLst>
          </p:cNvPr>
          <p:cNvPicPr>
            <a:picLocks noChangeAspect="1"/>
          </p:cNvPicPr>
          <p:nvPr>
            <p:custDataLst>
              <p:tags r:id="rId1"/>
            </p:custDataLst>
          </p:nvPr>
        </p:nvPicPr>
        <p:blipFill>
          <a:blip r:embed="rId5"/>
          <a:stretch>
            <a:fillRect/>
          </a:stretch>
        </p:blipFill>
        <p:spPr>
          <a:xfrm>
            <a:off x="1193800" y="32169100"/>
            <a:ext cx="12720320" cy="9210675"/>
          </a:xfrm>
          <a:prstGeom prst="rect">
            <a:avLst/>
          </a:prstGeom>
        </p:spPr>
      </p:pic>
      <p:pic>
        <p:nvPicPr>
          <p:cNvPr id="6" name="图片 5">
            <a:extLst>
              <a:ext uri="{FF2B5EF4-FFF2-40B4-BE49-F238E27FC236}">
                <a16:creationId xmlns:a16="http://schemas.microsoft.com/office/drawing/2014/main" id="{2DEC05A6-A276-F384-75ED-A7C918B3BCE9}"/>
              </a:ext>
            </a:extLst>
          </p:cNvPr>
          <p:cNvPicPr>
            <a:picLocks noChangeAspect="1"/>
          </p:cNvPicPr>
          <p:nvPr>
            <p:custDataLst>
              <p:tags r:id="rId2"/>
            </p:custDataLst>
          </p:nvPr>
        </p:nvPicPr>
        <p:blipFill>
          <a:blip r:embed="rId5"/>
          <a:stretch>
            <a:fillRect/>
          </a:stretch>
        </p:blipFill>
        <p:spPr>
          <a:xfrm>
            <a:off x="1346200" y="35244741"/>
            <a:ext cx="8683204" cy="6287434"/>
          </a:xfrm>
          <a:prstGeom prst="rect">
            <a:avLst/>
          </a:prstGeom>
        </p:spPr>
      </p:pic>
      <p:graphicFrame>
        <p:nvGraphicFramePr>
          <p:cNvPr id="2" name="表格 1">
            <a:extLst>
              <a:ext uri="{FF2B5EF4-FFF2-40B4-BE49-F238E27FC236}">
                <a16:creationId xmlns:a16="http://schemas.microsoft.com/office/drawing/2014/main" id="{9D17285B-FBB7-8564-3399-D69518EABA12}"/>
              </a:ext>
            </a:extLst>
          </p:cNvPr>
          <p:cNvGraphicFramePr>
            <a:graphicFrameLocks noGrp="1"/>
          </p:cNvGraphicFramePr>
          <p:nvPr>
            <p:extLst>
              <p:ext uri="{D42A27DB-BD31-4B8C-83A1-F6EECF244321}">
                <p14:modId xmlns:p14="http://schemas.microsoft.com/office/powerpoint/2010/main" val="2423912306"/>
              </p:ext>
            </p:extLst>
          </p:nvPr>
        </p:nvGraphicFramePr>
        <p:xfrm>
          <a:off x="2022054" y="1212605"/>
          <a:ext cx="8007350" cy="1463172"/>
        </p:xfrm>
        <a:graphic>
          <a:graphicData uri="http://schemas.openxmlformats.org/drawingml/2006/table">
            <a:tbl>
              <a:tblPr/>
              <a:tblGrid>
                <a:gridCol w="873125">
                  <a:extLst>
                    <a:ext uri="{9D8B030D-6E8A-4147-A177-3AD203B41FA5}">
                      <a16:colId xmlns:a16="http://schemas.microsoft.com/office/drawing/2014/main" val="3795081086"/>
                    </a:ext>
                  </a:extLst>
                </a:gridCol>
                <a:gridCol w="1173163">
                  <a:extLst>
                    <a:ext uri="{9D8B030D-6E8A-4147-A177-3AD203B41FA5}">
                      <a16:colId xmlns:a16="http://schemas.microsoft.com/office/drawing/2014/main" val="4035641241"/>
                    </a:ext>
                  </a:extLst>
                </a:gridCol>
                <a:gridCol w="1762125">
                  <a:extLst>
                    <a:ext uri="{9D8B030D-6E8A-4147-A177-3AD203B41FA5}">
                      <a16:colId xmlns:a16="http://schemas.microsoft.com/office/drawing/2014/main" val="1780016328"/>
                    </a:ext>
                  </a:extLst>
                </a:gridCol>
                <a:gridCol w="1173162">
                  <a:extLst>
                    <a:ext uri="{9D8B030D-6E8A-4147-A177-3AD203B41FA5}">
                      <a16:colId xmlns:a16="http://schemas.microsoft.com/office/drawing/2014/main" val="3640230954"/>
                    </a:ext>
                  </a:extLst>
                </a:gridCol>
                <a:gridCol w="1555750">
                  <a:extLst>
                    <a:ext uri="{9D8B030D-6E8A-4147-A177-3AD203B41FA5}">
                      <a16:colId xmlns:a16="http://schemas.microsoft.com/office/drawing/2014/main" val="650021512"/>
                    </a:ext>
                  </a:extLst>
                </a:gridCol>
                <a:gridCol w="1470025">
                  <a:extLst>
                    <a:ext uri="{9D8B030D-6E8A-4147-A177-3AD203B41FA5}">
                      <a16:colId xmlns:a16="http://schemas.microsoft.com/office/drawing/2014/main" val="3821711477"/>
                    </a:ext>
                  </a:extLst>
                </a:gridCol>
              </a:tblGrid>
              <a:tr h="180000">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zh-CN" sz="10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世界排名</a:t>
                      </a: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01D3FD"/>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zh-CN" sz="10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生厂商</a:t>
                      </a: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01D3FD"/>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zh-CN" sz="10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数据库</a:t>
                      </a: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01D3FD"/>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dirty="0" err="1">
                          <a:ln>
                            <a:noFill/>
                          </a:ln>
                          <a:solidFill>
                            <a:schemeClr val="bg1"/>
                          </a:solidFill>
                          <a:effectLst/>
                          <a:latin typeface="微软雅黑" panose="020B0503020204020204" pitchFamily="34" charset="-122"/>
                          <a:ea typeface="微软雅黑" panose="020B0503020204020204" pitchFamily="34" charset="-122"/>
                        </a:rPr>
                        <a:t>tpmC</a:t>
                      </a:r>
                      <a:endParaRPr kumimoji="0" lang="zh-CN" altLang="zh-CN" sz="10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01D3FD"/>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Price/</a:t>
                      </a:r>
                      <a:r>
                        <a:rPr kumimoji="0" lang="en-US" altLang="zh-CN" sz="1000" b="1" i="0" u="none" strike="noStrike" cap="none" normalizeH="0" baseline="0" dirty="0" err="1">
                          <a:ln>
                            <a:noFill/>
                          </a:ln>
                          <a:solidFill>
                            <a:schemeClr val="bg1"/>
                          </a:solidFill>
                          <a:effectLst/>
                          <a:latin typeface="微软雅黑" panose="020B0503020204020204" pitchFamily="34" charset="-122"/>
                          <a:ea typeface="微软雅黑" panose="020B0503020204020204" pitchFamily="34" charset="-122"/>
                        </a:rPr>
                        <a:t>tpmC</a:t>
                      </a:r>
                      <a:endParaRPr kumimoji="0" lang="en-US" altLang="zh-CN" sz="10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01D3FD"/>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zh-CN" sz="10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总价</a:t>
                      </a:r>
                      <a:endParaRPr kumimoji="0" lang="en-US" altLang="zh-CN" sz="1000" b="1"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01D3FD"/>
                    </a:solidFill>
                  </a:tcPr>
                </a:tc>
                <a:extLst>
                  <a:ext uri="{0D108BD9-81ED-4DB2-BD59-A6C34878D82A}">
                    <a16:rowId xmlns:a16="http://schemas.microsoft.com/office/drawing/2014/main" val="599707340"/>
                  </a:ext>
                </a:extLst>
              </a:tr>
              <a:tr h="180000">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dirty="0">
                          <a:ln>
                            <a:noFill/>
                          </a:ln>
                          <a:solidFill>
                            <a:srgbClr val="3372FF"/>
                          </a:solidFill>
                          <a:effectLst/>
                          <a:latin typeface="微软雅黑" panose="020B0503020204020204" pitchFamily="34" charset="-122"/>
                          <a:ea typeface="微软雅黑" panose="020B0503020204020204" pitchFamily="34" charset="-122"/>
                        </a:rPr>
                        <a:t>1</a:t>
                      </a:r>
                      <a:endParaRPr kumimoji="0" lang="zh-CN" altLang="zh-CN" sz="1000" b="1" i="0" u="none" strike="noStrike" cap="none" normalizeH="0" baseline="0" dirty="0">
                        <a:ln>
                          <a:noFill/>
                        </a:ln>
                        <a:solidFill>
                          <a:srgbClr val="3372FF"/>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zh-CN" sz="1000" b="1" i="0" u="none" strike="noStrike" cap="none" normalizeH="0" baseline="0" dirty="0">
                          <a:ln>
                            <a:noFill/>
                          </a:ln>
                          <a:solidFill>
                            <a:srgbClr val="3372FF"/>
                          </a:solidFill>
                          <a:effectLst/>
                          <a:latin typeface="微软雅黑" panose="020B0503020204020204" pitchFamily="34" charset="-122"/>
                          <a:ea typeface="微软雅黑" panose="020B0503020204020204" pitchFamily="34" charset="-122"/>
                        </a:rPr>
                        <a:t>腾讯</a:t>
                      </a: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dirty="0">
                          <a:ln>
                            <a:noFill/>
                          </a:ln>
                          <a:solidFill>
                            <a:srgbClr val="3372FF"/>
                          </a:solidFill>
                          <a:effectLst/>
                          <a:latin typeface="微软雅黑" panose="020B0503020204020204" pitchFamily="34" charset="-122"/>
                          <a:ea typeface="微软雅黑" panose="020B0503020204020204" pitchFamily="34" charset="-122"/>
                        </a:rPr>
                        <a:t>TDSQL</a:t>
                      </a:r>
                      <a:endParaRPr kumimoji="0" lang="zh-CN" altLang="zh-CN" sz="1000" b="1" i="0" u="none" strike="noStrike" cap="none" normalizeH="0" baseline="0" dirty="0">
                        <a:ln>
                          <a:noFill/>
                        </a:ln>
                        <a:solidFill>
                          <a:srgbClr val="3372FF"/>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dirty="0">
                          <a:ln>
                            <a:noFill/>
                          </a:ln>
                          <a:solidFill>
                            <a:srgbClr val="3372FF"/>
                          </a:solidFill>
                          <a:effectLst/>
                          <a:latin typeface="微软雅黑" panose="020B0503020204020204" pitchFamily="34" charset="-122"/>
                          <a:ea typeface="微软雅黑" panose="020B0503020204020204" pitchFamily="34" charset="-122"/>
                        </a:rPr>
                        <a:t>8.14</a:t>
                      </a:r>
                      <a:r>
                        <a:rPr kumimoji="0" lang="zh-CN" altLang="zh-CN" sz="1000" b="1" i="0" u="none" strike="noStrike" cap="none" normalizeH="0" baseline="0" dirty="0">
                          <a:ln>
                            <a:noFill/>
                          </a:ln>
                          <a:solidFill>
                            <a:srgbClr val="3372FF"/>
                          </a:solidFill>
                          <a:effectLst/>
                          <a:latin typeface="微软雅黑" panose="020B0503020204020204" pitchFamily="34" charset="-122"/>
                          <a:ea typeface="微软雅黑" panose="020B0503020204020204" pitchFamily="34" charset="-122"/>
                        </a:rPr>
                        <a:t>亿</a:t>
                      </a: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dirty="0">
                          <a:ln>
                            <a:noFill/>
                          </a:ln>
                          <a:solidFill>
                            <a:srgbClr val="3372FF"/>
                          </a:solidFill>
                          <a:effectLst/>
                          <a:latin typeface="微软雅黑" panose="020B0503020204020204" pitchFamily="34" charset="-122"/>
                          <a:ea typeface="微软雅黑" panose="020B0503020204020204" pitchFamily="34" charset="-122"/>
                        </a:rPr>
                        <a:t>1.27</a:t>
                      </a:r>
                      <a:r>
                        <a:rPr kumimoji="0" lang="zh-CN" altLang="zh-CN" sz="1000" b="1" i="0" u="none" strike="noStrike" cap="none" normalizeH="0" baseline="0" dirty="0">
                          <a:ln>
                            <a:noFill/>
                          </a:ln>
                          <a:solidFill>
                            <a:srgbClr val="3372FF"/>
                          </a:solidFill>
                          <a:effectLst/>
                          <a:latin typeface="微软雅黑" panose="020B0503020204020204" pitchFamily="34" charset="-122"/>
                          <a:ea typeface="微软雅黑" panose="020B0503020204020204" pitchFamily="34" charset="-122"/>
                        </a:rPr>
                        <a:t>人民币</a:t>
                      </a: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1" i="0" u="none" strike="noStrike" cap="none" normalizeH="0" baseline="0" dirty="0">
                          <a:ln>
                            <a:noFill/>
                          </a:ln>
                          <a:solidFill>
                            <a:srgbClr val="3372FF"/>
                          </a:solidFill>
                          <a:effectLst/>
                          <a:latin typeface="微软雅黑" panose="020B0503020204020204" pitchFamily="34" charset="-122"/>
                          <a:ea typeface="微软雅黑" panose="020B0503020204020204" pitchFamily="34" charset="-122"/>
                        </a:rPr>
                        <a:t>10.3</a:t>
                      </a:r>
                      <a:r>
                        <a:rPr kumimoji="0" lang="zh-CN" altLang="zh-CN" sz="1000" b="1" i="0" u="none" strike="noStrike" cap="none" normalizeH="0" baseline="0" dirty="0">
                          <a:ln>
                            <a:noFill/>
                          </a:ln>
                          <a:solidFill>
                            <a:srgbClr val="3372FF"/>
                          </a:solidFill>
                          <a:effectLst/>
                          <a:latin typeface="微软雅黑" panose="020B0503020204020204" pitchFamily="34" charset="-122"/>
                          <a:ea typeface="微软雅黑" panose="020B0503020204020204" pitchFamily="34" charset="-122"/>
                        </a:rPr>
                        <a:t>亿人民币</a:t>
                      </a: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extLst>
                  <a:ext uri="{0D108BD9-81ED-4DB2-BD59-A6C34878D82A}">
                    <a16:rowId xmlns:a16="http://schemas.microsoft.com/office/drawing/2014/main" val="3647404092"/>
                  </a:ext>
                </a:extLst>
              </a:tr>
              <a:tr h="180000">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2</a:t>
                      </a:r>
                      <a:endParaRPr kumimoji="0" lang="zh-CN" altLang="zh-CN" sz="10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其他厂商</a:t>
                      </a:r>
                      <a:endPar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其他数据库</a:t>
                      </a:r>
                      <a:endPar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7.07</a:t>
                      </a:r>
                      <a:r>
                        <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亿</a:t>
                      </a: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3.98</a:t>
                      </a:r>
                      <a:r>
                        <a:rPr kumimoji="0" lang="zh-CN" altLang="zh-CN" sz="10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人民币</a:t>
                      </a: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28.14</a:t>
                      </a:r>
                      <a:r>
                        <a:rPr kumimoji="0" lang="zh-CN" altLang="zh-CN" sz="10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亿人民币</a:t>
                      </a: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646619755"/>
                  </a:ext>
                </a:extLst>
              </a:tr>
              <a:tr h="180000">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3</a:t>
                      </a:r>
                      <a:endPar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其他厂商</a:t>
                      </a:r>
                      <a:endPar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其他数据库</a:t>
                      </a:r>
                      <a:endPar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6.08</a:t>
                      </a:r>
                      <a:r>
                        <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千万</a:t>
                      </a: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6.25</a:t>
                      </a:r>
                      <a:r>
                        <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人民币</a:t>
                      </a: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3.8</a:t>
                      </a:r>
                      <a:r>
                        <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亿人民币</a:t>
                      </a: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extLst>
                  <a:ext uri="{0D108BD9-81ED-4DB2-BD59-A6C34878D82A}">
                    <a16:rowId xmlns:a16="http://schemas.microsoft.com/office/drawing/2014/main" val="338237876"/>
                  </a:ext>
                </a:extLst>
              </a:tr>
              <a:tr h="180000">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4</a:t>
                      </a:r>
                      <a:endParaRPr kumimoji="0" lang="zh-CN" altLang="zh-CN" sz="10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Oracle</a:t>
                      </a:r>
                      <a:endPar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Oracle</a:t>
                      </a:r>
                      <a:endParaRPr kumimoji="0" lang="zh-CN" altLang="zh-CN" sz="10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3.02</a:t>
                      </a:r>
                      <a:r>
                        <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千万</a:t>
                      </a: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1.01</a:t>
                      </a:r>
                      <a:r>
                        <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美元</a:t>
                      </a: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3.05</a:t>
                      </a:r>
                      <a:r>
                        <a:rPr kumimoji="0" lang="zh-CN" altLang="zh-CN" sz="10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千万美元</a:t>
                      </a: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047905035"/>
                  </a:ext>
                </a:extLst>
              </a:tr>
              <a:tr h="180000">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5</a:t>
                      </a:r>
                      <a:endPar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IBM</a:t>
                      </a:r>
                      <a:endPar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DB2</a:t>
                      </a:r>
                      <a:endPar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1.03</a:t>
                      </a:r>
                      <a:r>
                        <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千万</a:t>
                      </a: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1.38</a:t>
                      </a:r>
                      <a:r>
                        <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美元</a:t>
                      </a: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tc>
                  <a:txBody>
                    <a:bodyPr/>
                    <a:lstStyle>
                      <a:lvl1pPr>
                        <a:spcBef>
                          <a:spcPct val="20000"/>
                        </a:spcBef>
                        <a:defRPr>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defRPr sz="2400" b="1">
                          <a:solidFill>
                            <a:schemeClr val="tx1"/>
                          </a:solidFill>
                          <a:latin typeface="Times New Roman" panose="02020603050405020304" pitchFamily="18" charset="0"/>
                          <a:ea typeface="宋体" panose="02010600030101010101" pitchFamily="2" charset="-122"/>
                        </a:defRPr>
                      </a:lvl2pPr>
                      <a:lvl3pPr marL="1143000" indent="-228600">
                        <a:spcBef>
                          <a:spcPct val="20000"/>
                        </a:spcBef>
                        <a:defRPr sz="1400" b="1">
                          <a:solidFill>
                            <a:schemeClr val="tx1"/>
                          </a:solidFill>
                          <a:latin typeface="Times New Roman" panose="02020603050405020304" pitchFamily="18" charset="0"/>
                          <a:ea typeface="宋体" panose="02010600030101010101" pitchFamily="2" charset="-122"/>
                        </a:defRPr>
                      </a:lvl3pPr>
                      <a:lvl4pPr marL="1600200" indent="-228600">
                        <a:spcBef>
                          <a:spcPct val="20000"/>
                        </a:spcBef>
                        <a:defRPr sz="1200" b="1">
                          <a:solidFill>
                            <a:schemeClr val="tx1"/>
                          </a:solidFill>
                          <a:latin typeface="Times New Roman" panose="02020603050405020304" pitchFamily="18" charset="0"/>
                          <a:ea typeface="宋体" panose="02010600030101010101" pitchFamily="2" charset="-122"/>
                        </a:defRPr>
                      </a:lvl4pPr>
                      <a:lvl5pPr marL="2057400" indent="-228600">
                        <a:spcBef>
                          <a:spcPct val="20000"/>
                        </a:spcBef>
                        <a:defRPr sz="12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defRPr sz="1200" b="1">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1.43</a:t>
                      </a:r>
                      <a:r>
                        <a:rPr kumimoji="0" lang="zh-CN" altLang="zh-CN" sz="10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千万美元</a:t>
                      </a:r>
                    </a:p>
                  </a:txBody>
                  <a:tcPr marL="91438" marR="91438" marT="45731" marB="45731" anchor="ctr" horzOverflow="overflow">
                    <a:lnL w="3175" cap="flat" cmpd="sng" algn="ctr">
                      <a:solidFill>
                        <a:srgbClr val="3372FF"/>
                      </a:solidFill>
                      <a:prstDash val="solid"/>
                      <a:round/>
                      <a:headEnd type="none" w="med" len="med"/>
                      <a:tailEnd type="none" w="med" len="med"/>
                    </a:lnL>
                    <a:lnR w="3175" cap="flat" cmpd="sng" algn="ctr">
                      <a:solidFill>
                        <a:srgbClr val="3372FF"/>
                      </a:solidFill>
                      <a:prstDash val="solid"/>
                      <a:round/>
                      <a:headEnd type="none" w="med" len="med"/>
                      <a:tailEnd type="none" w="med" len="med"/>
                    </a:lnR>
                    <a:lnT w="3175" cap="flat" cmpd="sng" algn="ctr">
                      <a:solidFill>
                        <a:srgbClr val="3372FF"/>
                      </a:solidFill>
                      <a:prstDash val="solid"/>
                      <a:round/>
                      <a:headEnd type="none" w="med" len="med"/>
                      <a:tailEnd type="none" w="med" len="med"/>
                    </a:lnT>
                    <a:lnB w="3175" cap="flat" cmpd="sng" algn="ctr">
                      <a:solidFill>
                        <a:srgbClr val="3372FF"/>
                      </a:solidFill>
                      <a:prstDash val="solid"/>
                      <a:round/>
                      <a:headEnd type="none" w="med" len="med"/>
                      <a:tailEnd type="none" w="med" len="med"/>
                    </a:lnB>
                    <a:lnTlToBr>
                      <a:noFill/>
                    </a:lnTlToBr>
                    <a:lnBlToTr>
                      <a:noFill/>
                    </a:lnBlToTr>
                    <a:solidFill>
                      <a:srgbClr val="F2F4F6"/>
                    </a:solidFill>
                  </a:tcPr>
                </a:tc>
                <a:extLst>
                  <a:ext uri="{0D108BD9-81ED-4DB2-BD59-A6C34878D82A}">
                    <a16:rowId xmlns:a16="http://schemas.microsoft.com/office/drawing/2014/main" val="3340273745"/>
                  </a:ext>
                </a:extLst>
              </a:tr>
            </a:tbl>
          </a:graphicData>
        </a:graphic>
      </p:graphicFrame>
      <p:sp>
        <p:nvSpPr>
          <p:cNvPr id="4" name="爆炸形: 8 pt  3">
            <a:extLst>
              <a:ext uri="{FF2B5EF4-FFF2-40B4-BE49-F238E27FC236}">
                <a16:creationId xmlns:a16="http://schemas.microsoft.com/office/drawing/2014/main" id="{0E57C8B4-5558-F41C-A74F-064293F8E349}"/>
              </a:ext>
            </a:extLst>
          </p:cNvPr>
          <p:cNvSpPr/>
          <p:nvPr/>
        </p:nvSpPr>
        <p:spPr>
          <a:xfrm>
            <a:off x="1445991" y="1244993"/>
            <a:ext cx="909638" cy="846137"/>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100" b="1" dirty="0">
                <a:latin typeface="微软雅黑" panose="020B0503020204020204" pitchFamily="34" charset="-122"/>
                <a:ea typeface="微软雅黑" panose="020B0503020204020204" pitchFamily="34" charset="-122"/>
              </a:rPr>
              <a:t>New</a:t>
            </a:r>
            <a:endParaRPr lang="zh-CN" altLang="en-US" sz="1100" b="1" dirty="0">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C72F4D69-915C-1FBA-18BC-E49870D71C02}"/>
              </a:ext>
            </a:extLst>
          </p:cNvPr>
          <p:cNvSpPr txBox="1"/>
          <p:nvPr/>
        </p:nvSpPr>
        <p:spPr>
          <a:xfrm>
            <a:off x="2022055" y="2923079"/>
            <a:ext cx="8007349" cy="307777"/>
          </a:xfrm>
          <a:prstGeom prst="rect">
            <a:avLst/>
          </a:prstGeom>
          <a:solidFill>
            <a:srgbClr val="D6E7FF"/>
          </a:solidFill>
          <a:ln w="3175">
            <a:solidFill>
              <a:srgbClr val="3372FF"/>
            </a:solidFill>
            <a:prstDash val="lgDash"/>
          </a:ln>
        </p:spPr>
        <p:txBody>
          <a:bodyPr wrap="square">
            <a:spAutoFit/>
          </a:bodyPr>
          <a:lstStyle/>
          <a:p>
            <a:pPr algn="ctr"/>
            <a:r>
              <a:rPr lang="zh-CN" altLang="en-US" sz="1400" b="1" dirty="0">
                <a:solidFill>
                  <a:srgbClr val="3372FF"/>
                </a:solidFill>
                <a:latin typeface="微软雅黑" panose="020B0503020204020204" pitchFamily="34" charset="-122"/>
                <a:ea typeface="微软雅黑" panose="020B0503020204020204" pitchFamily="34" charset="-122"/>
              </a:rPr>
              <a:t>性能、高可用、性价比三大关键指标超越竞品，均实现世界第一</a:t>
            </a:r>
            <a:endParaRPr lang="en-US" altLang="zh-CN" sz="1400" b="1" dirty="0">
              <a:solidFill>
                <a:srgbClr val="3372FF"/>
              </a:solidFill>
              <a:latin typeface="微软雅黑" panose="020B0503020204020204" pitchFamily="34" charset="-122"/>
              <a:ea typeface="微软雅黑" panose="020B0503020204020204" pitchFamily="34" charset="-122"/>
            </a:endParaRPr>
          </a:p>
        </p:txBody>
      </p:sp>
      <p:grpSp>
        <p:nvGrpSpPr>
          <p:cNvPr id="25" name="组合 24">
            <a:extLst>
              <a:ext uri="{FF2B5EF4-FFF2-40B4-BE49-F238E27FC236}">
                <a16:creationId xmlns:a16="http://schemas.microsoft.com/office/drawing/2014/main" id="{8A907D73-1415-A687-9246-FC4EB71273B7}"/>
              </a:ext>
            </a:extLst>
          </p:cNvPr>
          <p:cNvGrpSpPr/>
          <p:nvPr/>
        </p:nvGrpSpPr>
        <p:grpSpPr>
          <a:xfrm>
            <a:off x="4257786" y="3982597"/>
            <a:ext cx="2893887" cy="2557756"/>
            <a:chOff x="958033" y="2763748"/>
            <a:chExt cx="3065982" cy="2709862"/>
          </a:xfrm>
        </p:grpSpPr>
        <p:sp>
          <p:nvSpPr>
            <p:cNvPr id="26" name="等腰三角形 22">
              <a:extLst>
                <a:ext uri="{FF2B5EF4-FFF2-40B4-BE49-F238E27FC236}">
                  <a16:creationId xmlns:a16="http://schemas.microsoft.com/office/drawing/2014/main" id="{FE88AE49-C2DB-266C-49FF-1F741930DD49}"/>
                </a:ext>
              </a:extLst>
            </p:cNvPr>
            <p:cNvSpPr/>
            <p:nvPr/>
          </p:nvSpPr>
          <p:spPr>
            <a:xfrm>
              <a:off x="1556391" y="3342061"/>
              <a:ext cx="1869258" cy="1558925"/>
            </a:xfrm>
            <a:prstGeom prst="triangle">
              <a:avLst/>
            </a:prstGeom>
            <a:noFill/>
            <a:ln w="6350">
              <a:solidFill>
                <a:schemeClr val="accent2">
                  <a:alpha val="91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sp>
          <p:nvSpPr>
            <p:cNvPr id="27" name="椭圆 26">
              <a:extLst>
                <a:ext uri="{FF2B5EF4-FFF2-40B4-BE49-F238E27FC236}">
                  <a16:creationId xmlns:a16="http://schemas.microsoft.com/office/drawing/2014/main" id="{AC0F7551-6C8C-E51E-CE53-B3F6CE26BD57}"/>
                </a:ext>
              </a:extLst>
            </p:cNvPr>
            <p:cNvSpPr/>
            <p:nvPr/>
          </p:nvSpPr>
          <p:spPr>
            <a:xfrm>
              <a:off x="1892662" y="2763748"/>
              <a:ext cx="1196722" cy="1150937"/>
            </a:xfrm>
            <a:prstGeom prst="ellipse">
              <a:avLst/>
            </a:prstGeom>
            <a:solidFill>
              <a:srgbClr val="D6E7FF"/>
            </a:solidFill>
            <a:ln w="3175">
              <a:solidFill>
                <a:srgbClr val="2C68FF"/>
              </a:solidFill>
              <a:prstDash val="dash"/>
              <a:miter lim="400000"/>
            </a:ln>
          </p:spPr>
          <p:txBody>
            <a:bodyPr lIns="19050" tIns="19050" rIns="19050" bIns="19050" anchor="ctr"/>
            <a:lstStyle/>
            <a:p>
              <a:pPr algn="ctr" defTabSz="457200">
                <a:defRPr/>
              </a:pPr>
              <a:endParaRPr lang="zh-CN" altLang="en-US" sz="1400" kern="0" dirty="0">
                <a:solidFill>
                  <a:schemeClr val="tx1">
                    <a:lumMod val="95000"/>
                    <a:lumOff val="5000"/>
                  </a:schemeClr>
                </a:solidFill>
                <a:latin typeface="微软雅黑" panose="020B0503020204020204" pitchFamily="34" charset="-122"/>
                <a:ea typeface="微软雅黑" panose="020B0503020204020204" pitchFamily="34" charset="-122"/>
                <a:cs typeface="Calibri"/>
              </a:endParaRPr>
            </a:p>
          </p:txBody>
        </p:sp>
        <p:sp>
          <p:nvSpPr>
            <p:cNvPr id="28" name="椭圆 27">
              <a:extLst>
                <a:ext uri="{FF2B5EF4-FFF2-40B4-BE49-F238E27FC236}">
                  <a16:creationId xmlns:a16="http://schemas.microsoft.com/office/drawing/2014/main" id="{55CCD046-31CA-2194-FB42-33709CA84E6C}"/>
                </a:ext>
              </a:extLst>
            </p:cNvPr>
            <p:cNvSpPr/>
            <p:nvPr/>
          </p:nvSpPr>
          <p:spPr>
            <a:xfrm>
              <a:off x="958033" y="4322673"/>
              <a:ext cx="1196722" cy="1150937"/>
            </a:xfrm>
            <a:prstGeom prst="ellipse">
              <a:avLst/>
            </a:prstGeom>
            <a:solidFill>
              <a:srgbClr val="D6E7FF"/>
            </a:solidFill>
            <a:ln w="3175">
              <a:solidFill>
                <a:srgbClr val="2C68FF"/>
              </a:solidFill>
              <a:prstDash val="dash"/>
              <a:miter lim="400000"/>
            </a:ln>
          </p:spPr>
          <p:txBody>
            <a:bodyPr lIns="19050" tIns="19050" rIns="19050" bIns="19050" anchor="ctr"/>
            <a:lstStyle/>
            <a:p>
              <a:pPr algn="ctr" defTabSz="457200">
                <a:defRPr/>
              </a:pPr>
              <a:endParaRPr lang="zh-CN" altLang="en-US" sz="1400" kern="0" dirty="0">
                <a:solidFill>
                  <a:schemeClr val="tx1">
                    <a:lumMod val="95000"/>
                    <a:lumOff val="5000"/>
                  </a:schemeClr>
                </a:solidFill>
                <a:latin typeface="微软雅黑" panose="020B0503020204020204" pitchFamily="34" charset="-122"/>
                <a:ea typeface="微软雅黑" panose="020B0503020204020204" pitchFamily="34" charset="-122"/>
                <a:cs typeface="Calibri"/>
              </a:endParaRPr>
            </a:p>
          </p:txBody>
        </p:sp>
        <p:sp>
          <p:nvSpPr>
            <p:cNvPr id="29" name="椭圆 28">
              <a:extLst>
                <a:ext uri="{FF2B5EF4-FFF2-40B4-BE49-F238E27FC236}">
                  <a16:creationId xmlns:a16="http://schemas.microsoft.com/office/drawing/2014/main" id="{F3172432-3C17-DA6F-21D7-036CE736F340}"/>
                </a:ext>
              </a:extLst>
            </p:cNvPr>
            <p:cNvSpPr/>
            <p:nvPr/>
          </p:nvSpPr>
          <p:spPr>
            <a:xfrm>
              <a:off x="2827293" y="4322673"/>
              <a:ext cx="1196722" cy="1150937"/>
            </a:xfrm>
            <a:prstGeom prst="ellipse">
              <a:avLst/>
            </a:prstGeom>
            <a:solidFill>
              <a:srgbClr val="D6E7FF"/>
            </a:solidFill>
            <a:ln w="3175">
              <a:solidFill>
                <a:srgbClr val="2C68FF"/>
              </a:solidFill>
              <a:prstDash val="dash"/>
              <a:miter lim="400000"/>
            </a:ln>
          </p:spPr>
          <p:txBody>
            <a:bodyPr lIns="19050" tIns="19050" rIns="19050" bIns="19050" anchor="ctr"/>
            <a:lstStyle/>
            <a:p>
              <a:pPr algn="ctr" defTabSz="457200">
                <a:defRPr/>
              </a:pPr>
              <a:endParaRPr lang="zh-CN" altLang="en-US" sz="1400" kern="0" dirty="0">
                <a:solidFill>
                  <a:schemeClr val="tx1">
                    <a:lumMod val="95000"/>
                    <a:lumOff val="5000"/>
                  </a:schemeClr>
                </a:solidFill>
                <a:latin typeface="微软雅黑" panose="020B0503020204020204" pitchFamily="34" charset="-122"/>
                <a:ea typeface="微软雅黑" panose="020B0503020204020204" pitchFamily="34" charset="-122"/>
                <a:cs typeface="Calibri"/>
              </a:endParaRPr>
            </a:p>
          </p:txBody>
        </p:sp>
        <p:sp>
          <p:nvSpPr>
            <p:cNvPr id="30" name="椭圆 29">
              <a:extLst>
                <a:ext uri="{FF2B5EF4-FFF2-40B4-BE49-F238E27FC236}">
                  <a16:creationId xmlns:a16="http://schemas.microsoft.com/office/drawing/2014/main" id="{020F529B-4806-76A5-EC6E-48F119805217}"/>
                </a:ext>
              </a:extLst>
            </p:cNvPr>
            <p:cNvSpPr/>
            <p:nvPr/>
          </p:nvSpPr>
          <p:spPr>
            <a:xfrm>
              <a:off x="2110162" y="4099584"/>
              <a:ext cx="761721" cy="576000"/>
            </a:xfrm>
            <a:prstGeom prst="ellipse">
              <a:avLst/>
            </a:prstGeom>
            <a:noFill/>
            <a:ln w="12700">
              <a:miter lim="400000"/>
            </a:ln>
          </p:spPr>
          <p:txBody>
            <a:bodyPr lIns="19050" tIns="19050" rIns="19050" bIns="19050" anchor="ctr"/>
            <a:lstStyle/>
            <a:p>
              <a:pPr algn="ctr" defTabSz="457200">
                <a:lnSpc>
                  <a:spcPts val="2000"/>
                </a:lnSpc>
                <a:defRPr/>
              </a:pPr>
              <a:r>
                <a:rPr lang="zh-CN" altLang="en-US" sz="1400" b="1" kern="0" dirty="0">
                  <a:solidFill>
                    <a:schemeClr val="tx1">
                      <a:lumMod val="95000"/>
                      <a:lumOff val="5000"/>
                    </a:schemeClr>
                  </a:solidFill>
                  <a:latin typeface="微软雅黑" panose="020B0503020204020204" pitchFamily="34" charset="-122"/>
                  <a:ea typeface="微软雅黑" panose="020B0503020204020204" pitchFamily="34" charset="-122"/>
                  <a:cs typeface="Calibri"/>
                </a:rPr>
                <a:t>基础能力</a:t>
              </a:r>
            </a:p>
          </p:txBody>
        </p:sp>
        <p:sp>
          <p:nvSpPr>
            <p:cNvPr id="31" name="椭圆 30">
              <a:extLst>
                <a:ext uri="{FF2B5EF4-FFF2-40B4-BE49-F238E27FC236}">
                  <a16:creationId xmlns:a16="http://schemas.microsoft.com/office/drawing/2014/main" id="{F57BFB25-9759-6156-553E-FF945F77BC29}"/>
                </a:ext>
              </a:extLst>
            </p:cNvPr>
            <p:cNvSpPr/>
            <p:nvPr/>
          </p:nvSpPr>
          <p:spPr>
            <a:xfrm>
              <a:off x="2020715" y="2886457"/>
              <a:ext cx="940613" cy="904627"/>
            </a:xfrm>
            <a:prstGeom prst="ellipse">
              <a:avLst/>
            </a:prstGeom>
            <a:solidFill>
              <a:srgbClr val="3372FF"/>
            </a:solidFill>
            <a:ln w="3175">
              <a:solidFill>
                <a:schemeClr val="bg1">
                  <a:lumMod val="95000"/>
                </a:schemeClr>
              </a:solidFill>
              <a:prstDash val="solid"/>
              <a:miter lim="400000"/>
            </a:ln>
          </p:spPr>
          <p:txBody>
            <a:bodyPr lIns="19050" tIns="19050" rIns="19050" bIns="19050" anchor="ctr"/>
            <a:lstStyle/>
            <a:p>
              <a:pPr algn="ctr" defTabSz="457200">
                <a:defRPr/>
              </a:pPr>
              <a:r>
                <a:rPr lang="zh-CN" altLang="en-US" sz="1200" kern="0" dirty="0">
                  <a:solidFill>
                    <a:schemeClr val="bg1"/>
                  </a:solidFill>
                  <a:latin typeface="微软雅黑" panose="020B0503020204020204" pitchFamily="34" charset="-122"/>
                  <a:ea typeface="微软雅黑" panose="020B0503020204020204" pitchFamily="34" charset="-122"/>
                  <a:cs typeface="Calibri"/>
                </a:rPr>
                <a:t>性能</a:t>
              </a:r>
            </a:p>
          </p:txBody>
        </p:sp>
        <p:sp>
          <p:nvSpPr>
            <p:cNvPr id="32" name="椭圆 31">
              <a:extLst>
                <a:ext uri="{FF2B5EF4-FFF2-40B4-BE49-F238E27FC236}">
                  <a16:creationId xmlns:a16="http://schemas.microsoft.com/office/drawing/2014/main" id="{0A4E02A6-EAE4-757E-CEE8-33B7C6522D79}"/>
                </a:ext>
              </a:extLst>
            </p:cNvPr>
            <p:cNvSpPr/>
            <p:nvPr/>
          </p:nvSpPr>
          <p:spPr>
            <a:xfrm>
              <a:off x="1086085" y="4445034"/>
              <a:ext cx="940613" cy="904627"/>
            </a:xfrm>
            <a:prstGeom prst="ellipse">
              <a:avLst/>
            </a:prstGeom>
            <a:solidFill>
              <a:srgbClr val="3372FF"/>
            </a:solidFill>
            <a:ln w="3175">
              <a:solidFill>
                <a:schemeClr val="bg1">
                  <a:lumMod val="95000"/>
                </a:schemeClr>
              </a:solidFill>
              <a:prstDash val="solid"/>
              <a:miter lim="400000"/>
            </a:ln>
          </p:spPr>
          <p:txBody>
            <a:bodyPr lIns="19050" tIns="19050" rIns="19050" bIns="19050" anchor="ctr"/>
            <a:lstStyle/>
            <a:p>
              <a:pPr algn="ctr" defTabSz="457200">
                <a:defRPr/>
              </a:pPr>
              <a:r>
                <a:rPr lang="zh-CN" altLang="en-US" sz="1200" kern="0" dirty="0">
                  <a:solidFill>
                    <a:schemeClr val="bg1"/>
                  </a:solidFill>
                  <a:latin typeface="微软雅黑" panose="020B0503020204020204" pitchFamily="34" charset="-122"/>
                  <a:ea typeface="微软雅黑" panose="020B0503020204020204" pitchFamily="34" charset="-122"/>
                  <a:cs typeface="Calibri"/>
                </a:rPr>
                <a:t>成本</a:t>
              </a:r>
            </a:p>
          </p:txBody>
        </p:sp>
        <p:sp>
          <p:nvSpPr>
            <p:cNvPr id="33" name="椭圆 32">
              <a:extLst>
                <a:ext uri="{FF2B5EF4-FFF2-40B4-BE49-F238E27FC236}">
                  <a16:creationId xmlns:a16="http://schemas.microsoft.com/office/drawing/2014/main" id="{94670AF2-D7C4-D452-17FF-9F44AC0D6202}"/>
                </a:ext>
              </a:extLst>
            </p:cNvPr>
            <p:cNvSpPr/>
            <p:nvPr/>
          </p:nvSpPr>
          <p:spPr>
            <a:xfrm>
              <a:off x="2966971" y="4437112"/>
              <a:ext cx="940613" cy="904627"/>
            </a:xfrm>
            <a:prstGeom prst="ellipse">
              <a:avLst/>
            </a:prstGeom>
            <a:solidFill>
              <a:srgbClr val="3372FF"/>
            </a:solidFill>
            <a:ln w="3175">
              <a:solidFill>
                <a:schemeClr val="bg1">
                  <a:lumMod val="95000"/>
                </a:schemeClr>
              </a:solidFill>
              <a:prstDash val="solid"/>
              <a:miter lim="400000"/>
            </a:ln>
          </p:spPr>
          <p:txBody>
            <a:bodyPr lIns="19050" tIns="19050" rIns="19050" bIns="19050" anchor="ctr"/>
            <a:lstStyle/>
            <a:p>
              <a:pPr algn="ctr" defTabSz="457200">
                <a:defRPr/>
              </a:pPr>
              <a:r>
                <a:rPr lang="zh-CN" altLang="en-US" sz="1200" kern="0" dirty="0">
                  <a:solidFill>
                    <a:schemeClr val="bg1"/>
                  </a:solidFill>
                  <a:latin typeface="微软雅黑" panose="020B0503020204020204" pitchFamily="34" charset="-122"/>
                  <a:ea typeface="微软雅黑" panose="020B0503020204020204" pitchFamily="34" charset="-122"/>
                  <a:cs typeface="Calibri"/>
                </a:rPr>
                <a:t>高可用</a:t>
              </a:r>
              <a:r>
                <a:rPr lang="en-US" altLang="zh-CN" sz="1200" kern="0" dirty="0">
                  <a:solidFill>
                    <a:schemeClr val="bg1"/>
                  </a:solidFill>
                  <a:latin typeface="微软雅黑" panose="020B0503020204020204" pitchFamily="34" charset="-122"/>
                  <a:ea typeface="微软雅黑" panose="020B0503020204020204" pitchFamily="34" charset="-122"/>
                  <a:cs typeface="Calibri"/>
                </a:rPr>
                <a:t>/</a:t>
              </a:r>
            </a:p>
            <a:p>
              <a:pPr algn="ctr" defTabSz="457200">
                <a:defRPr/>
              </a:pPr>
              <a:r>
                <a:rPr lang="zh-CN" altLang="en-US" sz="1200" kern="0" dirty="0">
                  <a:solidFill>
                    <a:schemeClr val="bg1"/>
                  </a:solidFill>
                  <a:latin typeface="微软雅黑" panose="020B0503020204020204" pitchFamily="34" charset="-122"/>
                  <a:ea typeface="微软雅黑" panose="020B0503020204020204" pitchFamily="34" charset="-122"/>
                  <a:cs typeface="Calibri"/>
                </a:rPr>
                <a:t>稳定</a:t>
              </a:r>
            </a:p>
          </p:txBody>
        </p:sp>
      </p:grpSp>
      <p:sp>
        <p:nvSpPr>
          <p:cNvPr id="34" name="矩形 33">
            <a:extLst>
              <a:ext uri="{FF2B5EF4-FFF2-40B4-BE49-F238E27FC236}">
                <a16:creationId xmlns:a16="http://schemas.microsoft.com/office/drawing/2014/main" id="{9961C1DE-FBA1-F7D3-A835-3120304C01E8}"/>
              </a:ext>
            </a:extLst>
          </p:cNvPr>
          <p:cNvSpPr/>
          <p:nvPr/>
        </p:nvSpPr>
        <p:spPr>
          <a:xfrm>
            <a:off x="6348282" y="3508434"/>
            <a:ext cx="3847239" cy="188705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85750" indent="-28575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nSpc>
                <a:spcPts val="1400"/>
              </a:lnSpc>
            </a:pPr>
            <a:r>
              <a:rPr lang="en-US" altLang="zh-CN" sz="1200" b="1" dirty="0" err="1">
                <a:solidFill>
                  <a:srgbClr val="3372FF"/>
                </a:solidFill>
                <a:latin typeface="微软雅黑" panose="020B0503020204020204" pitchFamily="34" charset="-122"/>
                <a:ea typeface="微软雅黑" panose="020B0503020204020204" pitchFamily="34" charset="-122"/>
                <a:cs typeface="Calibri" panose="020F0502020204030204" pitchFamily="34" charset="0"/>
              </a:rPr>
              <a:t>tpmC</a:t>
            </a:r>
            <a:r>
              <a:rPr lang="zh-CN" altLang="en-US"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a:t>
            </a:r>
            <a:r>
              <a:rPr lang="en-US" altLang="zh-CN"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8.14</a:t>
            </a:r>
            <a:r>
              <a:rPr lang="zh-CN" altLang="en-US"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亿 </a:t>
            </a:r>
            <a:r>
              <a:rPr lang="en-US" altLang="zh-CN"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vs 7.07</a:t>
            </a:r>
            <a:r>
              <a:rPr lang="zh-CN" altLang="en-US"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亿 （</a:t>
            </a:r>
            <a:r>
              <a:rPr lang="zh-CN" altLang="en-US" sz="1200" b="1" dirty="0">
                <a:solidFill>
                  <a:srgbClr val="FF0000"/>
                </a:solidFill>
                <a:latin typeface="微软雅黑" panose="020B0503020204020204" pitchFamily="34" charset="-122"/>
                <a:ea typeface="微软雅黑" panose="020B0503020204020204" pitchFamily="34" charset="-122"/>
                <a:cs typeface="Calibri" panose="020F0502020204030204" pitchFamily="34" charset="0"/>
              </a:rPr>
              <a:t>吞吐更大</a:t>
            </a:r>
            <a:r>
              <a:rPr lang="zh-CN" altLang="en-US"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a:t>
            </a:r>
            <a:endParaRPr lang="en-US" altLang="zh-CN"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endParaRPr>
          </a:p>
          <a:p>
            <a:pPr marL="0" indent="0">
              <a:lnSpc>
                <a:spcPts val="1400"/>
              </a:lnSpc>
            </a:pPr>
            <a:r>
              <a:rPr lang="zh-CN" altLang="en-US" sz="900" dirty="0">
                <a:solidFill>
                  <a:srgbClr val="333333"/>
                </a:solidFill>
                <a:latin typeface="微软雅黑" panose="020B0503020204020204" pitchFamily="34" charset="-122"/>
                <a:ea typeface="微软雅黑" panose="020B0503020204020204" pitchFamily="34" charset="-122"/>
              </a:rPr>
              <a:t>依托于</a:t>
            </a:r>
            <a:r>
              <a:rPr lang="en-US" altLang="zh-CN" sz="900" dirty="0">
                <a:solidFill>
                  <a:srgbClr val="333333"/>
                </a:solidFill>
                <a:latin typeface="微软雅黑" panose="020B0503020204020204" pitchFamily="34" charset="-122"/>
                <a:ea typeface="微软雅黑" panose="020B0503020204020204" pitchFamily="34" charset="-122"/>
              </a:rPr>
              <a:t>TDSQL</a:t>
            </a:r>
            <a:r>
              <a:rPr lang="zh-CN" altLang="en-US" sz="900" dirty="0">
                <a:solidFill>
                  <a:srgbClr val="333333"/>
                </a:solidFill>
                <a:latin typeface="微软雅黑" panose="020B0503020204020204" pitchFamily="34" charset="-122"/>
                <a:ea typeface="微软雅黑" panose="020B0503020204020204" pitchFamily="34" charset="-122"/>
              </a:rPr>
              <a:t>多年来在数据库内核，分布式，水平扩展，调度等能力的持续研发投入，构建了业界最大的分布式数据库集群（</a:t>
            </a:r>
            <a:r>
              <a:rPr lang="en-US" altLang="zh-CN" sz="900" dirty="0">
                <a:solidFill>
                  <a:srgbClr val="333333"/>
                </a:solidFill>
                <a:latin typeface="微软雅黑" panose="020B0503020204020204" pitchFamily="34" charset="-122"/>
                <a:ea typeface="微软雅黑" panose="020B0503020204020204" pitchFamily="34" charset="-122"/>
              </a:rPr>
              <a:t>1650</a:t>
            </a:r>
            <a:r>
              <a:rPr lang="zh-CN" altLang="en-US" sz="900" dirty="0">
                <a:solidFill>
                  <a:srgbClr val="333333"/>
                </a:solidFill>
                <a:latin typeface="微软雅黑" panose="020B0503020204020204" pitchFamily="34" charset="-122"/>
                <a:ea typeface="微软雅黑" panose="020B0503020204020204" pitchFamily="34" charset="-122"/>
              </a:rPr>
              <a:t>台），性能刷新世界记录（</a:t>
            </a:r>
            <a:r>
              <a:rPr lang="en-US" altLang="zh-CN" sz="900" dirty="0">
                <a:solidFill>
                  <a:srgbClr val="333333"/>
                </a:solidFill>
                <a:latin typeface="微软雅黑" panose="020B0503020204020204" pitchFamily="34" charset="-122"/>
                <a:ea typeface="微软雅黑" panose="020B0503020204020204" pitchFamily="34" charset="-122"/>
              </a:rPr>
              <a:t>8.148</a:t>
            </a:r>
            <a:r>
              <a:rPr lang="zh-CN" altLang="en-US" sz="900" dirty="0">
                <a:solidFill>
                  <a:srgbClr val="333333"/>
                </a:solidFill>
                <a:latin typeface="微软雅黑" panose="020B0503020204020204" pitchFamily="34" charset="-122"/>
                <a:ea typeface="微软雅黑" panose="020B0503020204020204" pitchFamily="34" charset="-122"/>
              </a:rPr>
              <a:t>亿 </a:t>
            </a:r>
            <a:r>
              <a:rPr lang="en-US" altLang="zh-CN" sz="900" dirty="0" err="1">
                <a:solidFill>
                  <a:srgbClr val="333333"/>
                </a:solidFill>
                <a:latin typeface="微软雅黑" panose="020B0503020204020204" pitchFamily="34" charset="-122"/>
                <a:ea typeface="微软雅黑" panose="020B0503020204020204" pitchFamily="34" charset="-122"/>
              </a:rPr>
              <a:t>tpmC</a:t>
            </a:r>
            <a:r>
              <a:rPr lang="zh-CN" altLang="en-US" sz="900" dirty="0">
                <a:solidFill>
                  <a:srgbClr val="333333"/>
                </a:solidFill>
                <a:latin typeface="微软雅黑" panose="020B0503020204020204" pitchFamily="34" charset="-122"/>
                <a:ea typeface="微软雅黑" panose="020B0503020204020204" pitchFamily="34" charset="-122"/>
              </a:rPr>
              <a:t>）</a:t>
            </a:r>
            <a:endParaRPr lang="en-US" altLang="zh-CN" sz="900" dirty="0">
              <a:solidFill>
                <a:srgbClr val="333333"/>
              </a:solidFill>
              <a:latin typeface="微软雅黑" panose="020B0503020204020204" pitchFamily="34" charset="-122"/>
              <a:ea typeface="微软雅黑" panose="020B0503020204020204" pitchFamily="34" charset="-122"/>
            </a:endParaRPr>
          </a:p>
          <a:p>
            <a:pPr marL="0" indent="0">
              <a:lnSpc>
                <a:spcPts val="1400"/>
              </a:lnSpc>
            </a:pPr>
            <a:r>
              <a:rPr lang="zh-CN" altLang="en-US"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波动率：</a:t>
            </a:r>
            <a:r>
              <a:rPr lang="en-US" altLang="zh-CN"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0.2% vs 1% </a:t>
            </a:r>
            <a:r>
              <a:rPr lang="zh-CN" altLang="en-US"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a:t>
            </a:r>
            <a:r>
              <a:rPr lang="zh-CN" altLang="en-US" sz="1200" b="1" dirty="0">
                <a:solidFill>
                  <a:srgbClr val="FF0000"/>
                </a:solidFill>
                <a:latin typeface="微软雅黑" panose="020B0503020204020204" pitchFamily="34" charset="-122"/>
                <a:ea typeface="微软雅黑" panose="020B0503020204020204" pitchFamily="34" charset="-122"/>
                <a:cs typeface="Calibri" panose="020F0502020204030204" pitchFamily="34" charset="0"/>
              </a:rPr>
              <a:t>更稳</a:t>
            </a:r>
            <a:r>
              <a:rPr lang="zh-CN" altLang="en-US"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a:t>
            </a:r>
            <a:endParaRPr lang="en-US" altLang="zh-CN"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endParaRPr>
          </a:p>
          <a:p>
            <a:pPr marL="0" indent="0">
              <a:lnSpc>
                <a:spcPts val="1400"/>
              </a:lnSpc>
            </a:pPr>
            <a:r>
              <a:rPr lang="zh-CN" altLang="en-US" sz="900" dirty="0">
                <a:solidFill>
                  <a:srgbClr val="333333"/>
                </a:solidFill>
                <a:latin typeface="微软雅黑" panose="020B0503020204020204" pitchFamily="34" charset="-122"/>
                <a:ea typeface="微软雅黑" panose="020B0503020204020204" pitchFamily="34" charset="-122"/>
              </a:rPr>
              <a:t>在</a:t>
            </a:r>
            <a:r>
              <a:rPr lang="en-US" altLang="zh-CN" sz="900" dirty="0">
                <a:solidFill>
                  <a:srgbClr val="333333"/>
                </a:solidFill>
                <a:latin typeface="微软雅黑" panose="020B0503020204020204" pitchFamily="34" charset="-122"/>
                <a:ea typeface="微软雅黑" panose="020B0503020204020204" pitchFamily="34" charset="-122"/>
              </a:rPr>
              <a:t>8</a:t>
            </a:r>
            <a:r>
              <a:rPr lang="zh-CN" altLang="en-US" sz="900" dirty="0">
                <a:solidFill>
                  <a:srgbClr val="333333"/>
                </a:solidFill>
                <a:latin typeface="微软雅黑" panose="020B0503020204020204" pitchFamily="34" charset="-122"/>
                <a:ea typeface="微软雅黑" panose="020B0503020204020204" pitchFamily="34" charset="-122"/>
              </a:rPr>
              <a:t>小时的持续压测过程中，</a:t>
            </a:r>
            <a:r>
              <a:rPr lang="en-US" altLang="zh-CN" sz="900" dirty="0" err="1">
                <a:solidFill>
                  <a:srgbClr val="333333"/>
                </a:solidFill>
                <a:latin typeface="微软雅黑" panose="020B0503020204020204" pitchFamily="34" charset="-122"/>
                <a:ea typeface="微软雅黑" panose="020B0503020204020204" pitchFamily="34" charset="-122"/>
              </a:rPr>
              <a:t>tpmC</a:t>
            </a:r>
            <a:r>
              <a:rPr lang="zh-CN" altLang="en-US" sz="900" dirty="0">
                <a:solidFill>
                  <a:srgbClr val="333333"/>
                </a:solidFill>
                <a:latin typeface="微软雅黑" panose="020B0503020204020204" pitchFamily="34" charset="-122"/>
                <a:ea typeface="微软雅黑" panose="020B0503020204020204" pitchFamily="34" charset="-122"/>
              </a:rPr>
              <a:t>的波动率一直处于</a:t>
            </a:r>
            <a:r>
              <a:rPr lang="en-US" altLang="zh-CN" sz="900" dirty="0">
                <a:solidFill>
                  <a:srgbClr val="333333"/>
                </a:solidFill>
                <a:latin typeface="微软雅黑" panose="020B0503020204020204" pitchFamily="34" charset="-122"/>
                <a:ea typeface="微软雅黑" panose="020B0503020204020204" pitchFamily="34" charset="-122"/>
              </a:rPr>
              <a:t>0.2%</a:t>
            </a:r>
            <a:r>
              <a:rPr lang="zh-CN" altLang="en-US" sz="900" dirty="0">
                <a:solidFill>
                  <a:srgbClr val="333333"/>
                </a:solidFill>
                <a:latin typeface="微软雅黑" panose="020B0503020204020204" pitchFamily="34" charset="-122"/>
                <a:ea typeface="微软雅黑" panose="020B0503020204020204" pitchFamily="34" charset="-122"/>
              </a:rPr>
              <a:t>以下</a:t>
            </a:r>
            <a:r>
              <a:rPr lang="en-US" altLang="zh-CN" sz="900" dirty="0">
                <a:solidFill>
                  <a:srgbClr val="333333"/>
                </a:solidFill>
                <a:latin typeface="微软雅黑" panose="020B0503020204020204" pitchFamily="34" charset="-122"/>
                <a:ea typeface="微软雅黑" panose="020B0503020204020204" pitchFamily="34" charset="-122"/>
              </a:rPr>
              <a:t>(</a:t>
            </a:r>
            <a:r>
              <a:rPr lang="zh-CN" altLang="en-US" sz="900" dirty="0">
                <a:solidFill>
                  <a:srgbClr val="333333"/>
                </a:solidFill>
                <a:latin typeface="微软雅黑" panose="020B0503020204020204" pitchFamily="34" charset="-122"/>
                <a:ea typeface="微软雅黑" panose="020B0503020204020204" pitchFamily="34" charset="-122"/>
              </a:rPr>
              <a:t>标准是要求</a:t>
            </a:r>
            <a:r>
              <a:rPr lang="en-US" altLang="zh-CN" sz="900" dirty="0">
                <a:solidFill>
                  <a:srgbClr val="333333"/>
                </a:solidFill>
                <a:latin typeface="微软雅黑" panose="020B0503020204020204" pitchFamily="34" charset="-122"/>
                <a:ea typeface="微软雅黑" panose="020B0503020204020204" pitchFamily="34" charset="-122"/>
              </a:rPr>
              <a:t>2%</a:t>
            </a:r>
            <a:r>
              <a:rPr lang="zh-CN" altLang="en-US" sz="900" dirty="0">
                <a:solidFill>
                  <a:srgbClr val="333333"/>
                </a:solidFill>
                <a:latin typeface="微软雅黑" panose="020B0503020204020204" pitchFamily="34" charset="-122"/>
                <a:ea typeface="微软雅黑" panose="020B0503020204020204" pitchFamily="34" charset="-122"/>
              </a:rPr>
              <a:t>以内，</a:t>
            </a:r>
            <a:r>
              <a:rPr lang="en-US" altLang="zh-CN" sz="900" dirty="0" err="1">
                <a:solidFill>
                  <a:srgbClr val="333333"/>
                </a:solidFill>
                <a:latin typeface="微软雅黑" panose="020B0503020204020204" pitchFamily="34" charset="-122"/>
                <a:ea typeface="微软雅黑" panose="020B0503020204020204" pitchFamily="34" charset="-122"/>
              </a:rPr>
              <a:t>OceanBase</a:t>
            </a:r>
            <a:r>
              <a:rPr lang="zh-CN" altLang="en-US" sz="900" dirty="0">
                <a:solidFill>
                  <a:srgbClr val="333333"/>
                </a:solidFill>
                <a:latin typeface="微软雅黑" panose="020B0503020204020204" pitchFamily="34" charset="-122"/>
                <a:ea typeface="微软雅黑" panose="020B0503020204020204" pitchFamily="34" charset="-122"/>
              </a:rPr>
              <a:t>波动率</a:t>
            </a:r>
            <a:r>
              <a:rPr lang="en-US" altLang="zh-CN" sz="900" dirty="0">
                <a:solidFill>
                  <a:srgbClr val="333333"/>
                </a:solidFill>
                <a:latin typeface="微软雅黑" panose="020B0503020204020204" pitchFamily="34" charset="-122"/>
                <a:ea typeface="微软雅黑" panose="020B0503020204020204" pitchFamily="34" charset="-122"/>
              </a:rPr>
              <a:t>1%</a:t>
            </a:r>
            <a:r>
              <a:rPr lang="zh-CN" altLang="en-US" sz="900" dirty="0">
                <a:solidFill>
                  <a:srgbClr val="333333"/>
                </a:solidFill>
                <a:latin typeface="微软雅黑" panose="020B0503020204020204" pitchFamily="34" charset="-122"/>
                <a:ea typeface="微软雅黑" panose="020B0503020204020204" pitchFamily="34" charset="-122"/>
              </a:rPr>
              <a:t>以内</a:t>
            </a:r>
            <a:r>
              <a:rPr lang="en-US" altLang="zh-CN" sz="900" dirty="0">
                <a:solidFill>
                  <a:srgbClr val="333333"/>
                </a:solidFill>
                <a:latin typeface="微软雅黑" panose="020B0503020204020204" pitchFamily="34" charset="-122"/>
                <a:ea typeface="微软雅黑" panose="020B0503020204020204" pitchFamily="34" charset="-122"/>
              </a:rPr>
              <a:t>)</a:t>
            </a:r>
            <a:r>
              <a:rPr lang="zh-CN" altLang="en-US" sz="900" dirty="0">
                <a:solidFill>
                  <a:srgbClr val="333333"/>
                </a:solidFill>
                <a:latin typeface="微软雅黑" panose="020B0503020204020204" pitchFamily="34" charset="-122"/>
                <a:ea typeface="微软雅黑" panose="020B0503020204020204" pitchFamily="34" charset="-122"/>
              </a:rPr>
              <a:t>，满压力测试</a:t>
            </a:r>
            <a:r>
              <a:rPr lang="en-US" altLang="zh-CN" sz="900" dirty="0">
                <a:solidFill>
                  <a:srgbClr val="333333"/>
                </a:solidFill>
                <a:latin typeface="微软雅黑" panose="020B0503020204020204" pitchFamily="34" charset="-122"/>
                <a:ea typeface="微软雅黑" panose="020B0503020204020204" pitchFamily="34" charset="-122"/>
              </a:rPr>
              <a:t>8</a:t>
            </a:r>
            <a:r>
              <a:rPr lang="zh-CN" altLang="en-US" sz="900" dirty="0">
                <a:solidFill>
                  <a:srgbClr val="333333"/>
                </a:solidFill>
                <a:latin typeface="微软雅黑" panose="020B0503020204020204" pitchFamily="34" charset="-122"/>
                <a:ea typeface="微软雅黑" panose="020B0503020204020204" pitchFamily="34" charset="-122"/>
              </a:rPr>
              <a:t>小时零错误，体现了产品架构，分布式，水平扩展，资源调度方面处于业界最佳水平。</a:t>
            </a:r>
            <a:endParaRPr lang="en-US" altLang="zh-CN" sz="900" dirty="0">
              <a:solidFill>
                <a:srgbClr val="333333"/>
              </a:solidFill>
              <a:latin typeface="微软雅黑" panose="020B0503020204020204" pitchFamily="34" charset="-122"/>
              <a:ea typeface="微软雅黑" panose="020B0503020204020204" pitchFamily="34" charset="-122"/>
            </a:endParaRPr>
          </a:p>
          <a:p>
            <a:pPr marL="0" indent="0">
              <a:lnSpc>
                <a:spcPts val="1400"/>
              </a:lnSpc>
            </a:pPr>
            <a:r>
              <a:rPr lang="zh-CN" altLang="en-US"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响应时间：降低</a:t>
            </a:r>
            <a:r>
              <a:rPr lang="en-US" altLang="zh-CN"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15%-30% (</a:t>
            </a:r>
            <a:r>
              <a:rPr lang="zh-CN" altLang="en-US" sz="1200" b="1" dirty="0">
                <a:solidFill>
                  <a:srgbClr val="FF0000"/>
                </a:solidFill>
                <a:latin typeface="微软雅黑" panose="020B0503020204020204" pitchFamily="34" charset="-122"/>
                <a:ea typeface="微软雅黑" panose="020B0503020204020204" pitchFamily="34" charset="-122"/>
                <a:cs typeface="Calibri" panose="020F0502020204030204" pitchFamily="34" charset="0"/>
              </a:rPr>
              <a:t>反应更快</a:t>
            </a:r>
            <a:r>
              <a:rPr lang="en-US" altLang="zh-CN"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a:t>
            </a:r>
          </a:p>
          <a:p>
            <a:pPr marL="0" indent="0">
              <a:lnSpc>
                <a:spcPts val="1400"/>
              </a:lnSpc>
            </a:pPr>
            <a:r>
              <a:rPr lang="zh-CN" altLang="en-US" sz="900" dirty="0">
                <a:solidFill>
                  <a:srgbClr val="333333"/>
                </a:solidFill>
                <a:latin typeface="微软雅黑" panose="020B0503020204020204" pitchFamily="34" charset="-122"/>
                <a:ea typeface="微软雅黑" panose="020B0503020204020204" pitchFamily="34" charset="-122"/>
              </a:rPr>
              <a:t>多个事务处理，平均时延和</a:t>
            </a:r>
            <a:r>
              <a:rPr lang="en-US" altLang="zh-CN" sz="900" dirty="0">
                <a:solidFill>
                  <a:srgbClr val="333333"/>
                </a:solidFill>
                <a:latin typeface="微软雅黑" panose="020B0503020204020204" pitchFamily="34" charset="-122"/>
                <a:ea typeface="微软雅黑" panose="020B0503020204020204" pitchFamily="34" charset="-122"/>
              </a:rPr>
              <a:t>90</a:t>
            </a:r>
            <a:r>
              <a:rPr lang="zh-CN" altLang="en-US" sz="900" dirty="0">
                <a:solidFill>
                  <a:srgbClr val="333333"/>
                </a:solidFill>
                <a:latin typeface="微软雅黑" panose="020B0503020204020204" pitchFamily="34" charset="-122"/>
                <a:ea typeface="微软雅黑" panose="020B0503020204020204" pitchFamily="34" charset="-122"/>
              </a:rPr>
              <a:t>分位延迟低于竞品</a:t>
            </a:r>
            <a:r>
              <a:rPr lang="en-US" altLang="zh-CN" sz="900" dirty="0">
                <a:solidFill>
                  <a:srgbClr val="333333"/>
                </a:solidFill>
                <a:latin typeface="微软雅黑" panose="020B0503020204020204" pitchFamily="34" charset="-122"/>
                <a:ea typeface="微软雅黑" panose="020B0503020204020204" pitchFamily="34" charset="-122"/>
              </a:rPr>
              <a:t>15%-30%</a:t>
            </a:r>
            <a:r>
              <a:rPr lang="zh-CN" altLang="en-US" sz="900" dirty="0">
                <a:solidFill>
                  <a:srgbClr val="333333"/>
                </a:solidFill>
                <a:latin typeface="微软雅黑" panose="020B0503020204020204" pitchFamily="34" charset="-122"/>
                <a:ea typeface="微软雅黑" panose="020B0503020204020204" pitchFamily="34" charset="-122"/>
              </a:rPr>
              <a:t>以上</a:t>
            </a:r>
          </a:p>
        </p:txBody>
      </p:sp>
      <p:sp>
        <p:nvSpPr>
          <p:cNvPr id="35" name="矩形 34">
            <a:extLst>
              <a:ext uri="{FF2B5EF4-FFF2-40B4-BE49-F238E27FC236}">
                <a16:creationId xmlns:a16="http://schemas.microsoft.com/office/drawing/2014/main" id="{17B6D003-1D8B-1C50-A53D-EF24CDA0C2DD}"/>
              </a:ext>
            </a:extLst>
          </p:cNvPr>
          <p:cNvSpPr/>
          <p:nvPr/>
        </p:nvSpPr>
        <p:spPr>
          <a:xfrm>
            <a:off x="1502027" y="4215597"/>
            <a:ext cx="2764435" cy="1346437"/>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85750" indent="-28575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nSpc>
                <a:spcPts val="2000"/>
              </a:lnSpc>
              <a:spcBef>
                <a:spcPts val="0"/>
              </a:spcBef>
            </a:pPr>
            <a:r>
              <a:rPr lang="zh-CN" altLang="en-US"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性价比：</a:t>
            </a:r>
            <a:r>
              <a:rPr lang="en-US" altLang="zh-CN"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1.27 vs 3.98 (</a:t>
            </a:r>
            <a:r>
              <a:rPr lang="en-US" altLang="zh-CN" sz="1200" b="1" dirty="0">
                <a:solidFill>
                  <a:srgbClr val="FF0000"/>
                </a:solidFill>
                <a:latin typeface="微软雅黑" panose="020B0503020204020204" pitchFamily="34" charset="-122"/>
                <a:ea typeface="微软雅黑" panose="020B0503020204020204" pitchFamily="34" charset="-122"/>
                <a:cs typeface="Calibri" panose="020F0502020204030204" pitchFamily="34" charset="0"/>
              </a:rPr>
              <a:t>1/3</a:t>
            </a:r>
            <a:r>
              <a:rPr lang="zh-CN" altLang="en-US" sz="1200" b="1" dirty="0">
                <a:solidFill>
                  <a:srgbClr val="FF0000"/>
                </a:solidFill>
                <a:latin typeface="微软雅黑" panose="020B0503020204020204" pitchFamily="34" charset="-122"/>
                <a:ea typeface="微软雅黑" panose="020B0503020204020204" pitchFamily="34" charset="-122"/>
                <a:cs typeface="Calibri" panose="020F0502020204030204" pitchFamily="34" charset="0"/>
              </a:rPr>
              <a:t>成本</a:t>
            </a:r>
            <a:r>
              <a:rPr lang="en-US" altLang="zh-CN"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a:t>
            </a:r>
          </a:p>
          <a:p>
            <a:pPr marL="0" indent="0">
              <a:lnSpc>
                <a:spcPts val="1500"/>
              </a:lnSpc>
            </a:pPr>
            <a:r>
              <a:rPr lang="zh-CN" altLang="en-US" sz="900" dirty="0">
                <a:solidFill>
                  <a:srgbClr val="333333"/>
                </a:solidFill>
                <a:latin typeface="微软雅黑" panose="020B0503020204020204" pitchFamily="34" charset="-122"/>
                <a:ea typeface="微软雅黑" panose="020B0503020204020204" pitchFamily="34" charset="-122"/>
              </a:rPr>
              <a:t>硬件成本降低</a:t>
            </a:r>
            <a:r>
              <a:rPr lang="en-US" altLang="zh-CN" sz="900" dirty="0">
                <a:solidFill>
                  <a:srgbClr val="333333"/>
                </a:solidFill>
                <a:latin typeface="微软雅黑" panose="020B0503020204020204" pitchFamily="34" charset="-122"/>
                <a:ea typeface="微软雅黑" panose="020B0503020204020204" pitchFamily="34" charset="-122"/>
              </a:rPr>
              <a:t>10%</a:t>
            </a:r>
            <a:r>
              <a:rPr lang="zh-CN" altLang="en-US" sz="900" dirty="0">
                <a:solidFill>
                  <a:srgbClr val="333333"/>
                </a:solidFill>
                <a:latin typeface="微软雅黑" panose="020B0503020204020204" pitchFamily="34" charset="-122"/>
                <a:ea typeface="微软雅黑" panose="020B0503020204020204" pitchFamily="34" charset="-122"/>
              </a:rPr>
              <a:t>（提升单机性能，增加</a:t>
            </a:r>
            <a:r>
              <a:rPr lang="en-US" altLang="zh-CN" sz="900" dirty="0">
                <a:solidFill>
                  <a:srgbClr val="333333"/>
                </a:solidFill>
                <a:latin typeface="微软雅黑" panose="020B0503020204020204" pitchFamily="34" charset="-122"/>
                <a:ea typeface="微软雅黑" panose="020B0503020204020204" pitchFamily="34" charset="-122"/>
              </a:rPr>
              <a:t>8.7%</a:t>
            </a:r>
            <a:r>
              <a:rPr lang="zh-CN" altLang="en-US" sz="900" dirty="0">
                <a:solidFill>
                  <a:srgbClr val="333333"/>
                </a:solidFill>
                <a:latin typeface="微软雅黑" panose="020B0503020204020204" pitchFamily="34" charset="-122"/>
                <a:ea typeface="微软雅黑" panose="020B0503020204020204" pitchFamily="34" charset="-122"/>
              </a:rPr>
              <a:t>服务器，总性能增加</a:t>
            </a:r>
            <a:r>
              <a:rPr lang="en-US" altLang="zh-CN" sz="900" dirty="0">
                <a:solidFill>
                  <a:srgbClr val="333333"/>
                </a:solidFill>
                <a:latin typeface="微软雅黑" panose="020B0503020204020204" pitchFamily="34" charset="-122"/>
                <a:ea typeface="微软雅黑" panose="020B0503020204020204" pitchFamily="34" charset="-122"/>
              </a:rPr>
              <a:t>15.2%</a:t>
            </a:r>
            <a:r>
              <a:rPr lang="zh-CN" altLang="en-US" sz="900" dirty="0">
                <a:solidFill>
                  <a:srgbClr val="333333"/>
                </a:solidFill>
                <a:latin typeface="微软雅黑" panose="020B0503020204020204" pitchFamily="34" charset="-122"/>
                <a:ea typeface="微软雅黑" panose="020B0503020204020204" pitchFamily="34" charset="-122"/>
              </a:rPr>
              <a:t>），软件及服务成本降低</a:t>
            </a:r>
            <a:r>
              <a:rPr lang="en-US" altLang="zh-CN" sz="900" dirty="0">
                <a:solidFill>
                  <a:srgbClr val="333333"/>
                </a:solidFill>
                <a:latin typeface="微软雅黑" panose="020B0503020204020204" pitchFamily="34" charset="-122"/>
                <a:ea typeface="微软雅黑" panose="020B0503020204020204" pitchFamily="34" charset="-122"/>
              </a:rPr>
              <a:t>85%</a:t>
            </a:r>
            <a:r>
              <a:rPr lang="zh-CN" altLang="en-US" sz="900" dirty="0">
                <a:solidFill>
                  <a:srgbClr val="333333"/>
                </a:solidFill>
                <a:latin typeface="微软雅黑" panose="020B0503020204020204" pitchFamily="34" charset="-122"/>
                <a:ea typeface="微软雅黑" panose="020B0503020204020204" pitchFamily="34" charset="-122"/>
              </a:rPr>
              <a:t>（</a:t>
            </a:r>
            <a:r>
              <a:rPr lang="en-US" altLang="zh-CN" sz="900" dirty="0">
                <a:solidFill>
                  <a:srgbClr val="333333"/>
                </a:solidFill>
                <a:latin typeface="微软雅黑" panose="020B0503020204020204" pitchFamily="34" charset="-122"/>
                <a:ea typeface="微软雅黑" panose="020B0503020204020204" pitchFamily="34" charset="-122"/>
              </a:rPr>
              <a:t>TDSQL</a:t>
            </a:r>
            <a:r>
              <a:rPr lang="zh-CN" altLang="en-US" sz="900" dirty="0">
                <a:solidFill>
                  <a:srgbClr val="333333"/>
                </a:solidFill>
                <a:latin typeface="微软雅黑" panose="020B0503020204020204" pitchFamily="34" charset="-122"/>
                <a:ea typeface="微软雅黑" panose="020B0503020204020204" pitchFamily="34" charset="-122"/>
              </a:rPr>
              <a:t>采用公有云模式，大幅降低</a:t>
            </a:r>
            <a:r>
              <a:rPr lang="en-US" altLang="zh-CN" sz="900" dirty="0">
                <a:solidFill>
                  <a:srgbClr val="333333"/>
                </a:solidFill>
                <a:latin typeface="微软雅黑" panose="020B0503020204020204" pitchFamily="34" charset="-122"/>
                <a:ea typeface="微软雅黑" panose="020B0503020204020204" pitchFamily="34" charset="-122"/>
              </a:rPr>
              <a:t>license</a:t>
            </a:r>
            <a:r>
              <a:rPr lang="zh-CN" altLang="en-US" sz="900" dirty="0">
                <a:solidFill>
                  <a:srgbClr val="333333"/>
                </a:solidFill>
                <a:latin typeface="微软雅黑" panose="020B0503020204020204" pitchFamily="34" charset="-122"/>
                <a:ea typeface="微软雅黑" panose="020B0503020204020204" pitchFamily="34" charset="-122"/>
              </a:rPr>
              <a:t>、服务费用，</a:t>
            </a:r>
            <a:r>
              <a:rPr lang="en-US" altLang="zh-CN" sz="900" dirty="0" err="1">
                <a:solidFill>
                  <a:srgbClr val="333333"/>
                </a:solidFill>
                <a:latin typeface="微软雅黑" panose="020B0503020204020204" pitchFamily="34" charset="-122"/>
                <a:ea typeface="微软雅黑" panose="020B0503020204020204" pitchFamily="34" charset="-122"/>
              </a:rPr>
              <a:t>OceanBase</a:t>
            </a:r>
            <a:r>
              <a:rPr lang="zh-CN" altLang="en-US" sz="900" dirty="0">
                <a:solidFill>
                  <a:srgbClr val="333333"/>
                </a:solidFill>
                <a:latin typeface="微软雅黑" panose="020B0503020204020204" pitchFamily="34" charset="-122"/>
                <a:ea typeface="微软雅黑" panose="020B0503020204020204" pitchFamily="34" charset="-122"/>
              </a:rPr>
              <a:t>采用私有云模式），使得整体单</a:t>
            </a:r>
            <a:r>
              <a:rPr lang="en-US" altLang="zh-CN" sz="900" dirty="0" err="1">
                <a:solidFill>
                  <a:srgbClr val="333333"/>
                </a:solidFill>
                <a:latin typeface="微软雅黑" panose="020B0503020204020204" pitchFamily="34" charset="-122"/>
                <a:ea typeface="微软雅黑" panose="020B0503020204020204" pitchFamily="34" charset="-122"/>
              </a:rPr>
              <a:t>tpmC</a:t>
            </a:r>
            <a:r>
              <a:rPr lang="zh-CN" altLang="en-US" sz="900" dirty="0">
                <a:solidFill>
                  <a:srgbClr val="333333"/>
                </a:solidFill>
                <a:latin typeface="微软雅黑" panose="020B0503020204020204" pitchFamily="34" charset="-122"/>
                <a:ea typeface="微软雅黑" panose="020B0503020204020204" pitchFamily="34" charset="-122"/>
              </a:rPr>
              <a:t>的价格接近同类产品的</a:t>
            </a:r>
            <a:r>
              <a:rPr lang="en-US" altLang="zh-CN" sz="900" dirty="0">
                <a:solidFill>
                  <a:srgbClr val="333333"/>
                </a:solidFill>
                <a:latin typeface="微软雅黑" panose="020B0503020204020204" pitchFamily="34" charset="-122"/>
                <a:ea typeface="微软雅黑" panose="020B0503020204020204" pitchFamily="34" charset="-122"/>
              </a:rPr>
              <a:t>1/3</a:t>
            </a:r>
            <a:r>
              <a:rPr lang="zh-CN" altLang="en-US" sz="900" dirty="0">
                <a:solidFill>
                  <a:srgbClr val="333333"/>
                </a:solidFill>
                <a:latin typeface="微软雅黑" panose="020B0503020204020204" pitchFamily="34" charset="-122"/>
                <a:ea typeface="微软雅黑" panose="020B0503020204020204" pitchFamily="34" charset="-122"/>
              </a:rPr>
              <a:t>。</a:t>
            </a:r>
          </a:p>
        </p:txBody>
      </p:sp>
      <p:sp>
        <p:nvSpPr>
          <p:cNvPr id="36" name="矩形 35">
            <a:extLst>
              <a:ext uri="{FF2B5EF4-FFF2-40B4-BE49-F238E27FC236}">
                <a16:creationId xmlns:a16="http://schemas.microsoft.com/office/drawing/2014/main" id="{D93181F7-DA92-5A04-5163-B656FD734759}"/>
              </a:ext>
            </a:extLst>
          </p:cNvPr>
          <p:cNvSpPr/>
          <p:nvPr/>
        </p:nvSpPr>
        <p:spPr>
          <a:xfrm>
            <a:off x="7221687" y="5628030"/>
            <a:ext cx="2983825" cy="1145017"/>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85750" indent="-28575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indent="0">
              <a:lnSpc>
                <a:spcPts val="2000"/>
              </a:lnSpc>
              <a:spcBef>
                <a:spcPts val="0"/>
              </a:spcBef>
            </a:pPr>
            <a:r>
              <a:rPr lang="zh-CN" altLang="en-US"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故障影响时长：</a:t>
            </a:r>
            <a:r>
              <a:rPr lang="en-US" altLang="zh-CN"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40s vs 2min </a:t>
            </a:r>
            <a:r>
              <a:rPr lang="zh-CN" altLang="en-US"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a:t>
            </a:r>
            <a:r>
              <a:rPr lang="zh-CN" altLang="en-US" sz="1200" b="1" dirty="0">
                <a:solidFill>
                  <a:srgbClr val="FF0000"/>
                </a:solidFill>
                <a:latin typeface="微软雅黑" panose="020B0503020204020204" pitchFamily="34" charset="-122"/>
                <a:ea typeface="微软雅黑" panose="020B0503020204020204" pitchFamily="34" charset="-122"/>
                <a:cs typeface="Calibri" panose="020F0502020204030204" pitchFamily="34" charset="0"/>
              </a:rPr>
              <a:t>恢复更快</a:t>
            </a:r>
            <a:r>
              <a:rPr lang="zh-CN" altLang="en-US"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rPr>
              <a:t>）</a:t>
            </a:r>
            <a:endParaRPr lang="en-US" altLang="zh-CN" sz="1200" b="1" dirty="0">
              <a:solidFill>
                <a:srgbClr val="3372FF"/>
              </a:solidFill>
              <a:latin typeface="微软雅黑" panose="020B0503020204020204" pitchFamily="34" charset="-122"/>
              <a:ea typeface="微软雅黑" panose="020B0503020204020204" pitchFamily="34" charset="-122"/>
              <a:cs typeface="Calibri" panose="020F0502020204030204" pitchFamily="34" charset="0"/>
            </a:endParaRPr>
          </a:p>
          <a:p>
            <a:pPr marL="0" indent="0">
              <a:lnSpc>
                <a:spcPts val="1500"/>
              </a:lnSpc>
            </a:pPr>
            <a:r>
              <a:rPr lang="en-US" altLang="zh-CN" sz="900" dirty="0">
                <a:solidFill>
                  <a:srgbClr val="333333"/>
                </a:solidFill>
                <a:latin typeface="微软雅黑" panose="020B0503020204020204" pitchFamily="34" charset="-122"/>
                <a:ea typeface="微软雅黑" panose="020B0503020204020204" pitchFamily="34" charset="-122"/>
              </a:rPr>
              <a:t>1</a:t>
            </a:r>
            <a:r>
              <a:rPr lang="zh-CN" altLang="en-US" sz="900" dirty="0">
                <a:solidFill>
                  <a:srgbClr val="333333"/>
                </a:solidFill>
                <a:latin typeface="微软雅黑" panose="020B0503020204020204" pitchFamily="34" charset="-122"/>
                <a:ea typeface="微软雅黑" panose="020B0503020204020204" pitchFamily="34" charset="-122"/>
              </a:rPr>
              <a:t>个小时的容灾场景测试，进行了</a:t>
            </a:r>
            <a:r>
              <a:rPr lang="en-US" altLang="zh-CN" sz="900" dirty="0">
                <a:solidFill>
                  <a:srgbClr val="333333"/>
                </a:solidFill>
                <a:latin typeface="微软雅黑" panose="020B0503020204020204" pitchFamily="34" charset="-122"/>
                <a:ea typeface="微软雅黑" panose="020B0503020204020204" pitchFamily="34" charset="-122"/>
              </a:rPr>
              <a:t>2</a:t>
            </a:r>
            <a:r>
              <a:rPr lang="zh-CN" altLang="en-US" sz="900" dirty="0">
                <a:solidFill>
                  <a:srgbClr val="333333"/>
                </a:solidFill>
                <a:latin typeface="微软雅黑" panose="020B0503020204020204" pitchFamily="34" charset="-122"/>
                <a:ea typeface="微软雅黑" panose="020B0503020204020204" pitchFamily="34" charset="-122"/>
              </a:rPr>
              <a:t>次随机断电物理机器和</a:t>
            </a:r>
            <a:r>
              <a:rPr lang="en-US" altLang="zh-CN" sz="900" dirty="0">
                <a:solidFill>
                  <a:srgbClr val="333333"/>
                </a:solidFill>
                <a:latin typeface="微软雅黑" panose="020B0503020204020204" pitchFamily="34" charset="-122"/>
                <a:ea typeface="微软雅黑" panose="020B0503020204020204" pitchFamily="34" charset="-122"/>
              </a:rPr>
              <a:t>1</a:t>
            </a:r>
            <a:r>
              <a:rPr lang="zh-CN" altLang="en-US" sz="900" dirty="0">
                <a:solidFill>
                  <a:srgbClr val="333333"/>
                </a:solidFill>
                <a:latin typeface="微软雅黑" panose="020B0503020204020204" pitchFamily="34" charset="-122"/>
                <a:ea typeface="微软雅黑" panose="020B0503020204020204" pitchFamily="34" charset="-122"/>
              </a:rPr>
              <a:t>次销毁腾讯云实例（虚拟机）的模拟故障，模拟故障之后，对业务影响</a:t>
            </a:r>
            <a:r>
              <a:rPr lang="en-US" altLang="zh-CN" sz="900" dirty="0">
                <a:solidFill>
                  <a:srgbClr val="333333"/>
                </a:solidFill>
                <a:latin typeface="微软雅黑" panose="020B0503020204020204" pitchFamily="34" charset="-122"/>
                <a:ea typeface="微软雅黑" panose="020B0503020204020204" pitchFamily="34" charset="-122"/>
              </a:rPr>
              <a:t>40</a:t>
            </a:r>
            <a:r>
              <a:rPr lang="zh-CN" altLang="en-US" sz="900" dirty="0">
                <a:solidFill>
                  <a:srgbClr val="333333"/>
                </a:solidFill>
                <a:latin typeface="微软雅黑" panose="020B0503020204020204" pitchFamily="34" charset="-122"/>
                <a:ea typeface="微软雅黑" panose="020B0503020204020204" pitchFamily="34" charset="-122"/>
              </a:rPr>
              <a:t>秒（</a:t>
            </a:r>
            <a:r>
              <a:rPr lang="en-US" altLang="zh-CN" sz="900" dirty="0" err="1">
                <a:solidFill>
                  <a:srgbClr val="333333"/>
                </a:solidFill>
                <a:latin typeface="微软雅黑" panose="020B0503020204020204" pitchFamily="34" charset="-122"/>
                <a:ea typeface="微软雅黑" panose="020B0503020204020204" pitchFamily="34" charset="-122"/>
              </a:rPr>
              <a:t>OceanBase</a:t>
            </a:r>
            <a:r>
              <a:rPr lang="zh-CN" altLang="en-US" sz="900" dirty="0">
                <a:solidFill>
                  <a:srgbClr val="333333"/>
                </a:solidFill>
                <a:latin typeface="微软雅黑" panose="020B0503020204020204" pitchFamily="34" charset="-122"/>
                <a:ea typeface="微软雅黑" panose="020B0503020204020204" pitchFamily="34" charset="-122"/>
              </a:rPr>
              <a:t>影响</a:t>
            </a:r>
            <a:r>
              <a:rPr lang="en-US" altLang="zh-CN" sz="900" dirty="0">
                <a:solidFill>
                  <a:srgbClr val="333333"/>
                </a:solidFill>
                <a:latin typeface="微软雅黑" panose="020B0503020204020204" pitchFamily="34" charset="-122"/>
                <a:ea typeface="微软雅黑" panose="020B0503020204020204" pitchFamily="34" charset="-122"/>
              </a:rPr>
              <a:t>2</a:t>
            </a:r>
            <a:r>
              <a:rPr lang="zh-CN" altLang="en-US" sz="900" dirty="0">
                <a:solidFill>
                  <a:srgbClr val="333333"/>
                </a:solidFill>
                <a:latin typeface="微软雅黑" panose="020B0503020204020204" pitchFamily="34" charset="-122"/>
                <a:ea typeface="微软雅黑" panose="020B0503020204020204" pitchFamily="34" charset="-122"/>
              </a:rPr>
              <a:t>分钟），大盘整体影响微乎其微。</a:t>
            </a:r>
          </a:p>
        </p:txBody>
      </p:sp>
      <p:grpSp>
        <p:nvGrpSpPr>
          <p:cNvPr id="37" name="组合 36">
            <a:extLst>
              <a:ext uri="{FF2B5EF4-FFF2-40B4-BE49-F238E27FC236}">
                <a16:creationId xmlns:a16="http://schemas.microsoft.com/office/drawing/2014/main" id="{23FE025A-E6A3-3C49-7FC7-AA12FD195CDD}"/>
              </a:ext>
            </a:extLst>
          </p:cNvPr>
          <p:cNvGrpSpPr/>
          <p:nvPr/>
        </p:nvGrpSpPr>
        <p:grpSpPr>
          <a:xfrm>
            <a:off x="4269383" y="3982597"/>
            <a:ext cx="2893887" cy="2557756"/>
            <a:chOff x="958033" y="2763748"/>
            <a:chExt cx="3065982" cy="2709862"/>
          </a:xfrm>
        </p:grpSpPr>
        <p:sp>
          <p:nvSpPr>
            <p:cNvPr id="38" name="等腰三角形 22">
              <a:extLst>
                <a:ext uri="{FF2B5EF4-FFF2-40B4-BE49-F238E27FC236}">
                  <a16:creationId xmlns:a16="http://schemas.microsoft.com/office/drawing/2014/main" id="{AE7B9BAC-438E-394A-8E86-F84A6CDF0167}"/>
                </a:ext>
              </a:extLst>
            </p:cNvPr>
            <p:cNvSpPr/>
            <p:nvPr/>
          </p:nvSpPr>
          <p:spPr>
            <a:xfrm>
              <a:off x="1556391" y="3342061"/>
              <a:ext cx="1869258" cy="1558925"/>
            </a:xfrm>
            <a:prstGeom prst="triangle">
              <a:avLst/>
            </a:prstGeom>
            <a:noFill/>
            <a:ln w="6350">
              <a:solidFill>
                <a:schemeClr val="accent2">
                  <a:alpha val="91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微软雅黑" panose="020B0503020204020204" pitchFamily="34" charset="-122"/>
                <a:ea typeface="微软雅黑" panose="020B0503020204020204" pitchFamily="34" charset="-122"/>
              </a:endParaRPr>
            </a:p>
          </p:txBody>
        </p:sp>
        <p:sp>
          <p:nvSpPr>
            <p:cNvPr id="39" name="椭圆 38">
              <a:extLst>
                <a:ext uri="{FF2B5EF4-FFF2-40B4-BE49-F238E27FC236}">
                  <a16:creationId xmlns:a16="http://schemas.microsoft.com/office/drawing/2014/main" id="{429E532C-BA89-18E6-6A1F-4A7010E01170}"/>
                </a:ext>
              </a:extLst>
            </p:cNvPr>
            <p:cNvSpPr/>
            <p:nvPr/>
          </p:nvSpPr>
          <p:spPr>
            <a:xfrm>
              <a:off x="1892662" y="2763748"/>
              <a:ext cx="1196722" cy="1150937"/>
            </a:xfrm>
            <a:prstGeom prst="ellipse">
              <a:avLst/>
            </a:prstGeom>
            <a:solidFill>
              <a:srgbClr val="D6E7FF"/>
            </a:solidFill>
            <a:ln w="3175">
              <a:solidFill>
                <a:srgbClr val="2C68FF"/>
              </a:solidFill>
              <a:prstDash val="dash"/>
              <a:miter lim="400000"/>
            </a:ln>
          </p:spPr>
          <p:txBody>
            <a:bodyPr lIns="19050" tIns="19050" rIns="19050" bIns="19050" anchor="ctr"/>
            <a:lstStyle/>
            <a:p>
              <a:pPr algn="ctr" defTabSz="457200">
                <a:defRPr/>
              </a:pPr>
              <a:endParaRPr lang="zh-CN" altLang="en-US" sz="1400" kern="0" dirty="0">
                <a:solidFill>
                  <a:schemeClr val="tx1">
                    <a:lumMod val="95000"/>
                    <a:lumOff val="5000"/>
                  </a:schemeClr>
                </a:solidFill>
                <a:latin typeface="微软雅黑" panose="020B0503020204020204" pitchFamily="34" charset="-122"/>
                <a:ea typeface="微软雅黑" panose="020B0503020204020204" pitchFamily="34" charset="-122"/>
                <a:cs typeface="Calibri"/>
              </a:endParaRPr>
            </a:p>
          </p:txBody>
        </p:sp>
        <p:sp>
          <p:nvSpPr>
            <p:cNvPr id="40" name="椭圆 39">
              <a:extLst>
                <a:ext uri="{FF2B5EF4-FFF2-40B4-BE49-F238E27FC236}">
                  <a16:creationId xmlns:a16="http://schemas.microsoft.com/office/drawing/2014/main" id="{853682D0-9930-F987-6F70-8F9A5CBDB327}"/>
                </a:ext>
              </a:extLst>
            </p:cNvPr>
            <p:cNvSpPr/>
            <p:nvPr/>
          </p:nvSpPr>
          <p:spPr>
            <a:xfrm>
              <a:off x="958033" y="4322673"/>
              <a:ext cx="1196722" cy="1150937"/>
            </a:xfrm>
            <a:prstGeom prst="ellipse">
              <a:avLst/>
            </a:prstGeom>
            <a:solidFill>
              <a:srgbClr val="D6E7FF"/>
            </a:solidFill>
            <a:ln w="3175">
              <a:solidFill>
                <a:srgbClr val="2C68FF"/>
              </a:solidFill>
              <a:prstDash val="dash"/>
              <a:miter lim="400000"/>
            </a:ln>
          </p:spPr>
          <p:txBody>
            <a:bodyPr lIns="19050" tIns="19050" rIns="19050" bIns="19050" anchor="ctr"/>
            <a:lstStyle/>
            <a:p>
              <a:pPr algn="ctr" defTabSz="457200">
                <a:defRPr/>
              </a:pPr>
              <a:endParaRPr lang="zh-CN" altLang="en-US" sz="1400" kern="0" dirty="0">
                <a:solidFill>
                  <a:schemeClr val="tx1">
                    <a:lumMod val="95000"/>
                    <a:lumOff val="5000"/>
                  </a:schemeClr>
                </a:solidFill>
                <a:latin typeface="微软雅黑" panose="020B0503020204020204" pitchFamily="34" charset="-122"/>
                <a:ea typeface="微软雅黑" panose="020B0503020204020204" pitchFamily="34" charset="-122"/>
                <a:cs typeface="Calibri"/>
              </a:endParaRPr>
            </a:p>
          </p:txBody>
        </p:sp>
        <p:sp>
          <p:nvSpPr>
            <p:cNvPr id="41" name="椭圆 40">
              <a:extLst>
                <a:ext uri="{FF2B5EF4-FFF2-40B4-BE49-F238E27FC236}">
                  <a16:creationId xmlns:a16="http://schemas.microsoft.com/office/drawing/2014/main" id="{6A12586F-8DBB-EE3B-D273-812F48B3A43B}"/>
                </a:ext>
              </a:extLst>
            </p:cNvPr>
            <p:cNvSpPr/>
            <p:nvPr/>
          </p:nvSpPr>
          <p:spPr>
            <a:xfrm>
              <a:off x="2827293" y="4322673"/>
              <a:ext cx="1196722" cy="1150937"/>
            </a:xfrm>
            <a:prstGeom prst="ellipse">
              <a:avLst/>
            </a:prstGeom>
            <a:solidFill>
              <a:srgbClr val="D6E7FF"/>
            </a:solidFill>
            <a:ln w="3175">
              <a:solidFill>
                <a:srgbClr val="2C68FF"/>
              </a:solidFill>
              <a:prstDash val="dash"/>
              <a:miter lim="400000"/>
            </a:ln>
          </p:spPr>
          <p:txBody>
            <a:bodyPr lIns="19050" tIns="19050" rIns="19050" bIns="19050" anchor="ctr"/>
            <a:lstStyle/>
            <a:p>
              <a:pPr algn="ctr" defTabSz="457200">
                <a:defRPr/>
              </a:pPr>
              <a:endParaRPr lang="zh-CN" altLang="en-US" sz="1400" kern="0" dirty="0">
                <a:solidFill>
                  <a:schemeClr val="tx1">
                    <a:lumMod val="95000"/>
                    <a:lumOff val="5000"/>
                  </a:schemeClr>
                </a:solidFill>
                <a:latin typeface="微软雅黑" panose="020B0503020204020204" pitchFamily="34" charset="-122"/>
                <a:ea typeface="微软雅黑" panose="020B0503020204020204" pitchFamily="34" charset="-122"/>
                <a:cs typeface="Calibri"/>
              </a:endParaRPr>
            </a:p>
          </p:txBody>
        </p:sp>
        <p:sp>
          <p:nvSpPr>
            <p:cNvPr id="42" name="椭圆 41">
              <a:extLst>
                <a:ext uri="{FF2B5EF4-FFF2-40B4-BE49-F238E27FC236}">
                  <a16:creationId xmlns:a16="http://schemas.microsoft.com/office/drawing/2014/main" id="{7B719293-6E29-5BD3-1EDC-97CC98E4AF91}"/>
                </a:ext>
              </a:extLst>
            </p:cNvPr>
            <p:cNvSpPr/>
            <p:nvPr/>
          </p:nvSpPr>
          <p:spPr>
            <a:xfrm>
              <a:off x="2110162" y="4099584"/>
              <a:ext cx="761721" cy="576000"/>
            </a:xfrm>
            <a:prstGeom prst="ellipse">
              <a:avLst/>
            </a:prstGeom>
            <a:noFill/>
            <a:ln w="12700">
              <a:miter lim="400000"/>
            </a:ln>
          </p:spPr>
          <p:txBody>
            <a:bodyPr lIns="19050" tIns="19050" rIns="19050" bIns="19050" anchor="ctr"/>
            <a:lstStyle/>
            <a:p>
              <a:pPr algn="ctr" defTabSz="457200">
                <a:lnSpc>
                  <a:spcPts val="2000"/>
                </a:lnSpc>
                <a:defRPr/>
              </a:pPr>
              <a:r>
                <a:rPr lang="zh-CN" altLang="en-US" sz="1400" b="1" kern="0" dirty="0">
                  <a:solidFill>
                    <a:schemeClr val="tx1">
                      <a:lumMod val="95000"/>
                      <a:lumOff val="5000"/>
                    </a:schemeClr>
                  </a:solidFill>
                  <a:latin typeface="微软雅黑" panose="020B0503020204020204" pitchFamily="34" charset="-122"/>
                  <a:ea typeface="微软雅黑" panose="020B0503020204020204" pitchFamily="34" charset="-122"/>
                  <a:cs typeface="Calibri"/>
                </a:rPr>
                <a:t>基础能力</a:t>
              </a:r>
            </a:p>
          </p:txBody>
        </p:sp>
        <p:sp>
          <p:nvSpPr>
            <p:cNvPr id="43" name="椭圆 42">
              <a:extLst>
                <a:ext uri="{FF2B5EF4-FFF2-40B4-BE49-F238E27FC236}">
                  <a16:creationId xmlns:a16="http://schemas.microsoft.com/office/drawing/2014/main" id="{D73A652D-37D2-0F60-B963-BE690D213EA4}"/>
                </a:ext>
              </a:extLst>
            </p:cNvPr>
            <p:cNvSpPr/>
            <p:nvPr/>
          </p:nvSpPr>
          <p:spPr>
            <a:xfrm>
              <a:off x="2020715" y="2886457"/>
              <a:ext cx="940613" cy="904627"/>
            </a:xfrm>
            <a:prstGeom prst="ellipse">
              <a:avLst/>
            </a:prstGeom>
            <a:solidFill>
              <a:srgbClr val="3372FF"/>
            </a:solidFill>
            <a:ln w="3175">
              <a:solidFill>
                <a:schemeClr val="bg1">
                  <a:lumMod val="95000"/>
                </a:schemeClr>
              </a:solidFill>
              <a:prstDash val="solid"/>
              <a:miter lim="400000"/>
            </a:ln>
          </p:spPr>
          <p:txBody>
            <a:bodyPr lIns="19050" tIns="19050" rIns="19050" bIns="19050" anchor="ctr"/>
            <a:lstStyle/>
            <a:p>
              <a:pPr algn="ctr" defTabSz="457200">
                <a:defRPr/>
              </a:pPr>
              <a:r>
                <a:rPr lang="zh-CN" altLang="en-US" sz="1200" kern="0" dirty="0">
                  <a:solidFill>
                    <a:schemeClr val="bg1"/>
                  </a:solidFill>
                  <a:latin typeface="微软雅黑" panose="020B0503020204020204" pitchFamily="34" charset="-122"/>
                  <a:ea typeface="微软雅黑" panose="020B0503020204020204" pitchFamily="34" charset="-122"/>
                  <a:cs typeface="Calibri"/>
                </a:rPr>
                <a:t>性能</a:t>
              </a:r>
            </a:p>
          </p:txBody>
        </p:sp>
        <p:sp>
          <p:nvSpPr>
            <p:cNvPr id="44" name="椭圆 43">
              <a:extLst>
                <a:ext uri="{FF2B5EF4-FFF2-40B4-BE49-F238E27FC236}">
                  <a16:creationId xmlns:a16="http://schemas.microsoft.com/office/drawing/2014/main" id="{0F0BA650-DDB1-DBB3-C921-C31826E418E1}"/>
                </a:ext>
              </a:extLst>
            </p:cNvPr>
            <p:cNvSpPr/>
            <p:nvPr/>
          </p:nvSpPr>
          <p:spPr>
            <a:xfrm>
              <a:off x="1086085" y="4445034"/>
              <a:ext cx="940613" cy="904627"/>
            </a:xfrm>
            <a:prstGeom prst="ellipse">
              <a:avLst/>
            </a:prstGeom>
            <a:solidFill>
              <a:srgbClr val="3372FF"/>
            </a:solidFill>
            <a:ln w="3175">
              <a:solidFill>
                <a:schemeClr val="bg1">
                  <a:lumMod val="95000"/>
                </a:schemeClr>
              </a:solidFill>
              <a:prstDash val="solid"/>
              <a:miter lim="400000"/>
            </a:ln>
          </p:spPr>
          <p:txBody>
            <a:bodyPr lIns="19050" tIns="19050" rIns="19050" bIns="19050" anchor="ctr"/>
            <a:lstStyle/>
            <a:p>
              <a:pPr algn="ctr" defTabSz="457200">
                <a:defRPr/>
              </a:pPr>
              <a:r>
                <a:rPr lang="zh-CN" altLang="en-US" sz="1200" kern="0" dirty="0">
                  <a:solidFill>
                    <a:schemeClr val="bg1"/>
                  </a:solidFill>
                  <a:latin typeface="微软雅黑" panose="020B0503020204020204" pitchFamily="34" charset="-122"/>
                  <a:ea typeface="微软雅黑" panose="020B0503020204020204" pitchFamily="34" charset="-122"/>
                  <a:cs typeface="Calibri"/>
                </a:rPr>
                <a:t>成本</a:t>
              </a:r>
            </a:p>
          </p:txBody>
        </p:sp>
        <p:sp>
          <p:nvSpPr>
            <p:cNvPr id="45" name="椭圆 44">
              <a:extLst>
                <a:ext uri="{FF2B5EF4-FFF2-40B4-BE49-F238E27FC236}">
                  <a16:creationId xmlns:a16="http://schemas.microsoft.com/office/drawing/2014/main" id="{C10BC162-C9F2-BAC5-FED2-CEA638B7988C}"/>
                </a:ext>
              </a:extLst>
            </p:cNvPr>
            <p:cNvSpPr/>
            <p:nvPr/>
          </p:nvSpPr>
          <p:spPr>
            <a:xfrm>
              <a:off x="2966971" y="4437112"/>
              <a:ext cx="940613" cy="904627"/>
            </a:xfrm>
            <a:prstGeom prst="ellipse">
              <a:avLst/>
            </a:prstGeom>
            <a:solidFill>
              <a:srgbClr val="3372FF"/>
            </a:solidFill>
            <a:ln w="3175">
              <a:solidFill>
                <a:schemeClr val="bg1">
                  <a:lumMod val="95000"/>
                </a:schemeClr>
              </a:solidFill>
              <a:prstDash val="solid"/>
              <a:miter lim="400000"/>
            </a:ln>
          </p:spPr>
          <p:txBody>
            <a:bodyPr lIns="19050" tIns="19050" rIns="19050" bIns="19050" anchor="ctr"/>
            <a:lstStyle/>
            <a:p>
              <a:pPr algn="ctr" defTabSz="457200">
                <a:defRPr/>
              </a:pPr>
              <a:r>
                <a:rPr lang="zh-CN" altLang="en-US" sz="1200" kern="0" dirty="0">
                  <a:solidFill>
                    <a:schemeClr val="bg1"/>
                  </a:solidFill>
                  <a:latin typeface="微软雅黑" panose="020B0503020204020204" pitchFamily="34" charset="-122"/>
                  <a:ea typeface="微软雅黑" panose="020B0503020204020204" pitchFamily="34" charset="-122"/>
                  <a:cs typeface="Calibri"/>
                </a:rPr>
                <a:t>高可用</a:t>
              </a:r>
              <a:r>
                <a:rPr lang="en-US" altLang="zh-CN" sz="1200" kern="0" dirty="0">
                  <a:solidFill>
                    <a:schemeClr val="bg1"/>
                  </a:solidFill>
                  <a:latin typeface="微软雅黑" panose="020B0503020204020204" pitchFamily="34" charset="-122"/>
                  <a:ea typeface="微软雅黑" panose="020B0503020204020204" pitchFamily="34" charset="-122"/>
                  <a:cs typeface="Calibri"/>
                </a:rPr>
                <a:t>/</a:t>
              </a:r>
            </a:p>
            <a:p>
              <a:pPr algn="ctr" defTabSz="457200">
                <a:defRPr/>
              </a:pPr>
              <a:r>
                <a:rPr lang="zh-CN" altLang="en-US" sz="1200" kern="0" dirty="0">
                  <a:solidFill>
                    <a:schemeClr val="bg1"/>
                  </a:solidFill>
                  <a:latin typeface="微软雅黑" panose="020B0503020204020204" pitchFamily="34" charset="-122"/>
                  <a:ea typeface="微软雅黑" panose="020B0503020204020204" pitchFamily="34" charset="-122"/>
                  <a:cs typeface="Calibri"/>
                </a:rPr>
                <a:t>稳定</a:t>
              </a:r>
            </a:p>
          </p:txBody>
        </p:sp>
      </p:grpSp>
    </p:spTree>
    <p:extLst>
      <p:ext uri="{BB962C8B-B14F-4D97-AF65-F5344CB8AC3E}">
        <p14:creationId xmlns:p14="http://schemas.microsoft.com/office/powerpoint/2010/main" val="18946491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2000869" cy="523220"/>
          </a:xfrm>
          <a:prstGeom prst="rect">
            <a:avLst/>
          </a:prstGeom>
          <a:noFill/>
        </p:spPr>
        <p:txBody>
          <a:bodyPr wrap="none" rtlCol="0">
            <a:spAutoFit/>
          </a:bodyPr>
          <a:lstStyle/>
          <a:p>
            <a:r>
              <a:rPr kumimoji="1" lang="en-US" altLang="zh-CN" sz="2800" b="1" dirty="0">
                <a:ea typeface="TencentSans W7" panose="020C04030202040F0204" pitchFamily="34" charset="-122"/>
              </a:rPr>
              <a:t>TDSQL</a:t>
            </a:r>
            <a:r>
              <a:rPr kumimoji="1" lang="zh-CN" altLang="en-US" sz="2800" b="1" dirty="0">
                <a:ea typeface="TencentSans W7" panose="020C04030202040F0204" pitchFamily="34" charset="-122"/>
              </a:rPr>
              <a:t>实现</a:t>
            </a:r>
            <a:endParaRPr kumimoji="1" lang="en-US" altLang="zh-CN" sz="2800" b="1" dirty="0">
              <a:ea typeface="TencentSans W7" panose="020C04030202040F0204" pitchFamily="34" charset="-122"/>
            </a:endParaRPr>
          </a:p>
        </p:txBody>
      </p:sp>
      <p:pic>
        <p:nvPicPr>
          <p:cNvPr id="5" name="图片 4">
            <a:extLst>
              <a:ext uri="{FF2B5EF4-FFF2-40B4-BE49-F238E27FC236}">
                <a16:creationId xmlns:a16="http://schemas.microsoft.com/office/drawing/2014/main" id="{4291DA6F-4D29-CD07-25F1-75A6501749DC}"/>
              </a:ext>
            </a:extLst>
          </p:cNvPr>
          <p:cNvPicPr>
            <a:picLocks noChangeAspect="1"/>
          </p:cNvPicPr>
          <p:nvPr>
            <p:custDataLst>
              <p:tags r:id="rId1"/>
            </p:custDataLst>
          </p:nvPr>
        </p:nvPicPr>
        <p:blipFill>
          <a:blip r:embed="rId5"/>
          <a:stretch>
            <a:fillRect/>
          </a:stretch>
        </p:blipFill>
        <p:spPr>
          <a:xfrm>
            <a:off x="1193800" y="32169100"/>
            <a:ext cx="12720320" cy="9210675"/>
          </a:xfrm>
          <a:prstGeom prst="rect">
            <a:avLst/>
          </a:prstGeom>
        </p:spPr>
      </p:pic>
      <p:pic>
        <p:nvPicPr>
          <p:cNvPr id="6" name="图片 5">
            <a:extLst>
              <a:ext uri="{FF2B5EF4-FFF2-40B4-BE49-F238E27FC236}">
                <a16:creationId xmlns:a16="http://schemas.microsoft.com/office/drawing/2014/main" id="{2DEC05A6-A276-F384-75ED-A7C918B3BCE9}"/>
              </a:ext>
            </a:extLst>
          </p:cNvPr>
          <p:cNvPicPr>
            <a:picLocks noChangeAspect="1"/>
          </p:cNvPicPr>
          <p:nvPr>
            <p:custDataLst>
              <p:tags r:id="rId2"/>
            </p:custDataLst>
          </p:nvPr>
        </p:nvPicPr>
        <p:blipFill>
          <a:blip r:embed="rId5"/>
          <a:stretch>
            <a:fillRect/>
          </a:stretch>
        </p:blipFill>
        <p:spPr>
          <a:xfrm>
            <a:off x="1346200" y="35244741"/>
            <a:ext cx="8683204" cy="6287434"/>
          </a:xfrm>
          <a:prstGeom prst="rect">
            <a:avLst/>
          </a:prstGeom>
        </p:spPr>
      </p:pic>
      <p:pic>
        <p:nvPicPr>
          <p:cNvPr id="25" name="图片 24" descr="图示&#10;&#10;描述已自动生成">
            <a:extLst>
              <a:ext uri="{FF2B5EF4-FFF2-40B4-BE49-F238E27FC236}">
                <a16:creationId xmlns:a16="http://schemas.microsoft.com/office/drawing/2014/main" id="{E05BC97D-6416-C714-0AA6-F06006B614D8}"/>
              </a:ext>
            </a:extLst>
          </p:cNvPr>
          <p:cNvPicPr>
            <a:picLocks noChangeAspect="1"/>
          </p:cNvPicPr>
          <p:nvPr/>
        </p:nvPicPr>
        <p:blipFill>
          <a:blip r:embed="rId6"/>
          <a:stretch>
            <a:fillRect/>
          </a:stretch>
        </p:blipFill>
        <p:spPr>
          <a:xfrm>
            <a:off x="1235827" y="1222854"/>
            <a:ext cx="7462823" cy="5112327"/>
          </a:xfrm>
          <a:prstGeom prst="rect">
            <a:avLst/>
          </a:prstGeom>
        </p:spPr>
      </p:pic>
      <p:sp>
        <p:nvSpPr>
          <p:cNvPr id="26" name="文本框 25">
            <a:extLst>
              <a:ext uri="{FF2B5EF4-FFF2-40B4-BE49-F238E27FC236}">
                <a16:creationId xmlns:a16="http://schemas.microsoft.com/office/drawing/2014/main" id="{F9F5359C-A09B-7B88-B51D-590C7D186567}"/>
              </a:ext>
            </a:extLst>
          </p:cNvPr>
          <p:cNvSpPr txBox="1"/>
          <p:nvPr/>
        </p:nvSpPr>
        <p:spPr>
          <a:xfrm>
            <a:off x="9782363" y="1844054"/>
            <a:ext cx="1481382" cy="369332"/>
          </a:xfrm>
          <a:prstGeom prst="rect">
            <a:avLst/>
          </a:prstGeom>
          <a:noFill/>
        </p:spPr>
        <p:txBody>
          <a:bodyPr wrap="square">
            <a:spAutoFit/>
          </a:bodyPr>
          <a:lstStyle/>
          <a:p>
            <a:r>
              <a:rPr lang="zh-CN" altLang="en-US" dirty="0"/>
              <a:t>存算分离</a:t>
            </a:r>
            <a:endParaRPr lang="en-US" altLang="zh-CN" dirty="0"/>
          </a:p>
        </p:txBody>
      </p:sp>
      <p:sp>
        <p:nvSpPr>
          <p:cNvPr id="27" name="文本框 26">
            <a:extLst>
              <a:ext uri="{FF2B5EF4-FFF2-40B4-BE49-F238E27FC236}">
                <a16:creationId xmlns:a16="http://schemas.microsoft.com/office/drawing/2014/main" id="{21937F5F-4F98-80BF-323A-B0FA5A8AC582}"/>
              </a:ext>
            </a:extLst>
          </p:cNvPr>
          <p:cNvSpPr txBox="1"/>
          <p:nvPr/>
        </p:nvSpPr>
        <p:spPr>
          <a:xfrm>
            <a:off x="9782363" y="2772309"/>
            <a:ext cx="1966292" cy="369332"/>
          </a:xfrm>
          <a:prstGeom prst="rect">
            <a:avLst/>
          </a:prstGeom>
          <a:noFill/>
        </p:spPr>
        <p:txBody>
          <a:bodyPr wrap="square">
            <a:spAutoFit/>
          </a:bodyPr>
          <a:lstStyle/>
          <a:p>
            <a:r>
              <a:rPr lang="zh-CN" altLang="en-US" dirty="0"/>
              <a:t>分布式数据库</a:t>
            </a:r>
            <a:endParaRPr lang="en-US" altLang="zh-CN" dirty="0"/>
          </a:p>
        </p:txBody>
      </p:sp>
      <p:sp>
        <p:nvSpPr>
          <p:cNvPr id="28" name="文本框 27">
            <a:extLst>
              <a:ext uri="{FF2B5EF4-FFF2-40B4-BE49-F238E27FC236}">
                <a16:creationId xmlns:a16="http://schemas.microsoft.com/office/drawing/2014/main" id="{7CC3BB5E-2BA9-1514-F89A-9EBAD257F0D7}"/>
              </a:ext>
            </a:extLst>
          </p:cNvPr>
          <p:cNvSpPr txBox="1"/>
          <p:nvPr/>
        </p:nvSpPr>
        <p:spPr>
          <a:xfrm>
            <a:off x="9782363" y="3700564"/>
            <a:ext cx="1966292" cy="369332"/>
          </a:xfrm>
          <a:prstGeom prst="rect">
            <a:avLst/>
          </a:prstGeom>
          <a:noFill/>
        </p:spPr>
        <p:txBody>
          <a:bodyPr wrap="square">
            <a:spAutoFit/>
          </a:bodyPr>
          <a:lstStyle/>
          <a:p>
            <a:r>
              <a:rPr lang="zh-CN" altLang="en-US" dirty="0"/>
              <a:t>高可用强一致</a:t>
            </a:r>
            <a:endParaRPr lang="en-US" altLang="zh-CN" dirty="0"/>
          </a:p>
        </p:txBody>
      </p:sp>
      <p:sp>
        <p:nvSpPr>
          <p:cNvPr id="29" name="文本框 28">
            <a:extLst>
              <a:ext uri="{FF2B5EF4-FFF2-40B4-BE49-F238E27FC236}">
                <a16:creationId xmlns:a16="http://schemas.microsoft.com/office/drawing/2014/main" id="{3926E3B7-ED73-1BFC-511C-89E5E806C02F}"/>
              </a:ext>
            </a:extLst>
          </p:cNvPr>
          <p:cNvSpPr txBox="1"/>
          <p:nvPr/>
        </p:nvSpPr>
        <p:spPr>
          <a:xfrm>
            <a:off x="9782363" y="4628819"/>
            <a:ext cx="1966292" cy="369332"/>
          </a:xfrm>
          <a:prstGeom prst="rect">
            <a:avLst/>
          </a:prstGeom>
          <a:noFill/>
        </p:spPr>
        <p:txBody>
          <a:bodyPr wrap="square">
            <a:spAutoFit/>
          </a:bodyPr>
          <a:lstStyle/>
          <a:p>
            <a:r>
              <a:rPr lang="zh-CN" altLang="en-US" dirty="0"/>
              <a:t>高扩展高性能</a:t>
            </a:r>
            <a:endParaRPr lang="en-US" altLang="zh-CN" dirty="0"/>
          </a:p>
        </p:txBody>
      </p:sp>
    </p:spTree>
    <p:extLst>
      <p:ext uri="{BB962C8B-B14F-4D97-AF65-F5344CB8AC3E}">
        <p14:creationId xmlns:p14="http://schemas.microsoft.com/office/powerpoint/2010/main" val="2897759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6341801" cy="523220"/>
          </a:xfrm>
          <a:prstGeom prst="rect">
            <a:avLst/>
          </a:prstGeom>
          <a:noFill/>
        </p:spPr>
        <p:txBody>
          <a:bodyPr wrap="none" rtlCol="0">
            <a:spAutoFit/>
          </a:bodyPr>
          <a:lstStyle/>
          <a:p>
            <a:r>
              <a:rPr kumimoji="1" lang="en-US" altLang="zh-CN" sz="2800" b="1" dirty="0">
                <a:ea typeface="TencentSans W7" panose="020C04030202040F0204" pitchFamily="34" charset="-122"/>
              </a:rPr>
              <a:t>TDSQL</a:t>
            </a:r>
            <a:r>
              <a:rPr kumimoji="1" lang="zh-CN" altLang="en-US" sz="2800" b="1" dirty="0">
                <a:ea typeface="TencentSans W7" panose="020C04030202040F0204" pitchFamily="34" charset="-122"/>
              </a:rPr>
              <a:t>优化 详细内容将发布在</a:t>
            </a:r>
            <a:r>
              <a:rPr kumimoji="1" lang="en-US" altLang="zh-CN" sz="2800" b="1" dirty="0">
                <a:ea typeface="TencentSans W7" panose="020C04030202040F0204" pitchFamily="34" charset="-122"/>
              </a:rPr>
              <a:t>VLDB’24</a:t>
            </a:r>
          </a:p>
        </p:txBody>
      </p:sp>
      <p:pic>
        <p:nvPicPr>
          <p:cNvPr id="5" name="图片 4">
            <a:extLst>
              <a:ext uri="{FF2B5EF4-FFF2-40B4-BE49-F238E27FC236}">
                <a16:creationId xmlns:a16="http://schemas.microsoft.com/office/drawing/2014/main" id="{4291DA6F-4D29-CD07-25F1-75A6501749DC}"/>
              </a:ext>
            </a:extLst>
          </p:cNvPr>
          <p:cNvPicPr>
            <a:picLocks noChangeAspect="1"/>
          </p:cNvPicPr>
          <p:nvPr>
            <p:custDataLst>
              <p:tags r:id="rId1"/>
            </p:custDataLst>
          </p:nvPr>
        </p:nvPicPr>
        <p:blipFill>
          <a:blip r:embed="rId5"/>
          <a:stretch>
            <a:fillRect/>
          </a:stretch>
        </p:blipFill>
        <p:spPr>
          <a:xfrm>
            <a:off x="1193800" y="32169100"/>
            <a:ext cx="12720320" cy="9210675"/>
          </a:xfrm>
          <a:prstGeom prst="rect">
            <a:avLst/>
          </a:prstGeom>
        </p:spPr>
      </p:pic>
      <p:pic>
        <p:nvPicPr>
          <p:cNvPr id="6" name="图片 5">
            <a:extLst>
              <a:ext uri="{FF2B5EF4-FFF2-40B4-BE49-F238E27FC236}">
                <a16:creationId xmlns:a16="http://schemas.microsoft.com/office/drawing/2014/main" id="{2DEC05A6-A276-F384-75ED-A7C918B3BCE9}"/>
              </a:ext>
            </a:extLst>
          </p:cNvPr>
          <p:cNvPicPr>
            <a:picLocks noChangeAspect="1"/>
          </p:cNvPicPr>
          <p:nvPr>
            <p:custDataLst>
              <p:tags r:id="rId2"/>
            </p:custDataLst>
          </p:nvPr>
        </p:nvPicPr>
        <p:blipFill>
          <a:blip r:embed="rId5"/>
          <a:stretch>
            <a:fillRect/>
          </a:stretch>
        </p:blipFill>
        <p:spPr>
          <a:xfrm>
            <a:off x="1346200" y="35244741"/>
            <a:ext cx="8683204" cy="6287434"/>
          </a:xfrm>
          <a:prstGeom prst="rect">
            <a:avLst/>
          </a:prstGeom>
        </p:spPr>
      </p:pic>
      <p:pic>
        <p:nvPicPr>
          <p:cNvPr id="3" name="图片 2" descr="表格&#10;&#10;描述已自动生成">
            <a:extLst>
              <a:ext uri="{FF2B5EF4-FFF2-40B4-BE49-F238E27FC236}">
                <a16:creationId xmlns:a16="http://schemas.microsoft.com/office/drawing/2014/main" id="{73EC6454-D64E-68FB-9008-A9CF8224768C}"/>
              </a:ext>
            </a:extLst>
          </p:cNvPr>
          <p:cNvPicPr>
            <a:picLocks noChangeAspect="1"/>
          </p:cNvPicPr>
          <p:nvPr/>
        </p:nvPicPr>
        <p:blipFill>
          <a:blip r:embed="rId6"/>
          <a:stretch>
            <a:fillRect/>
          </a:stretch>
        </p:blipFill>
        <p:spPr>
          <a:xfrm>
            <a:off x="1235827" y="1312351"/>
            <a:ext cx="10059804" cy="5258534"/>
          </a:xfrm>
          <a:prstGeom prst="rect">
            <a:avLst/>
          </a:prstGeom>
        </p:spPr>
      </p:pic>
      <p:sp>
        <p:nvSpPr>
          <p:cNvPr id="4" name="文本框 3">
            <a:extLst>
              <a:ext uri="{FF2B5EF4-FFF2-40B4-BE49-F238E27FC236}">
                <a16:creationId xmlns:a16="http://schemas.microsoft.com/office/drawing/2014/main" id="{93C439BA-76D1-04D3-96CB-B046C815C8DC}"/>
              </a:ext>
            </a:extLst>
          </p:cNvPr>
          <p:cNvSpPr txBox="1"/>
          <p:nvPr/>
        </p:nvSpPr>
        <p:spPr>
          <a:xfrm>
            <a:off x="85804" y="2215168"/>
            <a:ext cx="1107996" cy="369332"/>
          </a:xfrm>
          <a:prstGeom prst="rect">
            <a:avLst/>
          </a:prstGeom>
          <a:noFill/>
        </p:spPr>
        <p:txBody>
          <a:bodyPr wrap="none" rtlCol="0">
            <a:spAutoFit/>
          </a:bodyPr>
          <a:lstStyle/>
          <a:p>
            <a:r>
              <a:rPr lang="zh-CN" altLang="en-US" dirty="0">
                <a:solidFill>
                  <a:srgbClr val="FF0000"/>
                </a:solidFill>
              </a:rPr>
              <a:t>性能相关</a:t>
            </a:r>
          </a:p>
        </p:txBody>
      </p:sp>
      <p:sp>
        <p:nvSpPr>
          <p:cNvPr id="7" name="文本框 6">
            <a:extLst>
              <a:ext uri="{FF2B5EF4-FFF2-40B4-BE49-F238E27FC236}">
                <a16:creationId xmlns:a16="http://schemas.microsoft.com/office/drawing/2014/main" id="{26A4DD1F-19BA-C594-FF1D-904A88B4F273}"/>
              </a:ext>
            </a:extLst>
          </p:cNvPr>
          <p:cNvSpPr txBox="1"/>
          <p:nvPr/>
        </p:nvSpPr>
        <p:spPr>
          <a:xfrm>
            <a:off x="11046" y="4792113"/>
            <a:ext cx="1338828" cy="369332"/>
          </a:xfrm>
          <a:prstGeom prst="rect">
            <a:avLst/>
          </a:prstGeom>
          <a:noFill/>
        </p:spPr>
        <p:txBody>
          <a:bodyPr wrap="none" rtlCol="0">
            <a:spAutoFit/>
          </a:bodyPr>
          <a:lstStyle/>
          <a:p>
            <a:r>
              <a:rPr lang="zh-CN" altLang="en-US" dirty="0">
                <a:solidFill>
                  <a:srgbClr val="FF0000"/>
                </a:solidFill>
              </a:rPr>
              <a:t>一致性相关</a:t>
            </a:r>
          </a:p>
        </p:txBody>
      </p:sp>
      <p:sp>
        <p:nvSpPr>
          <p:cNvPr id="8" name="文本框 7">
            <a:extLst>
              <a:ext uri="{FF2B5EF4-FFF2-40B4-BE49-F238E27FC236}">
                <a16:creationId xmlns:a16="http://schemas.microsoft.com/office/drawing/2014/main" id="{639CC581-55E2-A81F-4186-B2EF8C5A4B47}"/>
              </a:ext>
            </a:extLst>
          </p:cNvPr>
          <p:cNvSpPr txBox="1"/>
          <p:nvPr/>
        </p:nvSpPr>
        <p:spPr>
          <a:xfrm>
            <a:off x="11046" y="5660141"/>
            <a:ext cx="1338828" cy="369332"/>
          </a:xfrm>
          <a:prstGeom prst="rect">
            <a:avLst/>
          </a:prstGeom>
          <a:noFill/>
        </p:spPr>
        <p:txBody>
          <a:bodyPr wrap="none" rtlCol="0">
            <a:spAutoFit/>
          </a:bodyPr>
          <a:lstStyle/>
          <a:p>
            <a:r>
              <a:rPr lang="zh-CN" altLang="en-US" dirty="0">
                <a:solidFill>
                  <a:srgbClr val="FF0000"/>
                </a:solidFill>
              </a:rPr>
              <a:t>扩展性相关</a:t>
            </a:r>
          </a:p>
        </p:txBody>
      </p:sp>
    </p:spTree>
    <p:extLst>
      <p:ext uri="{BB962C8B-B14F-4D97-AF65-F5344CB8AC3E}">
        <p14:creationId xmlns:p14="http://schemas.microsoft.com/office/powerpoint/2010/main" val="3146890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2000869" cy="523220"/>
          </a:xfrm>
          <a:prstGeom prst="rect">
            <a:avLst/>
          </a:prstGeom>
          <a:noFill/>
        </p:spPr>
        <p:txBody>
          <a:bodyPr wrap="none" rtlCol="0">
            <a:spAutoFit/>
          </a:bodyPr>
          <a:lstStyle/>
          <a:p>
            <a:r>
              <a:rPr kumimoji="1" lang="en-US" altLang="zh-CN" sz="2800" b="1" dirty="0">
                <a:ea typeface="TencentSans W7" panose="020C04030202040F0204" pitchFamily="34" charset="-122"/>
              </a:rPr>
              <a:t>TDSQL</a:t>
            </a:r>
            <a:r>
              <a:rPr kumimoji="1" lang="zh-CN" altLang="en-US" sz="2800" b="1" dirty="0">
                <a:ea typeface="TencentSans W7" panose="020C04030202040F0204" pitchFamily="34" charset="-122"/>
              </a:rPr>
              <a:t>评估</a:t>
            </a:r>
            <a:endParaRPr kumimoji="1" lang="en-US" altLang="zh-CN" sz="2800" b="1" dirty="0">
              <a:ea typeface="TencentSans W7" panose="020C04030202040F0204" pitchFamily="34" charset="-122"/>
            </a:endParaRPr>
          </a:p>
        </p:txBody>
      </p:sp>
      <p:pic>
        <p:nvPicPr>
          <p:cNvPr id="5" name="图片 4">
            <a:extLst>
              <a:ext uri="{FF2B5EF4-FFF2-40B4-BE49-F238E27FC236}">
                <a16:creationId xmlns:a16="http://schemas.microsoft.com/office/drawing/2014/main" id="{4291DA6F-4D29-CD07-25F1-75A6501749DC}"/>
              </a:ext>
            </a:extLst>
          </p:cNvPr>
          <p:cNvPicPr>
            <a:picLocks noChangeAspect="1"/>
          </p:cNvPicPr>
          <p:nvPr>
            <p:custDataLst>
              <p:tags r:id="rId1"/>
            </p:custDataLst>
          </p:nvPr>
        </p:nvPicPr>
        <p:blipFill>
          <a:blip r:embed="rId5"/>
          <a:stretch>
            <a:fillRect/>
          </a:stretch>
        </p:blipFill>
        <p:spPr>
          <a:xfrm>
            <a:off x="1193800" y="32169100"/>
            <a:ext cx="12720320" cy="9210675"/>
          </a:xfrm>
          <a:prstGeom prst="rect">
            <a:avLst/>
          </a:prstGeom>
        </p:spPr>
      </p:pic>
      <p:pic>
        <p:nvPicPr>
          <p:cNvPr id="6" name="图片 5">
            <a:extLst>
              <a:ext uri="{FF2B5EF4-FFF2-40B4-BE49-F238E27FC236}">
                <a16:creationId xmlns:a16="http://schemas.microsoft.com/office/drawing/2014/main" id="{2DEC05A6-A276-F384-75ED-A7C918B3BCE9}"/>
              </a:ext>
            </a:extLst>
          </p:cNvPr>
          <p:cNvPicPr>
            <a:picLocks noChangeAspect="1"/>
          </p:cNvPicPr>
          <p:nvPr>
            <p:custDataLst>
              <p:tags r:id="rId2"/>
            </p:custDataLst>
          </p:nvPr>
        </p:nvPicPr>
        <p:blipFill>
          <a:blip r:embed="rId5"/>
          <a:stretch>
            <a:fillRect/>
          </a:stretch>
        </p:blipFill>
        <p:spPr>
          <a:xfrm>
            <a:off x="1346200" y="35244741"/>
            <a:ext cx="8683204" cy="6287434"/>
          </a:xfrm>
          <a:prstGeom prst="rect">
            <a:avLst/>
          </a:prstGeom>
        </p:spPr>
      </p:pic>
      <p:pic>
        <p:nvPicPr>
          <p:cNvPr id="4" name="图片 3" descr="图表, 直方图&#10;&#10;描述已自动生成">
            <a:extLst>
              <a:ext uri="{FF2B5EF4-FFF2-40B4-BE49-F238E27FC236}">
                <a16:creationId xmlns:a16="http://schemas.microsoft.com/office/drawing/2014/main" id="{EA0AF878-FF21-1553-FDDB-2977DB12EC71}"/>
              </a:ext>
            </a:extLst>
          </p:cNvPr>
          <p:cNvPicPr>
            <a:picLocks noChangeAspect="1"/>
          </p:cNvPicPr>
          <p:nvPr/>
        </p:nvPicPr>
        <p:blipFill>
          <a:blip r:embed="rId6"/>
          <a:stretch>
            <a:fillRect/>
          </a:stretch>
        </p:blipFill>
        <p:spPr>
          <a:xfrm>
            <a:off x="6447418" y="3946064"/>
            <a:ext cx="4958597" cy="2205356"/>
          </a:xfrm>
          <a:prstGeom prst="rect">
            <a:avLst/>
          </a:prstGeom>
        </p:spPr>
      </p:pic>
      <p:pic>
        <p:nvPicPr>
          <p:cNvPr id="8" name="图片 7" descr="图表&#10;&#10;中度可信度描述已自动生成">
            <a:extLst>
              <a:ext uri="{FF2B5EF4-FFF2-40B4-BE49-F238E27FC236}">
                <a16:creationId xmlns:a16="http://schemas.microsoft.com/office/drawing/2014/main" id="{4639212A-DC0A-0006-BF62-E492A12869F7}"/>
              </a:ext>
            </a:extLst>
          </p:cNvPr>
          <p:cNvPicPr>
            <a:picLocks noChangeAspect="1"/>
          </p:cNvPicPr>
          <p:nvPr/>
        </p:nvPicPr>
        <p:blipFill>
          <a:blip r:embed="rId7"/>
          <a:stretch>
            <a:fillRect/>
          </a:stretch>
        </p:blipFill>
        <p:spPr>
          <a:xfrm>
            <a:off x="172441" y="3795641"/>
            <a:ext cx="6128509" cy="2205356"/>
          </a:xfrm>
          <a:prstGeom prst="rect">
            <a:avLst/>
          </a:prstGeom>
        </p:spPr>
      </p:pic>
      <p:pic>
        <p:nvPicPr>
          <p:cNvPr id="10" name="图片 9" descr="表格&#10;&#10;低可信度描述已自动生成">
            <a:extLst>
              <a:ext uri="{FF2B5EF4-FFF2-40B4-BE49-F238E27FC236}">
                <a16:creationId xmlns:a16="http://schemas.microsoft.com/office/drawing/2014/main" id="{E0538C6D-D024-A5BA-A3FA-292E95281EA3}"/>
              </a:ext>
            </a:extLst>
          </p:cNvPr>
          <p:cNvPicPr>
            <a:picLocks noChangeAspect="1"/>
          </p:cNvPicPr>
          <p:nvPr/>
        </p:nvPicPr>
        <p:blipFill>
          <a:blip r:embed="rId8"/>
          <a:stretch>
            <a:fillRect/>
          </a:stretch>
        </p:blipFill>
        <p:spPr>
          <a:xfrm>
            <a:off x="295216" y="1565564"/>
            <a:ext cx="11110799" cy="2036618"/>
          </a:xfrm>
          <a:prstGeom prst="rect">
            <a:avLst/>
          </a:prstGeom>
        </p:spPr>
      </p:pic>
      <p:sp>
        <p:nvSpPr>
          <p:cNvPr id="11" name="文本框 10">
            <a:extLst>
              <a:ext uri="{FF2B5EF4-FFF2-40B4-BE49-F238E27FC236}">
                <a16:creationId xmlns:a16="http://schemas.microsoft.com/office/drawing/2014/main" id="{D6C0CDE7-CAF6-AA29-49AE-7991179BBD7B}"/>
              </a:ext>
            </a:extLst>
          </p:cNvPr>
          <p:cNvSpPr txBox="1"/>
          <p:nvPr/>
        </p:nvSpPr>
        <p:spPr>
          <a:xfrm>
            <a:off x="5486257" y="2399207"/>
            <a:ext cx="1922321" cy="369332"/>
          </a:xfrm>
          <a:prstGeom prst="rect">
            <a:avLst/>
          </a:prstGeom>
          <a:noFill/>
        </p:spPr>
        <p:txBody>
          <a:bodyPr wrap="none" rtlCol="0">
            <a:spAutoFit/>
          </a:bodyPr>
          <a:lstStyle/>
          <a:p>
            <a:r>
              <a:rPr lang="en-US" altLang="zh-CN" dirty="0">
                <a:solidFill>
                  <a:srgbClr val="FF0000"/>
                </a:solidFill>
              </a:rPr>
              <a:t>8</a:t>
            </a:r>
            <a:r>
              <a:rPr lang="zh-CN" altLang="en-US" dirty="0">
                <a:solidFill>
                  <a:srgbClr val="FF0000"/>
                </a:solidFill>
              </a:rPr>
              <a:t>小时稳定性测试</a:t>
            </a:r>
          </a:p>
        </p:txBody>
      </p:sp>
      <p:sp>
        <p:nvSpPr>
          <p:cNvPr id="12" name="文本框 11">
            <a:extLst>
              <a:ext uri="{FF2B5EF4-FFF2-40B4-BE49-F238E27FC236}">
                <a16:creationId xmlns:a16="http://schemas.microsoft.com/office/drawing/2014/main" id="{BDFB7EB2-E09C-1FDF-0114-4432FBDAF133}"/>
              </a:ext>
            </a:extLst>
          </p:cNvPr>
          <p:cNvSpPr txBox="1"/>
          <p:nvPr/>
        </p:nvSpPr>
        <p:spPr>
          <a:xfrm>
            <a:off x="2682698" y="6199129"/>
            <a:ext cx="1107996" cy="369332"/>
          </a:xfrm>
          <a:prstGeom prst="rect">
            <a:avLst/>
          </a:prstGeom>
          <a:noFill/>
        </p:spPr>
        <p:txBody>
          <a:bodyPr wrap="none" rtlCol="0">
            <a:spAutoFit/>
          </a:bodyPr>
          <a:lstStyle/>
          <a:p>
            <a:r>
              <a:rPr lang="zh-CN" altLang="en-US" dirty="0">
                <a:solidFill>
                  <a:srgbClr val="FF0000"/>
                </a:solidFill>
              </a:rPr>
              <a:t>事务延时</a:t>
            </a:r>
          </a:p>
        </p:txBody>
      </p:sp>
      <p:sp>
        <p:nvSpPr>
          <p:cNvPr id="13" name="文本框 12">
            <a:extLst>
              <a:ext uri="{FF2B5EF4-FFF2-40B4-BE49-F238E27FC236}">
                <a16:creationId xmlns:a16="http://schemas.microsoft.com/office/drawing/2014/main" id="{A819991C-3CDE-18E5-4FC9-E63CE198EADD}"/>
              </a:ext>
            </a:extLst>
          </p:cNvPr>
          <p:cNvSpPr txBox="1"/>
          <p:nvPr/>
        </p:nvSpPr>
        <p:spPr>
          <a:xfrm>
            <a:off x="8401308" y="6219131"/>
            <a:ext cx="1569660" cy="369332"/>
          </a:xfrm>
          <a:prstGeom prst="rect">
            <a:avLst/>
          </a:prstGeom>
          <a:noFill/>
        </p:spPr>
        <p:txBody>
          <a:bodyPr wrap="none" rtlCol="0">
            <a:spAutoFit/>
          </a:bodyPr>
          <a:lstStyle/>
          <a:p>
            <a:r>
              <a:rPr lang="zh-CN" altLang="en-US" dirty="0">
                <a:solidFill>
                  <a:srgbClr val="FF0000"/>
                </a:solidFill>
              </a:rPr>
              <a:t>可扩展性测试</a:t>
            </a:r>
          </a:p>
        </p:txBody>
      </p:sp>
    </p:spTree>
    <p:extLst>
      <p:ext uri="{BB962C8B-B14F-4D97-AF65-F5344CB8AC3E}">
        <p14:creationId xmlns:p14="http://schemas.microsoft.com/office/powerpoint/2010/main" val="1827483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5251759" cy="523220"/>
          </a:xfrm>
          <a:prstGeom prst="rect">
            <a:avLst/>
          </a:prstGeom>
          <a:noFill/>
        </p:spPr>
        <p:txBody>
          <a:bodyPr wrap="none" rtlCol="0">
            <a:spAutoFit/>
          </a:bodyPr>
          <a:lstStyle/>
          <a:p>
            <a:r>
              <a:rPr kumimoji="1" lang="en-US" altLang="zh-CN" sz="2800" b="1" dirty="0">
                <a:ea typeface="TencentSans W7" panose="020C04030202040F0204" pitchFamily="34" charset="-122"/>
              </a:rPr>
              <a:t>TDSQL</a:t>
            </a:r>
            <a:r>
              <a:rPr kumimoji="1" lang="zh-CN" altLang="en-US" sz="2800" b="1" dirty="0">
                <a:ea typeface="TencentSans W7" panose="020C04030202040F0204" pitchFamily="34" charset="-122"/>
              </a:rPr>
              <a:t>评估 </a:t>
            </a:r>
            <a:r>
              <a:rPr kumimoji="1" lang="en-US" altLang="zh-CN" sz="2800" b="1" dirty="0">
                <a:ea typeface="TencentSans W7" panose="020C04030202040F0204" pitchFamily="34" charset="-122"/>
              </a:rPr>
              <a:t>– </a:t>
            </a:r>
            <a:r>
              <a:rPr kumimoji="1" lang="zh-CN" altLang="en-US" sz="2800" b="1" dirty="0">
                <a:ea typeface="TencentSans W7" panose="020C04030202040F0204" pitchFamily="34" charset="-122"/>
              </a:rPr>
              <a:t>主要优化性能提升</a:t>
            </a:r>
            <a:endParaRPr kumimoji="1" lang="en-US" altLang="zh-CN" sz="2800" b="1" dirty="0">
              <a:ea typeface="TencentSans W7" panose="020C04030202040F0204" pitchFamily="34" charset="-122"/>
            </a:endParaRPr>
          </a:p>
        </p:txBody>
      </p:sp>
      <p:pic>
        <p:nvPicPr>
          <p:cNvPr id="5" name="图片 4">
            <a:extLst>
              <a:ext uri="{FF2B5EF4-FFF2-40B4-BE49-F238E27FC236}">
                <a16:creationId xmlns:a16="http://schemas.microsoft.com/office/drawing/2014/main" id="{4291DA6F-4D29-CD07-25F1-75A6501749DC}"/>
              </a:ext>
            </a:extLst>
          </p:cNvPr>
          <p:cNvPicPr>
            <a:picLocks noChangeAspect="1"/>
          </p:cNvPicPr>
          <p:nvPr>
            <p:custDataLst>
              <p:tags r:id="rId1"/>
            </p:custDataLst>
          </p:nvPr>
        </p:nvPicPr>
        <p:blipFill>
          <a:blip r:embed="rId5"/>
          <a:stretch>
            <a:fillRect/>
          </a:stretch>
        </p:blipFill>
        <p:spPr>
          <a:xfrm>
            <a:off x="1193800" y="32169100"/>
            <a:ext cx="12720320" cy="9210675"/>
          </a:xfrm>
          <a:prstGeom prst="rect">
            <a:avLst/>
          </a:prstGeom>
        </p:spPr>
      </p:pic>
      <p:pic>
        <p:nvPicPr>
          <p:cNvPr id="6" name="图片 5">
            <a:extLst>
              <a:ext uri="{FF2B5EF4-FFF2-40B4-BE49-F238E27FC236}">
                <a16:creationId xmlns:a16="http://schemas.microsoft.com/office/drawing/2014/main" id="{2DEC05A6-A276-F384-75ED-A7C918B3BCE9}"/>
              </a:ext>
            </a:extLst>
          </p:cNvPr>
          <p:cNvPicPr>
            <a:picLocks noChangeAspect="1"/>
          </p:cNvPicPr>
          <p:nvPr>
            <p:custDataLst>
              <p:tags r:id="rId2"/>
            </p:custDataLst>
          </p:nvPr>
        </p:nvPicPr>
        <p:blipFill>
          <a:blip r:embed="rId5"/>
          <a:stretch>
            <a:fillRect/>
          </a:stretch>
        </p:blipFill>
        <p:spPr>
          <a:xfrm>
            <a:off x="1346200" y="35244741"/>
            <a:ext cx="8683204" cy="6287434"/>
          </a:xfrm>
          <a:prstGeom prst="rect">
            <a:avLst/>
          </a:prstGeom>
        </p:spPr>
      </p:pic>
      <p:cxnSp>
        <p:nvCxnSpPr>
          <p:cNvPr id="3" name="直接箭头连接符 2">
            <a:extLst>
              <a:ext uri="{FF2B5EF4-FFF2-40B4-BE49-F238E27FC236}">
                <a16:creationId xmlns:a16="http://schemas.microsoft.com/office/drawing/2014/main" id="{3DBEDB39-083C-B3BC-B943-9CB4A4B265FF}"/>
              </a:ext>
            </a:extLst>
          </p:cNvPr>
          <p:cNvCxnSpPr/>
          <p:nvPr/>
        </p:nvCxnSpPr>
        <p:spPr>
          <a:xfrm>
            <a:off x="2078182" y="5555673"/>
            <a:ext cx="757843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直接箭头连接符 8">
            <a:extLst>
              <a:ext uri="{FF2B5EF4-FFF2-40B4-BE49-F238E27FC236}">
                <a16:creationId xmlns:a16="http://schemas.microsoft.com/office/drawing/2014/main" id="{42A73AB9-A14E-044E-66B7-62F18F18833E}"/>
              </a:ext>
            </a:extLst>
          </p:cNvPr>
          <p:cNvCxnSpPr>
            <a:cxnSpLocks/>
          </p:cNvCxnSpPr>
          <p:nvPr/>
        </p:nvCxnSpPr>
        <p:spPr>
          <a:xfrm flipV="1">
            <a:off x="2078182" y="1496291"/>
            <a:ext cx="0" cy="40593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86527BD7-4F2F-CFEB-D21D-F00DA72C1F6C}"/>
              </a:ext>
            </a:extLst>
          </p:cNvPr>
          <p:cNvCxnSpPr/>
          <p:nvPr/>
        </p:nvCxnSpPr>
        <p:spPr>
          <a:xfrm>
            <a:off x="7620000" y="1177636"/>
            <a:ext cx="0" cy="4959928"/>
          </a:xfrm>
          <a:prstGeom prst="line">
            <a:avLst/>
          </a:prstGeom>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3E811B0C-46AE-4631-652B-6EEBD591E2BC}"/>
              </a:ext>
            </a:extLst>
          </p:cNvPr>
          <p:cNvSpPr txBox="1"/>
          <p:nvPr/>
        </p:nvSpPr>
        <p:spPr>
          <a:xfrm>
            <a:off x="160807" y="3097478"/>
            <a:ext cx="1882247" cy="369332"/>
          </a:xfrm>
          <a:prstGeom prst="rect">
            <a:avLst/>
          </a:prstGeom>
          <a:noFill/>
        </p:spPr>
        <p:txBody>
          <a:bodyPr wrap="none" rtlCol="0">
            <a:spAutoFit/>
          </a:bodyPr>
          <a:lstStyle/>
          <a:p>
            <a:r>
              <a:rPr lang="zh-CN" altLang="en-US" dirty="0"/>
              <a:t>单节点性能</a:t>
            </a:r>
            <a:r>
              <a:rPr lang="en-US" altLang="zh-CN" dirty="0" err="1"/>
              <a:t>tpmC</a:t>
            </a:r>
            <a:endParaRPr lang="zh-CN" altLang="en-US" dirty="0"/>
          </a:p>
        </p:txBody>
      </p:sp>
      <p:sp>
        <p:nvSpPr>
          <p:cNvPr id="18" name="文本框 17">
            <a:extLst>
              <a:ext uri="{FF2B5EF4-FFF2-40B4-BE49-F238E27FC236}">
                <a16:creationId xmlns:a16="http://schemas.microsoft.com/office/drawing/2014/main" id="{36E16036-8F99-D398-C996-7491410C964D}"/>
              </a:ext>
            </a:extLst>
          </p:cNvPr>
          <p:cNvSpPr txBox="1"/>
          <p:nvPr/>
        </p:nvSpPr>
        <p:spPr>
          <a:xfrm>
            <a:off x="5657418" y="6095789"/>
            <a:ext cx="877163" cy="369332"/>
          </a:xfrm>
          <a:prstGeom prst="rect">
            <a:avLst/>
          </a:prstGeom>
          <a:noFill/>
        </p:spPr>
        <p:txBody>
          <a:bodyPr wrap="none" rtlCol="0">
            <a:spAutoFit/>
          </a:bodyPr>
          <a:lstStyle/>
          <a:p>
            <a:r>
              <a:rPr lang="zh-CN" altLang="en-US" dirty="0"/>
              <a:t>优化点</a:t>
            </a:r>
          </a:p>
        </p:txBody>
      </p:sp>
      <p:cxnSp>
        <p:nvCxnSpPr>
          <p:cNvPr id="20" name="直接连接符 19">
            <a:extLst>
              <a:ext uri="{FF2B5EF4-FFF2-40B4-BE49-F238E27FC236}">
                <a16:creationId xmlns:a16="http://schemas.microsoft.com/office/drawing/2014/main" id="{0F226F2C-9C74-A4FF-3BAD-864C7AD7F9F5}"/>
              </a:ext>
            </a:extLst>
          </p:cNvPr>
          <p:cNvCxnSpPr>
            <a:cxnSpLocks/>
          </p:cNvCxnSpPr>
          <p:nvPr/>
        </p:nvCxnSpPr>
        <p:spPr>
          <a:xfrm flipV="1">
            <a:off x="2715491" y="3768436"/>
            <a:ext cx="623454" cy="845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CBAA8456-8C84-3B71-1877-11016A7138A5}"/>
              </a:ext>
            </a:extLst>
          </p:cNvPr>
          <p:cNvCxnSpPr>
            <a:cxnSpLocks/>
          </p:cNvCxnSpPr>
          <p:nvPr/>
        </p:nvCxnSpPr>
        <p:spPr>
          <a:xfrm flipV="1">
            <a:off x="3316002" y="3097478"/>
            <a:ext cx="890687" cy="691741"/>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A04DBC4C-14A1-010E-1323-F7F19013FBF9}"/>
              </a:ext>
            </a:extLst>
          </p:cNvPr>
          <p:cNvCxnSpPr>
            <a:cxnSpLocks/>
          </p:cNvCxnSpPr>
          <p:nvPr/>
        </p:nvCxnSpPr>
        <p:spPr>
          <a:xfrm flipV="1">
            <a:off x="4211454" y="2660152"/>
            <a:ext cx="1023281" cy="429271"/>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52E1421A-685A-D5D9-349F-CEA5176BE33C}"/>
              </a:ext>
            </a:extLst>
          </p:cNvPr>
          <p:cNvCxnSpPr>
            <a:cxnSpLocks/>
          </p:cNvCxnSpPr>
          <p:nvPr/>
        </p:nvCxnSpPr>
        <p:spPr>
          <a:xfrm flipV="1">
            <a:off x="6345382" y="1862049"/>
            <a:ext cx="1274618" cy="351118"/>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35A7886E-6082-E184-1CC6-47D0ABD5D7AD}"/>
              </a:ext>
            </a:extLst>
          </p:cNvPr>
          <p:cNvCxnSpPr>
            <a:cxnSpLocks/>
          </p:cNvCxnSpPr>
          <p:nvPr/>
        </p:nvCxnSpPr>
        <p:spPr>
          <a:xfrm flipV="1">
            <a:off x="5278584" y="2213167"/>
            <a:ext cx="1066798" cy="432896"/>
          </a:xfrm>
          <a:prstGeom prst="line">
            <a:avLst/>
          </a:prstGeom>
        </p:spPr>
        <p:style>
          <a:lnRef idx="1">
            <a:schemeClr val="accent1"/>
          </a:lnRef>
          <a:fillRef idx="0">
            <a:schemeClr val="accent1"/>
          </a:fillRef>
          <a:effectRef idx="0">
            <a:schemeClr val="accent1"/>
          </a:effectRef>
          <a:fontRef idx="minor">
            <a:schemeClr val="tx1"/>
          </a:fontRef>
        </p:style>
      </p:cxnSp>
      <p:sp>
        <p:nvSpPr>
          <p:cNvPr id="35" name="文本框 34">
            <a:extLst>
              <a:ext uri="{FF2B5EF4-FFF2-40B4-BE49-F238E27FC236}">
                <a16:creationId xmlns:a16="http://schemas.microsoft.com/office/drawing/2014/main" id="{D8EDC839-5004-AB08-9CC6-10499C79E308}"/>
              </a:ext>
            </a:extLst>
          </p:cNvPr>
          <p:cNvSpPr txBox="1"/>
          <p:nvPr/>
        </p:nvSpPr>
        <p:spPr>
          <a:xfrm>
            <a:off x="2473220" y="3327752"/>
            <a:ext cx="1107996" cy="369332"/>
          </a:xfrm>
          <a:prstGeom prst="rect">
            <a:avLst/>
          </a:prstGeom>
          <a:noFill/>
        </p:spPr>
        <p:txBody>
          <a:bodyPr wrap="none" rtlCol="0">
            <a:spAutoFit/>
          </a:bodyPr>
          <a:lstStyle/>
          <a:p>
            <a:r>
              <a:rPr lang="zh-CN" altLang="en-US" dirty="0">
                <a:solidFill>
                  <a:srgbClr val="FF0000"/>
                </a:solidFill>
                <a:highlight>
                  <a:srgbClr val="FFFF00"/>
                </a:highlight>
              </a:rPr>
              <a:t>物理复制</a:t>
            </a:r>
          </a:p>
        </p:txBody>
      </p:sp>
      <p:sp>
        <p:nvSpPr>
          <p:cNvPr id="36" name="文本框 35">
            <a:extLst>
              <a:ext uri="{FF2B5EF4-FFF2-40B4-BE49-F238E27FC236}">
                <a16:creationId xmlns:a16="http://schemas.microsoft.com/office/drawing/2014/main" id="{BC488AB8-C69D-AEBD-5498-03A69865C588}"/>
              </a:ext>
            </a:extLst>
          </p:cNvPr>
          <p:cNvSpPr txBox="1"/>
          <p:nvPr/>
        </p:nvSpPr>
        <p:spPr>
          <a:xfrm>
            <a:off x="2281100" y="4798626"/>
            <a:ext cx="1107996" cy="369332"/>
          </a:xfrm>
          <a:prstGeom prst="rect">
            <a:avLst/>
          </a:prstGeom>
          <a:noFill/>
        </p:spPr>
        <p:txBody>
          <a:bodyPr wrap="none" rtlCol="0">
            <a:spAutoFit/>
          </a:bodyPr>
          <a:lstStyle/>
          <a:p>
            <a:r>
              <a:rPr lang="zh-CN" altLang="en-US" dirty="0">
                <a:solidFill>
                  <a:srgbClr val="FF0000"/>
                </a:solidFill>
                <a:highlight>
                  <a:srgbClr val="FFFF00"/>
                </a:highlight>
              </a:rPr>
              <a:t>逻辑复制</a:t>
            </a:r>
          </a:p>
        </p:txBody>
      </p:sp>
      <p:sp>
        <p:nvSpPr>
          <p:cNvPr id="37" name="文本框 36">
            <a:extLst>
              <a:ext uri="{FF2B5EF4-FFF2-40B4-BE49-F238E27FC236}">
                <a16:creationId xmlns:a16="http://schemas.microsoft.com/office/drawing/2014/main" id="{76ACE28A-AF46-C5B7-7D64-823EA67A3EF5}"/>
              </a:ext>
            </a:extLst>
          </p:cNvPr>
          <p:cNvSpPr txBox="1"/>
          <p:nvPr/>
        </p:nvSpPr>
        <p:spPr>
          <a:xfrm>
            <a:off x="3581216" y="2611625"/>
            <a:ext cx="1338828" cy="369332"/>
          </a:xfrm>
          <a:prstGeom prst="rect">
            <a:avLst/>
          </a:prstGeom>
          <a:noFill/>
        </p:spPr>
        <p:txBody>
          <a:bodyPr wrap="none" rtlCol="0">
            <a:spAutoFit/>
          </a:bodyPr>
          <a:lstStyle/>
          <a:p>
            <a:r>
              <a:rPr lang="zh-CN" altLang="en-US" dirty="0">
                <a:solidFill>
                  <a:srgbClr val="FF0000"/>
                </a:solidFill>
                <a:highlight>
                  <a:srgbClr val="FFFF00"/>
                </a:highlight>
              </a:rPr>
              <a:t>并行强同步</a:t>
            </a:r>
          </a:p>
        </p:txBody>
      </p:sp>
      <p:sp>
        <p:nvSpPr>
          <p:cNvPr id="38" name="文本框 37">
            <a:extLst>
              <a:ext uri="{FF2B5EF4-FFF2-40B4-BE49-F238E27FC236}">
                <a16:creationId xmlns:a16="http://schemas.microsoft.com/office/drawing/2014/main" id="{21D20601-503F-33ED-3C9E-DB9DFC1C3535}"/>
              </a:ext>
            </a:extLst>
          </p:cNvPr>
          <p:cNvSpPr txBox="1"/>
          <p:nvPr/>
        </p:nvSpPr>
        <p:spPr>
          <a:xfrm>
            <a:off x="4708153" y="2184526"/>
            <a:ext cx="877163" cy="369332"/>
          </a:xfrm>
          <a:prstGeom prst="rect">
            <a:avLst/>
          </a:prstGeom>
          <a:noFill/>
        </p:spPr>
        <p:txBody>
          <a:bodyPr wrap="square" rtlCol="0">
            <a:spAutoFit/>
          </a:bodyPr>
          <a:lstStyle/>
          <a:p>
            <a:r>
              <a:rPr lang="zh-CN" altLang="en-US" dirty="0">
                <a:solidFill>
                  <a:srgbClr val="FF0000"/>
                </a:solidFill>
                <a:highlight>
                  <a:srgbClr val="FFFF00"/>
                </a:highlight>
              </a:rPr>
              <a:t>锁优化</a:t>
            </a:r>
          </a:p>
        </p:txBody>
      </p:sp>
      <p:sp>
        <p:nvSpPr>
          <p:cNvPr id="39" name="文本框 38">
            <a:extLst>
              <a:ext uri="{FF2B5EF4-FFF2-40B4-BE49-F238E27FC236}">
                <a16:creationId xmlns:a16="http://schemas.microsoft.com/office/drawing/2014/main" id="{75E2E5EC-5394-9507-32BD-506A7A186947}"/>
              </a:ext>
            </a:extLst>
          </p:cNvPr>
          <p:cNvSpPr txBox="1"/>
          <p:nvPr/>
        </p:nvSpPr>
        <p:spPr>
          <a:xfrm>
            <a:off x="5215054" y="1818414"/>
            <a:ext cx="1800493" cy="369332"/>
          </a:xfrm>
          <a:prstGeom prst="rect">
            <a:avLst/>
          </a:prstGeom>
          <a:noFill/>
        </p:spPr>
        <p:txBody>
          <a:bodyPr wrap="none" rtlCol="0">
            <a:spAutoFit/>
          </a:bodyPr>
          <a:lstStyle/>
          <a:p>
            <a:r>
              <a:rPr lang="zh-CN" altLang="en-US" dirty="0">
                <a:solidFill>
                  <a:srgbClr val="FF0000"/>
                </a:solidFill>
                <a:highlight>
                  <a:srgbClr val="FFFF00"/>
                </a:highlight>
              </a:rPr>
              <a:t>分布式事务优化</a:t>
            </a:r>
          </a:p>
        </p:txBody>
      </p:sp>
      <p:sp>
        <p:nvSpPr>
          <p:cNvPr id="40" name="文本框 39">
            <a:extLst>
              <a:ext uri="{FF2B5EF4-FFF2-40B4-BE49-F238E27FC236}">
                <a16:creationId xmlns:a16="http://schemas.microsoft.com/office/drawing/2014/main" id="{8D240ED8-3A81-3112-6461-B4BA9E6CFF1C}"/>
              </a:ext>
            </a:extLst>
          </p:cNvPr>
          <p:cNvSpPr txBox="1"/>
          <p:nvPr/>
        </p:nvSpPr>
        <p:spPr>
          <a:xfrm>
            <a:off x="6655335" y="1506769"/>
            <a:ext cx="1107996" cy="369332"/>
          </a:xfrm>
          <a:prstGeom prst="rect">
            <a:avLst/>
          </a:prstGeom>
          <a:noFill/>
        </p:spPr>
        <p:txBody>
          <a:bodyPr wrap="none" rtlCol="0">
            <a:spAutoFit/>
          </a:bodyPr>
          <a:lstStyle/>
          <a:p>
            <a:r>
              <a:rPr lang="zh-CN" altLang="en-US" dirty="0">
                <a:solidFill>
                  <a:srgbClr val="FF0000"/>
                </a:solidFill>
                <a:highlight>
                  <a:srgbClr val="FFFF00"/>
                </a:highlight>
              </a:rPr>
              <a:t>其他优化</a:t>
            </a:r>
          </a:p>
        </p:txBody>
      </p:sp>
      <p:sp>
        <p:nvSpPr>
          <p:cNvPr id="41" name="文本框 40">
            <a:extLst>
              <a:ext uri="{FF2B5EF4-FFF2-40B4-BE49-F238E27FC236}">
                <a16:creationId xmlns:a16="http://schemas.microsoft.com/office/drawing/2014/main" id="{B18D55A1-96E1-24FF-E844-294DDAD15E87}"/>
              </a:ext>
            </a:extLst>
          </p:cNvPr>
          <p:cNvSpPr txBox="1"/>
          <p:nvPr/>
        </p:nvSpPr>
        <p:spPr>
          <a:xfrm>
            <a:off x="6281262" y="5062582"/>
            <a:ext cx="1229824" cy="369332"/>
          </a:xfrm>
          <a:prstGeom prst="rect">
            <a:avLst/>
          </a:prstGeom>
          <a:noFill/>
        </p:spPr>
        <p:txBody>
          <a:bodyPr wrap="none" rtlCol="0">
            <a:spAutoFit/>
          </a:bodyPr>
          <a:lstStyle/>
          <a:p>
            <a:r>
              <a:rPr lang="en-US" altLang="zh-CN" dirty="0">
                <a:solidFill>
                  <a:srgbClr val="0070C0"/>
                </a:solidFill>
              </a:rPr>
              <a:t>3</a:t>
            </a:r>
            <a:r>
              <a:rPr lang="zh-CN" altLang="en-US" dirty="0">
                <a:solidFill>
                  <a:srgbClr val="0070C0"/>
                </a:solidFill>
              </a:rPr>
              <a:t>节点测试</a:t>
            </a:r>
          </a:p>
        </p:txBody>
      </p:sp>
      <p:sp>
        <p:nvSpPr>
          <p:cNvPr id="42" name="文本框 41">
            <a:extLst>
              <a:ext uri="{FF2B5EF4-FFF2-40B4-BE49-F238E27FC236}">
                <a16:creationId xmlns:a16="http://schemas.microsoft.com/office/drawing/2014/main" id="{4A17C896-4678-C9B4-3E04-591C72E2FB8F}"/>
              </a:ext>
            </a:extLst>
          </p:cNvPr>
          <p:cNvSpPr txBox="1"/>
          <p:nvPr/>
        </p:nvSpPr>
        <p:spPr>
          <a:xfrm>
            <a:off x="7763331" y="5062582"/>
            <a:ext cx="1595309" cy="369332"/>
          </a:xfrm>
          <a:prstGeom prst="rect">
            <a:avLst/>
          </a:prstGeom>
          <a:noFill/>
        </p:spPr>
        <p:txBody>
          <a:bodyPr wrap="none" rtlCol="0">
            <a:spAutoFit/>
          </a:bodyPr>
          <a:lstStyle/>
          <a:p>
            <a:r>
              <a:rPr lang="en-US" altLang="zh-CN" dirty="0">
                <a:solidFill>
                  <a:srgbClr val="0070C0"/>
                </a:solidFill>
              </a:rPr>
              <a:t>1650</a:t>
            </a:r>
            <a:r>
              <a:rPr lang="zh-CN" altLang="en-US" dirty="0">
                <a:solidFill>
                  <a:srgbClr val="0070C0"/>
                </a:solidFill>
              </a:rPr>
              <a:t>节点测试</a:t>
            </a:r>
          </a:p>
        </p:txBody>
      </p:sp>
      <p:cxnSp>
        <p:nvCxnSpPr>
          <p:cNvPr id="43" name="直接连接符 42">
            <a:extLst>
              <a:ext uri="{FF2B5EF4-FFF2-40B4-BE49-F238E27FC236}">
                <a16:creationId xmlns:a16="http://schemas.microsoft.com/office/drawing/2014/main" id="{2937B70F-27E5-B79A-21B3-228198369AA5}"/>
              </a:ext>
            </a:extLst>
          </p:cNvPr>
          <p:cNvCxnSpPr>
            <a:cxnSpLocks/>
          </p:cNvCxnSpPr>
          <p:nvPr/>
        </p:nvCxnSpPr>
        <p:spPr>
          <a:xfrm>
            <a:off x="7620000" y="1876101"/>
            <a:ext cx="2178015" cy="123373"/>
          </a:xfrm>
          <a:prstGeom prst="line">
            <a:avLst/>
          </a:prstGeom>
        </p:spPr>
        <p:style>
          <a:lnRef idx="1">
            <a:schemeClr val="accent1"/>
          </a:lnRef>
          <a:fillRef idx="0">
            <a:schemeClr val="accent1"/>
          </a:fillRef>
          <a:effectRef idx="0">
            <a:schemeClr val="accent1"/>
          </a:effectRef>
          <a:fontRef idx="minor">
            <a:schemeClr val="tx1"/>
          </a:fontRef>
        </p:style>
      </p:cxnSp>
      <p:sp>
        <p:nvSpPr>
          <p:cNvPr id="47" name="文本框 46">
            <a:extLst>
              <a:ext uri="{FF2B5EF4-FFF2-40B4-BE49-F238E27FC236}">
                <a16:creationId xmlns:a16="http://schemas.microsoft.com/office/drawing/2014/main" id="{6A5B7A51-2A6B-A530-75A9-245CAFFC6915}"/>
              </a:ext>
            </a:extLst>
          </p:cNvPr>
          <p:cNvSpPr txBox="1"/>
          <p:nvPr/>
        </p:nvSpPr>
        <p:spPr>
          <a:xfrm>
            <a:off x="7996728" y="1493035"/>
            <a:ext cx="4006225" cy="369332"/>
          </a:xfrm>
          <a:prstGeom prst="rect">
            <a:avLst/>
          </a:prstGeom>
          <a:noFill/>
        </p:spPr>
        <p:txBody>
          <a:bodyPr wrap="none" rtlCol="0">
            <a:spAutoFit/>
          </a:bodyPr>
          <a:lstStyle/>
          <a:p>
            <a:r>
              <a:rPr lang="zh-CN" altLang="en-US" dirty="0">
                <a:solidFill>
                  <a:srgbClr val="FF0000"/>
                </a:solidFill>
                <a:highlight>
                  <a:srgbClr val="FFFF00"/>
                </a:highlight>
              </a:rPr>
              <a:t>网络模型，内存模型优化，内存</a:t>
            </a:r>
            <a:r>
              <a:rPr lang="en-US" altLang="zh-CN" dirty="0">
                <a:solidFill>
                  <a:srgbClr val="FF0000"/>
                </a:solidFill>
                <a:highlight>
                  <a:srgbClr val="FFFF00"/>
                </a:highlight>
              </a:rPr>
              <a:t>90%↓</a:t>
            </a:r>
            <a:endParaRPr lang="zh-CN" altLang="en-US" dirty="0">
              <a:solidFill>
                <a:srgbClr val="FF0000"/>
              </a:solidFill>
              <a:highlight>
                <a:srgbClr val="FFFF00"/>
              </a:highlight>
            </a:endParaRPr>
          </a:p>
        </p:txBody>
      </p:sp>
      <p:sp>
        <p:nvSpPr>
          <p:cNvPr id="49" name="文本框 48">
            <a:extLst>
              <a:ext uri="{FF2B5EF4-FFF2-40B4-BE49-F238E27FC236}">
                <a16:creationId xmlns:a16="http://schemas.microsoft.com/office/drawing/2014/main" id="{00FDBBA6-4E0B-65FA-20C3-5C5DB5BD621D}"/>
              </a:ext>
            </a:extLst>
          </p:cNvPr>
          <p:cNvSpPr txBox="1"/>
          <p:nvPr/>
        </p:nvSpPr>
        <p:spPr>
          <a:xfrm>
            <a:off x="2658150" y="4006334"/>
            <a:ext cx="896399" cy="369332"/>
          </a:xfrm>
          <a:prstGeom prst="rect">
            <a:avLst/>
          </a:prstGeom>
          <a:noFill/>
        </p:spPr>
        <p:txBody>
          <a:bodyPr wrap="none" rtlCol="0">
            <a:spAutoFit/>
          </a:bodyPr>
          <a:lstStyle/>
          <a:p>
            <a:r>
              <a:rPr lang="en-US" altLang="zh-CN" dirty="0">
                <a:solidFill>
                  <a:srgbClr val="FF0000"/>
                </a:solidFill>
                <a:highlight>
                  <a:srgbClr val="EFF4FC"/>
                </a:highlight>
              </a:rPr>
              <a:t>100%</a:t>
            </a:r>
            <a:r>
              <a:rPr lang="en-US" altLang="zh-CN" dirty="0">
                <a:solidFill>
                  <a:srgbClr val="FF0000"/>
                </a:solidFill>
                <a:highlight>
                  <a:srgbClr val="EFF4FC"/>
                </a:highlight>
                <a:latin typeface="等线" panose="02010600030101010101" pitchFamily="2" charset="-122"/>
                <a:ea typeface="等线" panose="02010600030101010101" pitchFamily="2" charset="-122"/>
              </a:rPr>
              <a:t>↑</a:t>
            </a:r>
            <a:endParaRPr lang="zh-CN" altLang="en-US" dirty="0">
              <a:solidFill>
                <a:srgbClr val="FF0000"/>
              </a:solidFill>
              <a:highlight>
                <a:srgbClr val="EFF4FC"/>
              </a:highlight>
            </a:endParaRPr>
          </a:p>
        </p:txBody>
      </p:sp>
      <p:sp>
        <p:nvSpPr>
          <p:cNvPr id="50" name="文本框 49">
            <a:extLst>
              <a:ext uri="{FF2B5EF4-FFF2-40B4-BE49-F238E27FC236}">
                <a16:creationId xmlns:a16="http://schemas.microsoft.com/office/drawing/2014/main" id="{E1C5B968-8DAD-DBD4-A2D7-80F30CB98AB3}"/>
              </a:ext>
            </a:extLst>
          </p:cNvPr>
          <p:cNvSpPr txBox="1"/>
          <p:nvPr/>
        </p:nvSpPr>
        <p:spPr>
          <a:xfrm>
            <a:off x="8635410" y="1953163"/>
            <a:ext cx="928459" cy="369332"/>
          </a:xfrm>
          <a:prstGeom prst="rect">
            <a:avLst/>
          </a:prstGeom>
          <a:noFill/>
        </p:spPr>
        <p:txBody>
          <a:bodyPr wrap="none" rtlCol="0">
            <a:spAutoFit/>
          </a:bodyPr>
          <a:lstStyle/>
          <a:p>
            <a:r>
              <a:rPr lang="en-US" altLang="zh-CN" dirty="0">
                <a:solidFill>
                  <a:srgbClr val="FF0000"/>
                </a:solidFill>
                <a:highlight>
                  <a:srgbClr val="EFF4FC"/>
                </a:highlight>
              </a:rPr>
              <a:t>&lt;10%</a:t>
            </a:r>
            <a:r>
              <a:rPr lang="en-US" altLang="zh-CN" dirty="0">
                <a:solidFill>
                  <a:srgbClr val="FF0000"/>
                </a:solidFill>
                <a:highlight>
                  <a:srgbClr val="EFF4FC"/>
                </a:highlight>
                <a:latin typeface="等线" panose="02010600030101010101" pitchFamily="2" charset="-122"/>
                <a:ea typeface="等线" panose="02010600030101010101" pitchFamily="2" charset="-122"/>
              </a:rPr>
              <a:t>↓</a:t>
            </a:r>
            <a:endParaRPr lang="zh-CN" altLang="en-US" dirty="0">
              <a:solidFill>
                <a:srgbClr val="FF0000"/>
              </a:solidFill>
              <a:highlight>
                <a:srgbClr val="EFF4FC"/>
              </a:highlight>
            </a:endParaRPr>
          </a:p>
        </p:txBody>
      </p:sp>
      <p:sp>
        <p:nvSpPr>
          <p:cNvPr id="51" name="文本框 50">
            <a:extLst>
              <a:ext uri="{FF2B5EF4-FFF2-40B4-BE49-F238E27FC236}">
                <a16:creationId xmlns:a16="http://schemas.microsoft.com/office/drawing/2014/main" id="{04CCC401-C416-8020-D515-AAFFC1F19063}"/>
              </a:ext>
            </a:extLst>
          </p:cNvPr>
          <p:cNvSpPr txBox="1"/>
          <p:nvPr/>
        </p:nvSpPr>
        <p:spPr>
          <a:xfrm>
            <a:off x="3917756" y="3258682"/>
            <a:ext cx="774571" cy="369332"/>
          </a:xfrm>
          <a:prstGeom prst="rect">
            <a:avLst/>
          </a:prstGeom>
          <a:noFill/>
        </p:spPr>
        <p:txBody>
          <a:bodyPr wrap="none" rtlCol="0">
            <a:spAutoFit/>
          </a:bodyPr>
          <a:lstStyle/>
          <a:p>
            <a:r>
              <a:rPr lang="en-US" altLang="zh-CN" dirty="0">
                <a:solidFill>
                  <a:srgbClr val="FF0000"/>
                </a:solidFill>
                <a:highlight>
                  <a:srgbClr val="EFF4FC"/>
                </a:highlight>
              </a:rPr>
              <a:t>50%</a:t>
            </a:r>
            <a:r>
              <a:rPr lang="en-US" altLang="zh-CN" dirty="0">
                <a:solidFill>
                  <a:srgbClr val="FF0000"/>
                </a:solidFill>
                <a:highlight>
                  <a:srgbClr val="EFF4FC"/>
                </a:highlight>
                <a:latin typeface="等线" panose="02010600030101010101" pitchFamily="2" charset="-122"/>
                <a:ea typeface="等线" panose="02010600030101010101" pitchFamily="2" charset="-122"/>
              </a:rPr>
              <a:t>↑</a:t>
            </a:r>
            <a:endParaRPr lang="zh-CN" altLang="en-US" dirty="0">
              <a:solidFill>
                <a:srgbClr val="FF0000"/>
              </a:solidFill>
              <a:highlight>
                <a:srgbClr val="EFF4FC"/>
              </a:highlight>
            </a:endParaRPr>
          </a:p>
        </p:txBody>
      </p:sp>
      <p:sp>
        <p:nvSpPr>
          <p:cNvPr id="52" name="文本框 51">
            <a:extLst>
              <a:ext uri="{FF2B5EF4-FFF2-40B4-BE49-F238E27FC236}">
                <a16:creationId xmlns:a16="http://schemas.microsoft.com/office/drawing/2014/main" id="{BF0A0D04-AAEF-A5C2-6BB3-5E6972CE8D8B}"/>
              </a:ext>
            </a:extLst>
          </p:cNvPr>
          <p:cNvSpPr txBox="1"/>
          <p:nvPr/>
        </p:nvSpPr>
        <p:spPr>
          <a:xfrm>
            <a:off x="4742481" y="2752357"/>
            <a:ext cx="774571" cy="369332"/>
          </a:xfrm>
          <a:prstGeom prst="rect">
            <a:avLst/>
          </a:prstGeom>
          <a:noFill/>
        </p:spPr>
        <p:txBody>
          <a:bodyPr wrap="none" rtlCol="0">
            <a:spAutoFit/>
          </a:bodyPr>
          <a:lstStyle/>
          <a:p>
            <a:r>
              <a:rPr lang="en-US" altLang="zh-CN" dirty="0">
                <a:solidFill>
                  <a:srgbClr val="FF0000"/>
                </a:solidFill>
                <a:highlight>
                  <a:srgbClr val="EFF4FC"/>
                </a:highlight>
              </a:rPr>
              <a:t>15%</a:t>
            </a:r>
            <a:r>
              <a:rPr lang="en-US" altLang="zh-CN" dirty="0">
                <a:solidFill>
                  <a:srgbClr val="FF0000"/>
                </a:solidFill>
                <a:highlight>
                  <a:srgbClr val="EFF4FC"/>
                </a:highlight>
                <a:latin typeface="等线" panose="02010600030101010101" pitchFamily="2" charset="-122"/>
                <a:ea typeface="等线" panose="02010600030101010101" pitchFamily="2" charset="-122"/>
              </a:rPr>
              <a:t>↑</a:t>
            </a:r>
            <a:endParaRPr lang="zh-CN" altLang="en-US" dirty="0">
              <a:solidFill>
                <a:srgbClr val="FF0000"/>
              </a:solidFill>
              <a:highlight>
                <a:srgbClr val="EFF4FC"/>
              </a:highlight>
            </a:endParaRPr>
          </a:p>
        </p:txBody>
      </p:sp>
      <p:sp>
        <p:nvSpPr>
          <p:cNvPr id="53" name="文本框 52">
            <a:extLst>
              <a:ext uri="{FF2B5EF4-FFF2-40B4-BE49-F238E27FC236}">
                <a16:creationId xmlns:a16="http://schemas.microsoft.com/office/drawing/2014/main" id="{F57E8F67-4760-A674-19CD-44635DBC62A1}"/>
              </a:ext>
            </a:extLst>
          </p:cNvPr>
          <p:cNvSpPr txBox="1"/>
          <p:nvPr/>
        </p:nvSpPr>
        <p:spPr>
          <a:xfrm>
            <a:off x="5760010" y="2350294"/>
            <a:ext cx="774571" cy="369332"/>
          </a:xfrm>
          <a:prstGeom prst="rect">
            <a:avLst/>
          </a:prstGeom>
          <a:noFill/>
        </p:spPr>
        <p:txBody>
          <a:bodyPr wrap="none" rtlCol="0">
            <a:spAutoFit/>
          </a:bodyPr>
          <a:lstStyle/>
          <a:p>
            <a:r>
              <a:rPr lang="en-US" altLang="zh-CN" dirty="0">
                <a:solidFill>
                  <a:srgbClr val="FF0000"/>
                </a:solidFill>
                <a:highlight>
                  <a:srgbClr val="EFF4FC"/>
                </a:highlight>
              </a:rPr>
              <a:t>30%</a:t>
            </a:r>
            <a:r>
              <a:rPr lang="en-US" altLang="zh-CN" dirty="0">
                <a:solidFill>
                  <a:srgbClr val="FF0000"/>
                </a:solidFill>
                <a:highlight>
                  <a:srgbClr val="EFF4FC"/>
                </a:highlight>
                <a:latin typeface="等线" panose="02010600030101010101" pitchFamily="2" charset="-122"/>
                <a:ea typeface="等线" panose="02010600030101010101" pitchFamily="2" charset="-122"/>
              </a:rPr>
              <a:t>↑</a:t>
            </a:r>
            <a:endParaRPr lang="zh-CN" altLang="en-US" dirty="0">
              <a:solidFill>
                <a:srgbClr val="FF0000"/>
              </a:solidFill>
              <a:highlight>
                <a:srgbClr val="EFF4FC"/>
              </a:highlight>
            </a:endParaRPr>
          </a:p>
        </p:txBody>
      </p:sp>
      <p:sp>
        <p:nvSpPr>
          <p:cNvPr id="56" name="文本框 55">
            <a:extLst>
              <a:ext uri="{FF2B5EF4-FFF2-40B4-BE49-F238E27FC236}">
                <a16:creationId xmlns:a16="http://schemas.microsoft.com/office/drawing/2014/main" id="{A18B784D-5EEE-F451-4B35-6422AAE92735}"/>
              </a:ext>
            </a:extLst>
          </p:cNvPr>
          <p:cNvSpPr txBox="1"/>
          <p:nvPr/>
        </p:nvSpPr>
        <p:spPr>
          <a:xfrm>
            <a:off x="6896174" y="2032629"/>
            <a:ext cx="774571" cy="369332"/>
          </a:xfrm>
          <a:prstGeom prst="rect">
            <a:avLst/>
          </a:prstGeom>
          <a:noFill/>
        </p:spPr>
        <p:txBody>
          <a:bodyPr wrap="none" rtlCol="0">
            <a:spAutoFit/>
          </a:bodyPr>
          <a:lstStyle/>
          <a:p>
            <a:r>
              <a:rPr lang="en-US" altLang="zh-CN" dirty="0">
                <a:solidFill>
                  <a:srgbClr val="FF0000"/>
                </a:solidFill>
                <a:highlight>
                  <a:srgbClr val="EFF4FC"/>
                </a:highlight>
              </a:rPr>
              <a:t>20%</a:t>
            </a:r>
            <a:r>
              <a:rPr lang="en-US" altLang="zh-CN" dirty="0">
                <a:solidFill>
                  <a:srgbClr val="FF0000"/>
                </a:solidFill>
                <a:highlight>
                  <a:srgbClr val="EFF4FC"/>
                </a:highlight>
                <a:latin typeface="等线" panose="02010600030101010101" pitchFamily="2" charset="-122"/>
                <a:ea typeface="等线" panose="02010600030101010101" pitchFamily="2" charset="-122"/>
              </a:rPr>
              <a:t>↑</a:t>
            </a:r>
            <a:endParaRPr lang="zh-CN" altLang="en-US" dirty="0">
              <a:solidFill>
                <a:srgbClr val="FF0000"/>
              </a:solidFill>
              <a:highlight>
                <a:srgbClr val="EFF4FC"/>
              </a:highlight>
            </a:endParaRPr>
          </a:p>
        </p:txBody>
      </p:sp>
    </p:spTree>
    <p:extLst>
      <p:ext uri="{BB962C8B-B14F-4D97-AF65-F5344CB8AC3E}">
        <p14:creationId xmlns:p14="http://schemas.microsoft.com/office/powerpoint/2010/main" val="300105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2685351" cy="523220"/>
          </a:xfrm>
          <a:prstGeom prst="rect">
            <a:avLst/>
          </a:prstGeom>
          <a:noFill/>
        </p:spPr>
        <p:txBody>
          <a:bodyPr wrap="none" rtlCol="0">
            <a:spAutoFit/>
          </a:bodyPr>
          <a:lstStyle/>
          <a:p>
            <a:r>
              <a:rPr kumimoji="1" lang="en-US" altLang="zh-CN" sz="2800" b="1" dirty="0">
                <a:ea typeface="TencentSans W7" panose="020C04030202040F0204" pitchFamily="34" charset="-122"/>
              </a:rPr>
              <a:t>ICDE’24 Paper I</a:t>
            </a:r>
          </a:p>
        </p:txBody>
      </p:sp>
      <p:grpSp>
        <p:nvGrpSpPr>
          <p:cNvPr id="84" name="组合 83">
            <a:extLst>
              <a:ext uri="{FF2B5EF4-FFF2-40B4-BE49-F238E27FC236}">
                <a16:creationId xmlns:a16="http://schemas.microsoft.com/office/drawing/2014/main" id="{93CA381F-7A79-6042-B333-ABE5532E1F24}"/>
              </a:ext>
            </a:extLst>
          </p:cNvPr>
          <p:cNvGrpSpPr/>
          <p:nvPr/>
        </p:nvGrpSpPr>
        <p:grpSpPr>
          <a:xfrm>
            <a:off x="7980655" y="1388300"/>
            <a:ext cx="3420082" cy="2695303"/>
            <a:chOff x="8418512" y="1064840"/>
            <a:chExt cx="3420082" cy="2695303"/>
          </a:xfrm>
        </p:grpSpPr>
        <p:sp>
          <p:nvSpPr>
            <p:cNvPr id="92" name="iSlíďè">
              <a:extLst>
                <a:ext uri="{FF2B5EF4-FFF2-40B4-BE49-F238E27FC236}">
                  <a16:creationId xmlns:a16="http://schemas.microsoft.com/office/drawing/2014/main" id="{2108B3D1-1B15-B345-ACAC-041F49BFC64B}"/>
                </a:ext>
              </a:extLst>
            </p:cNvPr>
            <p:cNvSpPr txBox="1"/>
            <p:nvPr/>
          </p:nvSpPr>
          <p:spPr bwMode="auto">
            <a:xfrm>
              <a:off x="9048029" y="2943535"/>
              <a:ext cx="2667428" cy="816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a:bodyPr>
            <a:lstStyle/>
            <a:p>
              <a:pPr marL="0" marR="0" lvl="0" indent="0" algn="l" defTabSz="913765" rtl="0" eaLnBrk="1" fontAlgn="auto" latinLnBrk="0" hangingPunct="1">
                <a:spcBef>
                  <a:spcPct val="0"/>
                </a:spcBef>
                <a:spcAft>
                  <a:spcPts val="0"/>
                </a:spcAft>
                <a:buClrTx/>
                <a:buSzTx/>
                <a:buFontTx/>
                <a:buNone/>
                <a:defRPr/>
              </a:pPr>
              <a:r>
                <a:rPr kumimoji="0" lang="zh-CN" altLang="en-US" sz="1200" b="1" i="0" u="none" strike="noStrike" kern="1200" cap="none" spc="0" normalizeH="0" baseline="0" noProof="0" dirty="0">
                  <a:ln>
                    <a:noFill/>
                  </a:ln>
                  <a:solidFill>
                    <a:schemeClr val="bg2">
                      <a:lumMod val="10000"/>
                    </a:schemeClr>
                  </a:solidFill>
                  <a:effectLst/>
                  <a:uLnTx/>
                  <a:uFillTx/>
                  <a:latin typeface="思源黑体 CN Normal" panose="020B0400000000000000" pitchFamily="34" charset="-122"/>
                  <a:ea typeface="思源黑体 CN Normal" panose="020B0400000000000000" pitchFamily="34" charset="-122"/>
                </a:rPr>
                <a:t>提出了一种自适应的副本提供机制</a:t>
              </a:r>
              <a:endParaRPr kumimoji="0" lang="en-US" altLang="zh-CN" sz="1200" b="1" i="0" u="none" strike="noStrike" kern="1200" cap="none" spc="0" normalizeH="0" baseline="0" noProof="0" dirty="0">
                <a:ln>
                  <a:noFill/>
                </a:ln>
                <a:solidFill>
                  <a:schemeClr val="bg2">
                    <a:lumMod val="10000"/>
                  </a:schemeClr>
                </a:solidFill>
                <a:effectLst/>
                <a:uLnTx/>
                <a:uFillTx/>
                <a:latin typeface="思源黑体 CN Normal" panose="020B0400000000000000" pitchFamily="34" charset="-122"/>
                <a:ea typeface="思源黑体 CN Normal" panose="020B0400000000000000" pitchFamily="34" charset="-122"/>
              </a:endParaRPr>
            </a:p>
            <a:p>
              <a:pPr marL="0" marR="0" lvl="0" indent="0" algn="l" defTabSz="913765" rtl="0" eaLnBrk="1" fontAlgn="auto" latinLnBrk="0" hangingPunct="1">
                <a:spcBef>
                  <a:spcPct val="0"/>
                </a:spcBef>
                <a:spcAft>
                  <a:spcPts val="0"/>
                </a:spcAft>
                <a:buClrTx/>
                <a:buSzTx/>
                <a:buFontTx/>
                <a:buNone/>
                <a:defRPr/>
              </a:pPr>
              <a:r>
                <a:rPr lang="zh-CN" altLang="en-US" sz="1200" b="1" dirty="0">
                  <a:solidFill>
                    <a:schemeClr val="bg2">
                      <a:lumMod val="10000"/>
                    </a:schemeClr>
                  </a:solidFill>
                  <a:latin typeface="思源黑体 CN Normal" panose="020B0400000000000000" pitchFamily="34" charset="-122"/>
                  <a:ea typeface="思源黑体 CN Normal" panose="020B0400000000000000" pitchFamily="34" charset="-122"/>
                </a:rPr>
                <a:t>通过工作负载来预测副本适当的节点</a:t>
              </a:r>
              <a:endParaRPr kumimoji="0" lang="zh-CN" altLang="en-US" sz="1200" b="1" i="0" u="none" strike="noStrike" kern="1200" cap="none" spc="0" normalizeH="0" baseline="0" noProof="0" dirty="0">
                <a:ln>
                  <a:noFill/>
                </a:ln>
                <a:solidFill>
                  <a:schemeClr val="bg2">
                    <a:lumMod val="10000"/>
                  </a:schemeClr>
                </a:solidFill>
                <a:effectLst/>
                <a:uLnTx/>
                <a:uFillTx/>
                <a:latin typeface="思源黑体 CN Normal" panose="020B0400000000000000" pitchFamily="34" charset="-122"/>
                <a:ea typeface="思源黑体 CN Normal" panose="020B0400000000000000" pitchFamily="34" charset="-122"/>
              </a:endParaRPr>
            </a:p>
          </p:txBody>
        </p:sp>
        <p:sp>
          <p:nvSpPr>
            <p:cNvPr id="94" name="iSlíďè">
              <a:extLst>
                <a:ext uri="{FF2B5EF4-FFF2-40B4-BE49-F238E27FC236}">
                  <a16:creationId xmlns:a16="http://schemas.microsoft.com/office/drawing/2014/main" id="{FE636AE8-E2CC-5E42-8B3E-5B5048E0EC99}"/>
                </a:ext>
              </a:extLst>
            </p:cNvPr>
            <p:cNvSpPr txBox="1"/>
            <p:nvPr/>
          </p:nvSpPr>
          <p:spPr bwMode="auto">
            <a:xfrm>
              <a:off x="9048029" y="1619865"/>
              <a:ext cx="2537997" cy="861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a:bodyPr>
            <a:lstStyle/>
            <a:p>
              <a:r>
                <a:rPr kumimoji="1" lang="zh-CN" altLang="en-US" sz="1200" b="1" dirty="0">
                  <a:latin typeface="TencentSans W7" panose="020C04030202040F0204" pitchFamily="34" charset="-122"/>
                  <a:ea typeface="TencentSans W7" panose="020C04030202040F0204" pitchFamily="34" charset="-122"/>
                </a:rPr>
                <a:t>提出了</a:t>
              </a:r>
              <a:r>
                <a:rPr kumimoji="1" lang="en-US" altLang="zh-CN" sz="1200" b="1" dirty="0">
                  <a:latin typeface="TencentSans W7" panose="020C04030202040F0204" pitchFamily="34" charset="-122"/>
                  <a:ea typeface="TencentSans W7" panose="020C04030202040F0204" pitchFamily="34" charset="-122"/>
                </a:rPr>
                <a:t>Lion</a:t>
              </a:r>
              <a:r>
                <a:rPr kumimoji="1" lang="zh-CN" altLang="en-US" sz="1200" b="1" dirty="0">
                  <a:latin typeface="TencentSans W7" panose="020C04030202040F0204" pitchFamily="34" charset="-122"/>
                  <a:ea typeface="TencentSans W7" panose="020C04030202040F0204" pitchFamily="34" charset="-122"/>
                </a:rPr>
                <a:t>，</a:t>
              </a:r>
              <a:endParaRPr kumimoji="1" lang="en-US" altLang="zh-CN" sz="1200" b="1" dirty="0">
                <a:latin typeface="TencentSans W7" panose="020C04030202040F0204" pitchFamily="34" charset="-122"/>
                <a:ea typeface="TencentSans W7" panose="020C04030202040F0204" pitchFamily="34" charset="-122"/>
              </a:endParaRPr>
            </a:p>
            <a:p>
              <a:r>
                <a:rPr kumimoji="1" lang="zh-CN" altLang="en-US" sz="1200" b="1" dirty="0">
                  <a:latin typeface="TencentSans W7" panose="020C04030202040F0204" pitchFamily="34" charset="-122"/>
                  <a:ea typeface="TencentSans W7" panose="020C04030202040F0204" pitchFamily="34" charset="-122"/>
                </a:rPr>
                <a:t>一种新的事务处理协议，</a:t>
              </a:r>
              <a:endParaRPr kumimoji="1" lang="en-US" altLang="zh-CN" sz="1200" b="1" dirty="0">
                <a:latin typeface="TencentSans W7" panose="020C04030202040F0204" pitchFamily="34" charset="-122"/>
                <a:ea typeface="TencentSans W7" panose="020C04030202040F0204" pitchFamily="34" charset="-122"/>
              </a:endParaRPr>
            </a:p>
            <a:p>
              <a:r>
                <a:rPr kumimoji="1" lang="zh-CN" altLang="en-US" sz="1200" b="1" dirty="0">
                  <a:latin typeface="TencentSans W7" panose="020C04030202040F0204" pitchFamily="34" charset="-122"/>
                  <a:ea typeface="TencentSans W7" panose="020C04030202040F0204" pitchFamily="34" charset="-122"/>
                </a:rPr>
                <a:t>它利用基于分区的复制来</a:t>
              </a:r>
              <a:endParaRPr kumimoji="1" lang="en-US" altLang="zh-CN" sz="1200" b="1" dirty="0">
                <a:latin typeface="TencentSans W7" panose="020C04030202040F0204" pitchFamily="34" charset="-122"/>
                <a:ea typeface="TencentSans W7" panose="020C04030202040F0204" pitchFamily="34" charset="-122"/>
              </a:endParaRPr>
            </a:p>
            <a:p>
              <a:r>
                <a:rPr kumimoji="1" lang="zh-CN" altLang="en-US" sz="1200" b="1" dirty="0">
                  <a:latin typeface="TencentSans W7" panose="020C04030202040F0204" pitchFamily="34" charset="-122"/>
                  <a:ea typeface="TencentSans W7" panose="020C04030202040F0204" pitchFamily="34" charset="-122"/>
                </a:rPr>
                <a:t>减少分布式事务的发生</a:t>
              </a:r>
              <a:endParaRPr lang="zh-CN" altLang="en-US" sz="1200" dirty="0">
                <a:latin typeface="腾讯体 W3" panose="020C04030202040F0204" pitchFamily="34" charset="-122"/>
                <a:ea typeface="腾讯体 W3" panose="020C04030202040F0204" pitchFamily="34" charset="-122"/>
              </a:endParaRPr>
            </a:p>
          </p:txBody>
        </p:sp>
        <p:sp>
          <p:nvSpPr>
            <p:cNvPr id="95" name="椭圆 94">
              <a:extLst>
                <a:ext uri="{FF2B5EF4-FFF2-40B4-BE49-F238E27FC236}">
                  <a16:creationId xmlns:a16="http://schemas.microsoft.com/office/drawing/2014/main" id="{C8A207B7-63EC-7749-BAA1-8E6F0442F886}"/>
                </a:ext>
              </a:extLst>
            </p:cNvPr>
            <p:cNvSpPr>
              <a:spLocks noChangeAspect="1"/>
            </p:cNvSpPr>
            <p:nvPr/>
          </p:nvSpPr>
          <p:spPr>
            <a:xfrm>
              <a:off x="8418512" y="1649514"/>
              <a:ext cx="576000" cy="576000"/>
            </a:xfrm>
            <a:prstGeom prst="ellipse">
              <a:avLst/>
            </a:prstGeom>
            <a:solidFill>
              <a:srgbClr val="F4F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en-US" altLang="zh-CN" sz="1400" b="1" dirty="0">
                  <a:solidFill>
                    <a:srgbClr val="0052D9"/>
                  </a:solidFill>
                  <a:latin typeface="思源黑体 CN Normal" panose="020B0400000000000000" pitchFamily="34" charset="-122"/>
                  <a:ea typeface="思源黑体 CN Normal" panose="020B0400000000000000" pitchFamily="34" charset="-122"/>
                </a:rPr>
                <a:t>0</a:t>
              </a:r>
              <a:r>
                <a:rPr kumimoji="1" lang="en-US" altLang="zh-Hans" sz="1400" b="1" dirty="0">
                  <a:solidFill>
                    <a:srgbClr val="0052D9"/>
                  </a:solidFill>
                  <a:latin typeface="思源黑体 CN Normal" panose="020B0400000000000000" pitchFamily="34" charset="-122"/>
                  <a:ea typeface="思源黑体 CN Normal" panose="020B0400000000000000" pitchFamily="34" charset="-122"/>
                </a:rPr>
                <a:t>1</a:t>
              </a:r>
              <a:endParaRPr kumimoji="1" lang="zh-CN" altLang="en-US" sz="1400" b="1" dirty="0">
                <a:solidFill>
                  <a:srgbClr val="0052D9"/>
                </a:solidFill>
                <a:latin typeface="思源黑体 CN Normal" panose="020B0400000000000000" pitchFamily="34" charset="-122"/>
                <a:ea typeface="思源黑体 CN Normal" panose="020B0400000000000000" pitchFamily="34" charset="-122"/>
              </a:endParaRPr>
            </a:p>
          </p:txBody>
        </p:sp>
        <p:sp>
          <p:nvSpPr>
            <p:cNvPr id="96" name="椭圆 95">
              <a:extLst>
                <a:ext uri="{FF2B5EF4-FFF2-40B4-BE49-F238E27FC236}">
                  <a16:creationId xmlns:a16="http://schemas.microsoft.com/office/drawing/2014/main" id="{9F06E41F-2C4A-9246-A171-16427DC90754}"/>
                </a:ext>
              </a:extLst>
            </p:cNvPr>
            <p:cNvSpPr>
              <a:spLocks noChangeAspect="1"/>
            </p:cNvSpPr>
            <p:nvPr/>
          </p:nvSpPr>
          <p:spPr>
            <a:xfrm>
              <a:off x="8418512" y="2921199"/>
              <a:ext cx="576000" cy="576000"/>
            </a:xfrm>
            <a:prstGeom prst="ellipse">
              <a:avLst/>
            </a:prstGeom>
            <a:solidFill>
              <a:srgbClr val="F4F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en-US" altLang="zh-CN" sz="1400" b="1" dirty="0">
                  <a:solidFill>
                    <a:srgbClr val="0052D9"/>
                  </a:solidFill>
                  <a:latin typeface="思源黑体 CN Normal" panose="020B0400000000000000" pitchFamily="34" charset="-122"/>
                  <a:ea typeface="思源黑体 CN Normal" panose="020B0400000000000000" pitchFamily="34" charset="-122"/>
                </a:rPr>
                <a:t>0</a:t>
              </a:r>
              <a:r>
                <a:rPr kumimoji="1" lang="en-US" altLang="zh-Hans" sz="1400" b="1" dirty="0">
                  <a:solidFill>
                    <a:srgbClr val="0052D9"/>
                  </a:solidFill>
                  <a:latin typeface="思源黑体 CN Normal" panose="020B0400000000000000" pitchFamily="34" charset="-122"/>
                  <a:ea typeface="思源黑体 CN Normal" panose="020B0400000000000000" pitchFamily="34" charset="-122"/>
                </a:rPr>
                <a:t>2</a:t>
              </a:r>
              <a:endParaRPr kumimoji="1" lang="zh-CN" altLang="en-US" sz="1400" b="1" dirty="0">
                <a:solidFill>
                  <a:srgbClr val="0052D9"/>
                </a:solidFill>
                <a:latin typeface="思源黑体 CN Normal" panose="020B0400000000000000" pitchFamily="34" charset="-122"/>
                <a:ea typeface="思源黑体 CN Normal" panose="020B0400000000000000" pitchFamily="34" charset="-122"/>
              </a:endParaRPr>
            </a:p>
          </p:txBody>
        </p:sp>
        <p:sp>
          <p:nvSpPr>
            <p:cNvPr id="98" name="矩形 97">
              <a:extLst>
                <a:ext uri="{FF2B5EF4-FFF2-40B4-BE49-F238E27FC236}">
                  <a16:creationId xmlns:a16="http://schemas.microsoft.com/office/drawing/2014/main" id="{439CE157-8B34-2945-8592-67A0BC2DF873}"/>
                </a:ext>
              </a:extLst>
            </p:cNvPr>
            <p:cNvSpPr>
              <a:spLocks noChangeArrowheads="1"/>
            </p:cNvSpPr>
            <p:nvPr/>
          </p:nvSpPr>
          <p:spPr bwMode="auto">
            <a:xfrm>
              <a:off x="8418512" y="1064840"/>
              <a:ext cx="3420082" cy="324000"/>
            </a:xfrm>
            <a:prstGeom prst="rect">
              <a:avLst/>
            </a:prstGeom>
            <a:solidFill>
              <a:srgbClr val="0052D9"/>
            </a:solidFill>
            <a:ln w="7" cap="flat">
              <a:noFill/>
              <a:prstDash val="solid"/>
              <a:miter lim="800000"/>
              <a:headEnd/>
              <a:tailEnd/>
            </a:ln>
          </p:spPr>
          <p:txBody>
            <a:bodyPr/>
            <a:lstStyle/>
            <a:p>
              <a:pPr algn="ctr">
                <a:defRPr/>
              </a:pPr>
              <a:r>
                <a:rPr lang="en-US" altLang="zh-CN" sz="1400" b="1" dirty="0">
                  <a:solidFill>
                    <a:srgbClr val="F8F8F8"/>
                  </a:solidFill>
                  <a:latin typeface="思源黑体 CN Normal" panose="020B0400000000000000" pitchFamily="34" charset="-122"/>
                  <a:ea typeface="思源黑体 CN Normal" panose="020B0400000000000000" pitchFamily="34" charset="-122"/>
                </a:rPr>
                <a:t>Key designs</a:t>
              </a:r>
              <a:endParaRPr lang="zh-CN" altLang="en-US" sz="1400" b="1" dirty="0">
                <a:solidFill>
                  <a:srgbClr val="F8F8F8"/>
                </a:solidFill>
                <a:latin typeface="思源黑体 CN Normal" panose="020B0400000000000000" pitchFamily="34" charset="-122"/>
                <a:ea typeface="思源黑体 CN Normal" panose="020B0400000000000000" pitchFamily="34" charset="-122"/>
              </a:endParaRPr>
            </a:p>
          </p:txBody>
        </p:sp>
      </p:grpSp>
      <p:sp>
        <p:nvSpPr>
          <p:cNvPr id="2" name="矩形 1">
            <a:extLst>
              <a:ext uri="{FF2B5EF4-FFF2-40B4-BE49-F238E27FC236}">
                <a16:creationId xmlns:a16="http://schemas.microsoft.com/office/drawing/2014/main" id="{179F2196-3C94-E749-942E-20FCD6B82791}"/>
              </a:ext>
            </a:extLst>
          </p:cNvPr>
          <p:cNvSpPr/>
          <p:nvPr/>
        </p:nvSpPr>
        <p:spPr>
          <a:xfrm>
            <a:off x="7524934" y="4680290"/>
            <a:ext cx="4331524" cy="1033296"/>
          </a:xfrm>
          <a:prstGeom prst="rect">
            <a:avLst/>
          </a:prstGeom>
        </p:spPr>
        <p:txBody>
          <a:bodyPr wrap="square">
            <a:spAutoFit/>
          </a:bodyPr>
          <a:lstStyle/>
          <a:p>
            <a:pPr>
              <a:lnSpc>
                <a:spcPct val="150000"/>
              </a:lnSpc>
            </a:pPr>
            <a:endParaRPr lang="en-US" altLang="zh-CN" sz="2000" b="1" dirty="0">
              <a:latin typeface="腾讯体 W7" panose="020C08030202040F0204" pitchFamily="34" charset="-122"/>
              <a:ea typeface="腾讯体 W7" panose="020C08030202040F0204" pitchFamily="34" charset="-122"/>
            </a:endParaRPr>
          </a:p>
          <a:p>
            <a:pPr algn="ctr">
              <a:lnSpc>
                <a:spcPct val="150000"/>
              </a:lnSpc>
            </a:pPr>
            <a:r>
              <a:rPr lang="zh-CN" altLang="en-US" sz="1100" dirty="0">
                <a:latin typeface="腾讯体 W7" panose="020C08030202040F0204" pitchFamily="34" charset="-122"/>
                <a:ea typeface="腾讯体 W7" panose="020C08030202040F0204" pitchFamily="34" charset="-122"/>
              </a:rPr>
              <a:t>结果显示，与这些最先进的方法相比，</a:t>
            </a:r>
            <a:r>
              <a:rPr lang="en-US" altLang="zh-CN" sz="1100" dirty="0">
                <a:latin typeface="腾讯体 W7" panose="020C08030202040F0204" pitchFamily="34" charset="-122"/>
                <a:ea typeface="腾讯体 W7" panose="020C08030202040F0204" pitchFamily="34" charset="-122"/>
              </a:rPr>
              <a:t>Lion</a:t>
            </a:r>
            <a:r>
              <a:rPr lang="zh-CN" altLang="en-US" sz="1100" dirty="0">
                <a:latin typeface="腾讯体 W7" panose="020C08030202040F0204" pitchFamily="34" charset="-122"/>
                <a:ea typeface="腾讯体 W7" panose="020C08030202040F0204" pitchFamily="34" charset="-122"/>
              </a:rPr>
              <a:t>的吞吐量提高了最多</a:t>
            </a:r>
            <a:r>
              <a:rPr lang="en-US" altLang="zh-CN" sz="1100" dirty="0">
                <a:latin typeface="腾讯体 W7" panose="020C08030202040F0204" pitchFamily="34" charset="-122"/>
                <a:ea typeface="腾讯体 W7" panose="020C08030202040F0204" pitchFamily="34" charset="-122"/>
              </a:rPr>
              <a:t>2.7</a:t>
            </a:r>
            <a:r>
              <a:rPr lang="zh-CN" altLang="en-US" sz="1100" dirty="0">
                <a:latin typeface="腾讯体 W7" panose="020C08030202040F0204" pitchFamily="34" charset="-122"/>
                <a:ea typeface="腾讯体 W7" panose="020C08030202040F0204" pitchFamily="34" charset="-122"/>
              </a:rPr>
              <a:t>倍，可扩展性提高了</a:t>
            </a:r>
            <a:r>
              <a:rPr lang="en-US" altLang="zh-CN" sz="1100" dirty="0">
                <a:latin typeface="腾讯体 W7" panose="020C08030202040F0204" pitchFamily="34" charset="-122"/>
                <a:ea typeface="腾讯体 W7" panose="020C08030202040F0204" pitchFamily="34" charset="-122"/>
              </a:rPr>
              <a:t>76.4%</a:t>
            </a:r>
          </a:p>
        </p:txBody>
      </p:sp>
      <p:sp>
        <p:nvSpPr>
          <p:cNvPr id="115" name="矩形 114">
            <a:extLst>
              <a:ext uri="{FF2B5EF4-FFF2-40B4-BE49-F238E27FC236}">
                <a16:creationId xmlns:a16="http://schemas.microsoft.com/office/drawing/2014/main" id="{AD001A07-8ADA-1C41-9314-713616F0D481}"/>
              </a:ext>
            </a:extLst>
          </p:cNvPr>
          <p:cNvSpPr>
            <a:spLocks noChangeArrowheads="1"/>
          </p:cNvSpPr>
          <p:nvPr/>
        </p:nvSpPr>
        <p:spPr bwMode="auto">
          <a:xfrm>
            <a:off x="7980655" y="4680290"/>
            <a:ext cx="3420082" cy="324000"/>
          </a:xfrm>
          <a:prstGeom prst="rect">
            <a:avLst/>
          </a:prstGeom>
          <a:solidFill>
            <a:srgbClr val="0052D9"/>
          </a:solidFill>
          <a:ln w="7" cap="flat">
            <a:noFill/>
            <a:prstDash val="solid"/>
            <a:miter lim="800000"/>
            <a:headEnd/>
            <a:tailEnd/>
          </a:ln>
        </p:spPr>
        <p:txBody>
          <a:bodyPr/>
          <a:lstStyle/>
          <a:p>
            <a:pPr algn="ctr">
              <a:defRPr/>
            </a:pPr>
            <a:r>
              <a:rPr lang="en-US" altLang="zh-CN" sz="1400" b="1" dirty="0">
                <a:solidFill>
                  <a:srgbClr val="F8F8F8"/>
                </a:solidFill>
                <a:latin typeface="思源黑体 CN Normal" panose="020B0400000000000000" pitchFamily="34" charset="-122"/>
                <a:ea typeface="思源黑体 CN Normal" panose="020B0400000000000000" pitchFamily="34" charset="-122"/>
              </a:rPr>
              <a:t>Result</a:t>
            </a:r>
            <a:endParaRPr lang="zh-CN" altLang="en-US" sz="1400" b="1" dirty="0">
              <a:solidFill>
                <a:srgbClr val="F8F8F8"/>
              </a:solidFill>
              <a:latin typeface="思源黑体 CN Normal" panose="020B0400000000000000" pitchFamily="34" charset="-122"/>
              <a:ea typeface="思源黑体 CN Normal" panose="020B0400000000000000" pitchFamily="34" charset="-122"/>
            </a:endParaRPr>
          </a:p>
        </p:txBody>
      </p:sp>
      <p:sp>
        <p:nvSpPr>
          <p:cNvPr id="4" name="文本框 3">
            <a:extLst>
              <a:ext uri="{FF2B5EF4-FFF2-40B4-BE49-F238E27FC236}">
                <a16:creationId xmlns:a16="http://schemas.microsoft.com/office/drawing/2014/main" id="{68ABDE7D-FBF5-31DE-994B-FD6D3D4BB0B7}"/>
              </a:ext>
            </a:extLst>
          </p:cNvPr>
          <p:cNvSpPr txBox="1"/>
          <p:nvPr/>
        </p:nvSpPr>
        <p:spPr>
          <a:xfrm>
            <a:off x="2287054" y="6260584"/>
            <a:ext cx="8990546" cy="369332"/>
          </a:xfrm>
          <a:prstGeom prst="rect">
            <a:avLst/>
          </a:prstGeom>
          <a:noFill/>
        </p:spPr>
        <p:txBody>
          <a:bodyPr wrap="square">
            <a:spAutoFit/>
          </a:bodyPr>
          <a:lstStyle/>
          <a:p>
            <a:r>
              <a:rPr lang="en-US" altLang="zh-CN" b="1" dirty="0"/>
              <a:t>ICDE’24</a:t>
            </a:r>
            <a:r>
              <a:rPr lang="en-US" altLang="zh-CN" dirty="0"/>
              <a:t> </a:t>
            </a:r>
            <a:r>
              <a:rPr lang="zh-CN" altLang="en-US" dirty="0"/>
              <a:t>Lion: Minimizing Distributed Transactions through Adaptive Replica Provision</a:t>
            </a:r>
            <a:endParaRPr lang="en-US" altLang="zh-CN" dirty="0"/>
          </a:p>
        </p:txBody>
      </p:sp>
      <p:pic>
        <p:nvPicPr>
          <p:cNvPr id="5" name="图片 4">
            <a:extLst>
              <a:ext uri="{FF2B5EF4-FFF2-40B4-BE49-F238E27FC236}">
                <a16:creationId xmlns:a16="http://schemas.microsoft.com/office/drawing/2014/main" id="{4291DA6F-4D29-CD07-25F1-75A6501749DC}"/>
              </a:ext>
            </a:extLst>
          </p:cNvPr>
          <p:cNvPicPr>
            <a:picLocks noChangeAspect="1"/>
          </p:cNvPicPr>
          <p:nvPr>
            <p:custDataLst>
              <p:tags r:id="rId1"/>
            </p:custDataLst>
          </p:nvPr>
        </p:nvPicPr>
        <p:blipFill>
          <a:blip r:embed="rId5"/>
          <a:stretch>
            <a:fillRect/>
          </a:stretch>
        </p:blipFill>
        <p:spPr>
          <a:xfrm>
            <a:off x="1193800" y="32169100"/>
            <a:ext cx="12720320" cy="9210675"/>
          </a:xfrm>
          <a:prstGeom prst="rect">
            <a:avLst/>
          </a:prstGeom>
        </p:spPr>
      </p:pic>
      <p:pic>
        <p:nvPicPr>
          <p:cNvPr id="6" name="图片 5">
            <a:extLst>
              <a:ext uri="{FF2B5EF4-FFF2-40B4-BE49-F238E27FC236}">
                <a16:creationId xmlns:a16="http://schemas.microsoft.com/office/drawing/2014/main" id="{2DEC05A6-A276-F384-75ED-A7C918B3BCE9}"/>
              </a:ext>
            </a:extLst>
          </p:cNvPr>
          <p:cNvPicPr>
            <a:picLocks noChangeAspect="1"/>
          </p:cNvPicPr>
          <p:nvPr>
            <p:custDataLst>
              <p:tags r:id="rId2"/>
            </p:custDataLst>
          </p:nvPr>
        </p:nvPicPr>
        <p:blipFill>
          <a:blip r:embed="rId5"/>
          <a:stretch>
            <a:fillRect/>
          </a:stretch>
        </p:blipFill>
        <p:spPr>
          <a:xfrm>
            <a:off x="1346200" y="35244741"/>
            <a:ext cx="8683204" cy="6287434"/>
          </a:xfrm>
          <a:prstGeom prst="rect">
            <a:avLst/>
          </a:prstGeom>
        </p:spPr>
      </p:pic>
      <p:pic>
        <p:nvPicPr>
          <p:cNvPr id="8" name="图片 7" descr="图示&#10;&#10;描述已自动生成">
            <a:extLst>
              <a:ext uri="{FF2B5EF4-FFF2-40B4-BE49-F238E27FC236}">
                <a16:creationId xmlns:a16="http://schemas.microsoft.com/office/drawing/2014/main" id="{A4DBDB8E-C012-B140-50E2-7DC6248ADF9B}"/>
              </a:ext>
            </a:extLst>
          </p:cNvPr>
          <p:cNvPicPr>
            <a:picLocks noChangeAspect="1"/>
          </p:cNvPicPr>
          <p:nvPr/>
        </p:nvPicPr>
        <p:blipFill>
          <a:blip r:embed="rId6"/>
          <a:stretch>
            <a:fillRect/>
          </a:stretch>
        </p:blipFill>
        <p:spPr>
          <a:xfrm>
            <a:off x="763702" y="1328945"/>
            <a:ext cx="6575265" cy="4698068"/>
          </a:xfrm>
          <a:prstGeom prst="rect">
            <a:avLst/>
          </a:prstGeom>
        </p:spPr>
      </p:pic>
    </p:spTree>
    <p:extLst>
      <p:ext uri="{BB962C8B-B14F-4D97-AF65-F5344CB8AC3E}">
        <p14:creationId xmlns:p14="http://schemas.microsoft.com/office/powerpoint/2010/main" val="3046009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0">
            <a:lum/>
            <a:extLst>
              <a:ext uri="{BEBA8EAE-BF5A-486C-A8C5-ECC9F3942E4B}">
                <a14:imgProps xmlns:a14="http://schemas.microsoft.com/office/drawing/2010/main">
                  <a14:imgLayer r:embed="rId21">
                    <a14:imgEffect>
                      <a14:artisticGlowDiffused/>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0" name="六边形 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A7377BBA-1A3A-4297-A23E-6DAB65DD3CBB}"/>
              </a:ext>
            </a:extLst>
          </p:cNvPr>
          <p:cNvSpPr/>
          <p:nvPr/>
        </p:nvSpPr>
        <p:spPr>
          <a:xfrm rot="5400000">
            <a:off x="751871" y="1197557"/>
            <a:ext cx="5179625" cy="4465194"/>
          </a:xfrm>
          <a:prstGeom prst="hexagon">
            <a:avLst/>
          </a:prstGeom>
          <a:noFill/>
          <a:ln w="6350">
            <a:gradFill>
              <a:gsLst>
                <a:gs pos="0">
                  <a:srgbClr val="2342C8">
                    <a:alpha val="50000"/>
                  </a:srgbClr>
                </a:gs>
                <a:gs pos="79000">
                  <a:srgbClr val="2342C8">
                    <a:alpha val="1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六边形 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0D2FFA9F-EB09-4A72-B15D-6F3167A0F42F}"/>
              </a:ext>
            </a:extLst>
          </p:cNvPr>
          <p:cNvSpPr/>
          <p:nvPr/>
        </p:nvSpPr>
        <p:spPr>
          <a:xfrm rot="16200000">
            <a:off x="245359" y="760909"/>
            <a:ext cx="6192649" cy="5338490"/>
          </a:xfrm>
          <a:prstGeom prst="hexagon">
            <a:avLst/>
          </a:prstGeom>
          <a:noFill/>
          <a:ln w="6350">
            <a:gradFill>
              <a:gsLst>
                <a:gs pos="0">
                  <a:srgbClr val="2342C8">
                    <a:alpha val="50000"/>
                  </a:srgbClr>
                </a:gs>
                <a:gs pos="79000">
                  <a:srgbClr val="2342C8">
                    <a:alpha val="1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e7d195523061f1c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hidden="1">
            <a:extLst>
              <a:ext uri="{FF2B5EF4-FFF2-40B4-BE49-F238E27FC236}">
                <a16:creationId xmlns:a16="http://schemas.microsoft.com/office/drawing/2014/main" id="{0D85DBC5-9760-4A70-B7F8-93AFAC641FAF}"/>
              </a:ext>
            </a:extLst>
          </p:cNvPr>
          <p:cNvSpPr txBox="1"/>
          <p:nvPr/>
        </p:nvSpPr>
        <p:spPr>
          <a:xfrm>
            <a:off x="-355600" y="1803400"/>
            <a:ext cx="262251" cy="1016000"/>
          </a:xfrm>
          <a:prstGeom prst="rect">
            <a:avLst/>
          </a:prstGeom>
          <a:noFill/>
        </p:spPr>
        <p:txBody>
          <a:bodyPr vert="wordArtVert" rtlCol="0">
            <a:spAutoFit/>
          </a:bodyPr>
          <a:lstStyle/>
          <a:p>
            <a:r>
              <a:rPr lang="en-US" altLang="zh-CN" sz="100"/>
              <a:t>e7d195523061f1c0f0ec610a92cff745ee13794c7b8d98f8E73673273C9E8BE17CC3D63B9B1D6426C348A354AD505654C28F453CD7C8F90EADD06C08281DAED7140E5AAAED5880ECE414DFB6A93B82BE6CCDE3E9AC5271F3E6D28034012C5C8E8E9A57A91CD3538B2F90DBA2F38E43C0A7FAB4E84BF899D9D15C70D6002FEDD5E7FB9FB95F7B1238</a:t>
            </a:r>
            <a:endParaRPr lang="zh-CN" altLang="en-US" sz="100"/>
          </a:p>
        </p:txBody>
      </p:sp>
      <p:pic>
        <p:nvPicPr>
          <p:cNvPr id="23" name="图片 22">
            <a:extLst>
              <a:ext uri="{FF2B5EF4-FFF2-40B4-BE49-F238E27FC236}">
                <a16:creationId xmlns:a16="http://schemas.microsoft.com/office/drawing/2014/main" id="{EB96DCDD-00BA-5246-8D56-0AFBBE910E2D}"/>
              </a:ext>
            </a:extLst>
          </p:cNvPr>
          <p:cNvPicPr>
            <a:picLocks noChangeAspect="1"/>
          </p:cNvPicPr>
          <p:nvPr/>
        </p:nvPicPr>
        <p:blipFill>
          <a:blip r:embed="rId22"/>
          <a:stretch>
            <a:fillRect/>
          </a:stretch>
        </p:blipFill>
        <p:spPr>
          <a:xfrm>
            <a:off x="714381" y="363432"/>
            <a:ext cx="1241328" cy="589851"/>
          </a:xfrm>
          <a:prstGeom prst="rect">
            <a:avLst/>
          </a:prstGeom>
        </p:spPr>
      </p:pic>
      <p:pic>
        <p:nvPicPr>
          <p:cNvPr id="21" name="图片 14" descr="资源 8">
            <a:extLst>
              <a:ext uri="{FF2B5EF4-FFF2-40B4-BE49-F238E27FC236}">
                <a16:creationId xmlns:a16="http://schemas.microsoft.com/office/drawing/2014/main" id="{D77C0888-6C80-B543-8677-235F372290B5}"/>
              </a:ext>
            </a:extLst>
          </p:cNvPr>
          <p:cNvPicPr>
            <a:picLocks noChangeAspect="1"/>
          </p:cNvPicPr>
          <p:nvPr/>
        </p:nvPicPr>
        <p:blipFill>
          <a:blip r:embed="rId23"/>
          <a:stretch>
            <a:fillRect/>
          </a:stretch>
        </p:blipFill>
        <p:spPr>
          <a:xfrm>
            <a:off x="4711700" y="1101725"/>
            <a:ext cx="2992438" cy="663575"/>
          </a:xfrm>
          <a:prstGeom prst="rect">
            <a:avLst/>
          </a:prstGeom>
          <a:noFill/>
          <a:ln w="9525">
            <a:noFill/>
          </a:ln>
        </p:spPr>
      </p:pic>
      <p:grpSp>
        <p:nvGrpSpPr>
          <p:cNvPr id="24" name="组合 3">
            <a:extLst>
              <a:ext uri="{FF2B5EF4-FFF2-40B4-BE49-F238E27FC236}">
                <a16:creationId xmlns:a16="http://schemas.microsoft.com/office/drawing/2014/main" id="{DA20E21B-D09C-1440-B890-67AB0E43B668}"/>
              </a:ext>
            </a:extLst>
          </p:cNvPr>
          <p:cNvGrpSpPr/>
          <p:nvPr/>
        </p:nvGrpSpPr>
        <p:grpSpPr>
          <a:xfrm>
            <a:off x="1843088" y="1058228"/>
            <a:ext cx="8750771" cy="4874260"/>
            <a:chOff x="4481" y="1667"/>
            <a:chExt cx="13325" cy="7676"/>
          </a:xfrm>
        </p:grpSpPr>
        <p:sp>
          <p:nvSpPr>
            <p:cNvPr id="27" name="文本框 26">
              <a:extLst>
                <a:ext uri="{FF2B5EF4-FFF2-40B4-BE49-F238E27FC236}">
                  <a16:creationId xmlns:a16="http://schemas.microsoft.com/office/drawing/2014/main" id="{850D993F-D448-FC47-83DC-F0EB41097EE1}"/>
                </a:ext>
              </a:extLst>
            </p:cNvPr>
            <p:cNvSpPr txBox="1"/>
            <p:nvPr>
              <p:custDataLst>
                <p:tags r:id="rId1"/>
              </p:custDataLst>
            </p:nvPr>
          </p:nvSpPr>
          <p:spPr>
            <a:xfrm>
              <a:off x="6431" y="4152"/>
              <a:ext cx="4207" cy="796"/>
            </a:xfrm>
            <a:prstGeom prst="rect">
              <a:avLst/>
            </a:prstGeom>
            <a:noFill/>
          </p:spPr>
          <p:txBody>
            <a:bodyPr wrap="square" lIns="91440" tIns="45720" rIns="91440" bIns="0" anchor="b">
              <a:normAutofit/>
            </a:bodyPr>
            <a:lstStyle/>
            <a:p>
              <a:pPr fontAlgn="auto">
                <a:lnSpc>
                  <a:spcPct val="130000"/>
                </a:lnSpc>
                <a:buClrTx/>
                <a:buSzTx/>
                <a:buFontTx/>
              </a:pPr>
              <a:r>
                <a:rPr lang="zh-CN" altLang="en-US" sz="2000" b="1" spc="300" noProof="1">
                  <a:solidFill>
                    <a:schemeClr val="bg1"/>
                  </a:solidFill>
                  <a:latin typeface="FontName" charset="-122"/>
                  <a:ea typeface="FontName" charset="-122"/>
                  <a:cs typeface="FontName" charset="-122"/>
                  <a:sym typeface="Arial" panose="020B0604020202020204" pitchFamily="34" charset="0"/>
                </a:rPr>
                <a:t>介绍</a:t>
              </a:r>
            </a:p>
          </p:txBody>
        </p:sp>
        <p:sp>
          <p:nvSpPr>
            <p:cNvPr id="28" name="文本框 27">
              <a:extLst>
                <a:ext uri="{FF2B5EF4-FFF2-40B4-BE49-F238E27FC236}">
                  <a16:creationId xmlns:a16="http://schemas.microsoft.com/office/drawing/2014/main" id="{BDDF1F35-73BE-0648-B50B-770815798155}"/>
                </a:ext>
              </a:extLst>
            </p:cNvPr>
            <p:cNvSpPr txBox="1"/>
            <p:nvPr>
              <p:custDataLst>
                <p:tags r:id="rId2"/>
              </p:custDataLst>
            </p:nvPr>
          </p:nvSpPr>
          <p:spPr>
            <a:xfrm>
              <a:off x="6431" y="5083"/>
              <a:ext cx="4207" cy="952"/>
            </a:xfrm>
            <a:prstGeom prst="rect">
              <a:avLst/>
            </a:prstGeom>
            <a:noFill/>
          </p:spPr>
          <p:txBody>
            <a:bodyPr wrap="square" lIns="91440" tIns="0" rIns="91440" bIns="45720">
              <a:normAutofit/>
            </a:bodyPr>
            <a:lstStyle/>
            <a:p>
              <a:pPr fontAlgn="auto">
                <a:buClr>
                  <a:schemeClr val="accent2">
                    <a:lumMod val="40000"/>
                    <a:lumOff val="60000"/>
                  </a:schemeClr>
                </a:buClr>
                <a:buSzPct val="80000"/>
              </a:pPr>
              <a:r>
                <a:rPr lang="en-US" altLang="zh-CN" sz="1400" spc="150" noProof="1">
                  <a:solidFill>
                    <a:schemeClr val="bg1">
                      <a:alpha val="80000"/>
                    </a:schemeClr>
                  </a:solidFill>
                  <a:latin typeface="Source Han Sans SC Medium" charset="-122"/>
                  <a:ea typeface="Source Han Sans SC Medium" charset="-122"/>
                  <a:cs typeface="Source Han Sans SC Medium" charset="-122"/>
                  <a:sym typeface="Arial" panose="020B0604020202020204" pitchFamily="34" charset="0"/>
                </a:rPr>
                <a:t>Overview of Tencent Database Products</a:t>
              </a:r>
              <a:endParaRPr lang="zh-CN" altLang="en-US" sz="1400" spc="150" noProof="1">
                <a:solidFill>
                  <a:schemeClr val="bg1">
                    <a:alpha val="80000"/>
                  </a:schemeClr>
                </a:solidFill>
                <a:latin typeface="Source Han Sans SC Medium" charset="-122"/>
                <a:ea typeface="Source Han Sans SC Medium" charset="-122"/>
                <a:cs typeface="Source Han Sans SC Medium" charset="-122"/>
                <a:sym typeface="Arial" panose="020B0604020202020204" pitchFamily="34" charset="0"/>
              </a:endParaRPr>
            </a:p>
          </p:txBody>
        </p:sp>
        <p:sp>
          <p:nvSpPr>
            <p:cNvPr id="29" name="文本框 28">
              <a:extLst>
                <a:ext uri="{FF2B5EF4-FFF2-40B4-BE49-F238E27FC236}">
                  <a16:creationId xmlns:a16="http://schemas.microsoft.com/office/drawing/2014/main" id="{713B9475-E87F-C048-87FB-6DAC38CE8E19}"/>
                </a:ext>
              </a:extLst>
            </p:cNvPr>
            <p:cNvSpPr txBox="1"/>
            <p:nvPr>
              <p:custDataLst>
                <p:tags r:id="rId3"/>
              </p:custDataLst>
            </p:nvPr>
          </p:nvSpPr>
          <p:spPr>
            <a:xfrm>
              <a:off x="4552" y="4066"/>
              <a:ext cx="2014" cy="1888"/>
            </a:xfrm>
            <a:prstGeom prst="rect">
              <a:avLst/>
            </a:prstGeom>
            <a:noFill/>
          </p:spPr>
          <p:txBody>
            <a:bodyPr wrap="none" rtlCol="0" anchor="ctr" anchorCtr="0">
              <a:spAutoFit/>
              <a:scene3d>
                <a:camera prst="orthographicFront"/>
                <a:lightRig rig="threePt" dir="t"/>
              </a:scene3d>
              <a:sp3d contourW="12700"/>
            </a:bodyPr>
            <a:lstStyle/>
            <a:p>
              <a:pPr algn="ctr" fontAlgn="auto">
                <a:buClrTx/>
                <a:buSzTx/>
                <a:buFontTx/>
              </a:pPr>
              <a:r>
                <a:rPr lang="en-US" altLang="zh-CN" sz="7200" spc="300" noProof="1">
                  <a:solidFill>
                    <a:srgbClr val="0BF0F9"/>
                  </a:solidFill>
                  <a:latin typeface="FontName" charset="-122"/>
                  <a:ea typeface="FontName" charset="-122"/>
                  <a:cs typeface="FontName" charset="-122"/>
                  <a:sym typeface="Arial" panose="020B0604020202020204" pitchFamily="34" charset="0"/>
                </a:rPr>
                <a:t>01</a:t>
              </a:r>
            </a:p>
          </p:txBody>
        </p:sp>
        <p:cxnSp>
          <p:nvCxnSpPr>
            <p:cNvPr id="30" name="直接连接符 2">
              <a:extLst>
                <a:ext uri="{FF2B5EF4-FFF2-40B4-BE49-F238E27FC236}">
                  <a16:creationId xmlns:a16="http://schemas.microsoft.com/office/drawing/2014/main" id="{1DE90784-8A35-6B4A-A1F9-331D26E4C206}"/>
                </a:ext>
              </a:extLst>
            </p:cNvPr>
            <p:cNvCxnSpPr>
              <a:cxnSpLocks/>
            </p:cNvCxnSpPr>
            <p:nvPr>
              <p:custDataLst>
                <p:tags r:id="rId4"/>
              </p:custDataLst>
            </p:nvPr>
          </p:nvCxnSpPr>
          <p:spPr>
            <a:xfrm>
              <a:off x="4688" y="6381"/>
              <a:ext cx="6399"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1" name="文本框 30">
              <a:extLst>
                <a:ext uri="{FF2B5EF4-FFF2-40B4-BE49-F238E27FC236}">
                  <a16:creationId xmlns:a16="http://schemas.microsoft.com/office/drawing/2014/main" id="{E8A7B581-ADAE-AA4E-B1B0-BAFBAC86B787}"/>
                </a:ext>
              </a:extLst>
            </p:cNvPr>
            <p:cNvSpPr txBox="1"/>
            <p:nvPr>
              <p:custDataLst>
                <p:tags r:id="rId5"/>
              </p:custDataLst>
            </p:nvPr>
          </p:nvSpPr>
          <p:spPr>
            <a:xfrm>
              <a:off x="13453" y="4152"/>
              <a:ext cx="4207" cy="796"/>
            </a:xfrm>
            <a:prstGeom prst="rect">
              <a:avLst/>
            </a:prstGeom>
            <a:noFill/>
          </p:spPr>
          <p:txBody>
            <a:bodyPr wrap="square" lIns="91440" tIns="45720" rIns="91440" bIns="0" anchor="b">
              <a:normAutofit/>
            </a:bodyPr>
            <a:lstStyle/>
            <a:p>
              <a:pPr fontAlgn="auto">
                <a:lnSpc>
                  <a:spcPct val="130000"/>
                </a:lnSpc>
                <a:buClrTx/>
                <a:buSzTx/>
                <a:buFontTx/>
              </a:pPr>
              <a:r>
                <a:rPr lang="zh-CN" altLang="en-US" sz="2000" b="1" spc="300" noProof="1">
                  <a:solidFill>
                    <a:schemeClr val="bg1"/>
                  </a:solidFill>
                  <a:latin typeface="FontName" charset="-122"/>
                  <a:ea typeface="FontName" charset="-122"/>
                  <a:cs typeface="FontName" charset="-122"/>
                  <a:sym typeface="Arial" panose="020B0604020202020204" pitchFamily="34" charset="0"/>
                </a:rPr>
                <a:t>应用</a:t>
              </a:r>
            </a:p>
          </p:txBody>
        </p:sp>
        <p:sp>
          <p:nvSpPr>
            <p:cNvPr id="32" name="文本框 31">
              <a:extLst>
                <a:ext uri="{FF2B5EF4-FFF2-40B4-BE49-F238E27FC236}">
                  <a16:creationId xmlns:a16="http://schemas.microsoft.com/office/drawing/2014/main" id="{262071C7-2928-C645-B7A0-3B53984C3A4A}"/>
                </a:ext>
              </a:extLst>
            </p:cNvPr>
            <p:cNvSpPr txBox="1"/>
            <p:nvPr>
              <p:custDataLst>
                <p:tags r:id="rId6"/>
              </p:custDataLst>
            </p:nvPr>
          </p:nvSpPr>
          <p:spPr>
            <a:xfrm>
              <a:off x="13453" y="5083"/>
              <a:ext cx="4353" cy="952"/>
            </a:xfrm>
            <a:prstGeom prst="rect">
              <a:avLst/>
            </a:prstGeom>
            <a:noFill/>
          </p:spPr>
          <p:txBody>
            <a:bodyPr wrap="square" lIns="91440" tIns="0" rIns="91440" bIns="45720">
              <a:normAutofit/>
            </a:bodyPr>
            <a:lstStyle/>
            <a:p>
              <a:pPr fontAlgn="auto">
                <a:buClr>
                  <a:schemeClr val="accent2">
                    <a:lumMod val="40000"/>
                    <a:lumOff val="60000"/>
                  </a:schemeClr>
                </a:buClr>
                <a:buSzPct val="80000"/>
              </a:pPr>
              <a:r>
                <a:rPr lang="en-US" altLang="zh-CN" sz="1400" spc="150" noProof="1">
                  <a:solidFill>
                    <a:schemeClr val="bg1">
                      <a:alpha val="80000"/>
                    </a:schemeClr>
                  </a:solidFill>
                  <a:latin typeface="Source Han Sans SC Medium" charset="-122"/>
                  <a:ea typeface="Source Han Sans SC Medium" charset="-122"/>
                  <a:cs typeface="Source Han Sans SC Medium" charset="-122"/>
                  <a:sym typeface="Arial" panose="020B0604020202020204" pitchFamily="34" charset="0"/>
                </a:rPr>
                <a:t>Cloud Native Database Architectural Innovations</a:t>
              </a:r>
              <a:endParaRPr lang="zh-CN" altLang="en-US" sz="1400" spc="150" noProof="1">
                <a:solidFill>
                  <a:schemeClr val="bg1">
                    <a:alpha val="80000"/>
                  </a:schemeClr>
                </a:solidFill>
                <a:latin typeface="Source Han Sans SC Medium" charset="-122"/>
                <a:ea typeface="Source Han Sans SC Medium" charset="-122"/>
                <a:cs typeface="Source Han Sans SC Medium" charset="-122"/>
                <a:sym typeface="Arial" panose="020B0604020202020204" pitchFamily="34" charset="0"/>
              </a:endParaRPr>
            </a:p>
          </p:txBody>
        </p:sp>
        <p:sp>
          <p:nvSpPr>
            <p:cNvPr id="33" name="文本框 32">
              <a:extLst>
                <a:ext uri="{FF2B5EF4-FFF2-40B4-BE49-F238E27FC236}">
                  <a16:creationId xmlns:a16="http://schemas.microsoft.com/office/drawing/2014/main" id="{D472580D-9023-6347-83F9-AFA9C6AA91E4}"/>
                </a:ext>
              </a:extLst>
            </p:cNvPr>
            <p:cNvSpPr txBox="1"/>
            <p:nvPr>
              <p:custDataLst>
                <p:tags r:id="rId7"/>
              </p:custDataLst>
            </p:nvPr>
          </p:nvSpPr>
          <p:spPr>
            <a:xfrm>
              <a:off x="11431" y="4065"/>
              <a:ext cx="2219" cy="1888"/>
            </a:xfrm>
            <a:prstGeom prst="rect">
              <a:avLst/>
            </a:prstGeom>
            <a:noFill/>
          </p:spPr>
          <p:txBody>
            <a:bodyPr wrap="none" rtlCol="0" anchor="ctr" anchorCtr="0">
              <a:spAutoFit/>
              <a:scene3d>
                <a:camera prst="orthographicFront"/>
                <a:lightRig rig="threePt" dir="t"/>
              </a:scene3d>
              <a:sp3d contourW="12700"/>
            </a:bodyPr>
            <a:lstStyle/>
            <a:p>
              <a:pPr fontAlgn="auto">
                <a:buClrTx/>
                <a:buSzTx/>
                <a:buFontTx/>
              </a:pPr>
              <a:r>
                <a:rPr lang="en-US" altLang="zh-CN" sz="7200" spc="300" noProof="1">
                  <a:solidFill>
                    <a:srgbClr val="0BF0F9"/>
                  </a:solidFill>
                  <a:latin typeface="FontName" charset="-122"/>
                  <a:ea typeface="FontName" charset="-122"/>
                  <a:cs typeface="FontName" charset="-122"/>
                  <a:sym typeface="Arial" panose="020B0604020202020204" pitchFamily="34" charset="0"/>
                </a:rPr>
                <a:t>02</a:t>
              </a:r>
            </a:p>
          </p:txBody>
        </p:sp>
        <p:cxnSp>
          <p:nvCxnSpPr>
            <p:cNvPr id="34" name="直接连接符 13">
              <a:extLst>
                <a:ext uri="{FF2B5EF4-FFF2-40B4-BE49-F238E27FC236}">
                  <a16:creationId xmlns:a16="http://schemas.microsoft.com/office/drawing/2014/main" id="{1096AB43-6BFF-D840-816A-0B19CF79E0F1}"/>
                </a:ext>
              </a:extLst>
            </p:cNvPr>
            <p:cNvCxnSpPr/>
            <p:nvPr>
              <p:custDataLst>
                <p:tags r:id="rId8"/>
              </p:custDataLst>
            </p:nvPr>
          </p:nvCxnSpPr>
          <p:spPr>
            <a:xfrm>
              <a:off x="11711" y="6381"/>
              <a:ext cx="6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5" name="文本框 34">
              <a:extLst>
                <a:ext uri="{FF2B5EF4-FFF2-40B4-BE49-F238E27FC236}">
                  <a16:creationId xmlns:a16="http://schemas.microsoft.com/office/drawing/2014/main" id="{9D1DC45E-F978-AF43-8026-10F7BCD66D8C}"/>
                </a:ext>
              </a:extLst>
            </p:cNvPr>
            <p:cNvSpPr txBox="1"/>
            <p:nvPr>
              <p:custDataLst>
                <p:tags r:id="rId9"/>
              </p:custDataLst>
            </p:nvPr>
          </p:nvSpPr>
          <p:spPr>
            <a:xfrm>
              <a:off x="6432" y="7114"/>
              <a:ext cx="4848" cy="796"/>
            </a:xfrm>
            <a:prstGeom prst="rect">
              <a:avLst/>
            </a:prstGeom>
            <a:noFill/>
          </p:spPr>
          <p:txBody>
            <a:bodyPr wrap="square" lIns="91440" tIns="45720" rIns="91440" bIns="0" anchor="b">
              <a:normAutofit/>
            </a:bodyPr>
            <a:lstStyle/>
            <a:p>
              <a:pPr fontAlgn="auto">
                <a:lnSpc>
                  <a:spcPct val="130000"/>
                </a:lnSpc>
                <a:buClrTx/>
                <a:buSzTx/>
                <a:buFontTx/>
              </a:pPr>
              <a:r>
                <a:rPr lang="zh-CN" altLang="en-US" sz="2000" b="1" spc="300" noProof="1">
                  <a:solidFill>
                    <a:schemeClr val="bg1"/>
                  </a:solidFill>
                  <a:latin typeface="FontName" charset="-122"/>
                  <a:ea typeface="FontName" charset="-122"/>
                  <a:cs typeface="FontName" charset="-122"/>
                  <a:sym typeface="Arial" panose="020B0604020202020204" pitchFamily="34" charset="0"/>
                </a:rPr>
                <a:t>研究</a:t>
              </a:r>
            </a:p>
          </p:txBody>
        </p:sp>
        <p:sp>
          <p:nvSpPr>
            <p:cNvPr id="36" name="文本框 35">
              <a:extLst>
                <a:ext uri="{FF2B5EF4-FFF2-40B4-BE49-F238E27FC236}">
                  <a16:creationId xmlns:a16="http://schemas.microsoft.com/office/drawing/2014/main" id="{2F05744E-415F-F142-96E6-2E4D7632529E}"/>
                </a:ext>
              </a:extLst>
            </p:cNvPr>
            <p:cNvSpPr txBox="1"/>
            <p:nvPr>
              <p:custDataLst>
                <p:tags r:id="rId10"/>
              </p:custDataLst>
            </p:nvPr>
          </p:nvSpPr>
          <p:spPr>
            <a:xfrm>
              <a:off x="6432" y="8045"/>
              <a:ext cx="4655" cy="952"/>
            </a:xfrm>
            <a:prstGeom prst="rect">
              <a:avLst/>
            </a:prstGeom>
            <a:noFill/>
          </p:spPr>
          <p:txBody>
            <a:bodyPr wrap="square" lIns="91440" tIns="0" rIns="91440" bIns="45720">
              <a:normAutofit/>
            </a:bodyPr>
            <a:lstStyle/>
            <a:p>
              <a:pPr fontAlgn="auto">
                <a:buClr>
                  <a:schemeClr val="accent2">
                    <a:lumMod val="40000"/>
                    <a:lumOff val="60000"/>
                  </a:schemeClr>
                </a:buClr>
                <a:buSzPct val="80000"/>
              </a:pPr>
              <a:r>
                <a:rPr lang="en-US" altLang="zh-CN" sz="1400" spc="150" noProof="1">
                  <a:solidFill>
                    <a:schemeClr val="bg1">
                      <a:alpha val="80000"/>
                    </a:schemeClr>
                  </a:solidFill>
                  <a:latin typeface="Source Han Sans SC Medium" charset="-122"/>
                  <a:ea typeface="Source Han Sans SC Medium" charset="-122"/>
                  <a:cs typeface="Source Han Sans SC Medium" charset="-122"/>
                  <a:sym typeface="Arial" panose="020B0604020202020204" pitchFamily="34" charset="0"/>
                </a:rPr>
                <a:t>Features and Optimizations</a:t>
              </a:r>
              <a:endParaRPr lang="zh-CN" altLang="en-US" sz="1400" spc="150" noProof="1">
                <a:solidFill>
                  <a:schemeClr val="bg1">
                    <a:alpha val="80000"/>
                  </a:schemeClr>
                </a:solidFill>
                <a:latin typeface="Source Han Sans SC Medium" charset="-122"/>
                <a:ea typeface="Source Han Sans SC Medium" charset="-122"/>
                <a:cs typeface="Source Han Sans SC Medium" charset="-122"/>
                <a:sym typeface="Arial" panose="020B0604020202020204" pitchFamily="34" charset="0"/>
              </a:endParaRPr>
            </a:p>
          </p:txBody>
        </p:sp>
        <p:sp>
          <p:nvSpPr>
            <p:cNvPr id="37" name="文本框 36">
              <a:extLst>
                <a:ext uri="{FF2B5EF4-FFF2-40B4-BE49-F238E27FC236}">
                  <a16:creationId xmlns:a16="http://schemas.microsoft.com/office/drawing/2014/main" id="{1C87D9BD-6533-6745-AE9F-45309853DCF1}"/>
                </a:ext>
              </a:extLst>
            </p:cNvPr>
            <p:cNvSpPr txBox="1"/>
            <p:nvPr>
              <p:custDataLst>
                <p:tags r:id="rId11"/>
              </p:custDataLst>
            </p:nvPr>
          </p:nvSpPr>
          <p:spPr>
            <a:xfrm>
              <a:off x="4481" y="6978"/>
              <a:ext cx="2158" cy="1888"/>
            </a:xfrm>
            <a:prstGeom prst="rect">
              <a:avLst/>
            </a:prstGeom>
            <a:noFill/>
          </p:spPr>
          <p:txBody>
            <a:bodyPr wrap="none" rtlCol="0" anchor="ctr" anchorCtr="0">
              <a:spAutoFit/>
              <a:scene3d>
                <a:camera prst="orthographicFront"/>
                <a:lightRig rig="threePt" dir="t"/>
              </a:scene3d>
              <a:sp3d contourW="12700"/>
            </a:bodyPr>
            <a:lstStyle/>
            <a:p>
              <a:pPr algn="ctr" fontAlgn="auto">
                <a:buClrTx/>
                <a:buSzTx/>
                <a:buFontTx/>
              </a:pPr>
              <a:r>
                <a:rPr lang="en-US" altLang="zh-CN" sz="7200" spc="300" noProof="1">
                  <a:solidFill>
                    <a:srgbClr val="0BF0F9"/>
                  </a:solidFill>
                  <a:latin typeface="FontName" charset="-122"/>
                  <a:ea typeface="FontName" charset="-122"/>
                  <a:cs typeface="FontName" charset="-122"/>
                  <a:sym typeface="Arial" panose="020B0604020202020204" pitchFamily="34" charset="0"/>
                </a:rPr>
                <a:t>03</a:t>
              </a:r>
            </a:p>
          </p:txBody>
        </p:sp>
        <p:cxnSp>
          <p:nvCxnSpPr>
            <p:cNvPr id="38" name="直接连接符 22">
              <a:extLst>
                <a:ext uri="{FF2B5EF4-FFF2-40B4-BE49-F238E27FC236}">
                  <a16:creationId xmlns:a16="http://schemas.microsoft.com/office/drawing/2014/main" id="{962F960E-4276-BC44-8B84-17D03C6230B0}"/>
                </a:ext>
              </a:extLst>
            </p:cNvPr>
            <p:cNvCxnSpPr>
              <a:cxnSpLocks/>
            </p:cNvCxnSpPr>
            <p:nvPr>
              <p:custDataLst>
                <p:tags r:id="rId12"/>
              </p:custDataLst>
            </p:nvPr>
          </p:nvCxnSpPr>
          <p:spPr>
            <a:xfrm>
              <a:off x="4689" y="9343"/>
              <a:ext cx="63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id="{CEE8D0F0-17B9-D749-9365-DD390C8CD2C2}"/>
                </a:ext>
              </a:extLst>
            </p:cNvPr>
            <p:cNvSpPr txBox="1"/>
            <p:nvPr>
              <p:custDataLst>
                <p:tags r:id="rId13"/>
              </p:custDataLst>
            </p:nvPr>
          </p:nvSpPr>
          <p:spPr>
            <a:xfrm>
              <a:off x="13455" y="7114"/>
              <a:ext cx="4207" cy="796"/>
            </a:xfrm>
            <a:prstGeom prst="rect">
              <a:avLst/>
            </a:prstGeom>
            <a:noFill/>
          </p:spPr>
          <p:txBody>
            <a:bodyPr wrap="square" lIns="91440" tIns="45720" rIns="91440" bIns="0" anchor="b">
              <a:normAutofit/>
            </a:bodyPr>
            <a:lstStyle/>
            <a:p>
              <a:pPr fontAlgn="auto">
                <a:lnSpc>
                  <a:spcPct val="130000"/>
                </a:lnSpc>
                <a:buClrTx/>
                <a:buSzTx/>
                <a:buFontTx/>
              </a:pPr>
              <a:r>
                <a:rPr lang="zh-CN" altLang="en-US" sz="2000" b="1" spc="300" noProof="1">
                  <a:solidFill>
                    <a:schemeClr val="bg1"/>
                  </a:solidFill>
                  <a:latin typeface="FontName" charset="-122"/>
                  <a:ea typeface="FontName" charset="-122"/>
                  <a:cs typeface="FontName" charset="-122"/>
                  <a:sym typeface="Arial" panose="020B0604020202020204" pitchFamily="34" charset="0"/>
                </a:rPr>
                <a:t>未来工作</a:t>
              </a:r>
            </a:p>
          </p:txBody>
        </p:sp>
        <p:sp>
          <p:nvSpPr>
            <p:cNvPr id="40" name="文本框 39">
              <a:extLst>
                <a:ext uri="{FF2B5EF4-FFF2-40B4-BE49-F238E27FC236}">
                  <a16:creationId xmlns:a16="http://schemas.microsoft.com/office/drawing/2014/main" id="{CB694E2C-A50D-D34A-8009-36C282E95D5D}"/>
                </a:ext>
              </a:extLst>
            </p:cNvPr>
            <p:cNvSpPr txBox="1"/>
            <p:nvPr>
              <p:custDataLst>
                <p:tags r:id="rId14"/>
              </p:custDataLst>
            </p:nvPr>
          </p:nvSpPr>
          <p:spPr>
            <a:xfrm>
              <a:off x="13455" y="8045"/>
              <a:ext cx="4207" cy="952"/>
            </a:xfrm>
            <a:prstGeom prst="rect">
              <a:avLst/>
            </a:prstGeom>
            <a:noFill/>
          </p:spPr>
          <p:txBody>
            <a:bodyPr wrap="square" lIns="91440" tIns="0" rIns="91440" bIns="45720">
              <a:normAutofit/>
            </a:bodyPr>
            <a:lstStyle/>
            <a:p>
              <a:pPr fontAlgn="auto">
                <a:buClr>
                  <a:schemeClr val="accent2">
                    <a:lumMod val="40000"/>
                    <a:lumOff val="60000"/>
                  </a:schemeClr>
                </a:buClr>
                <a:buSzPct val="80000"/>
              </a:pPr>
              <a:r>
                <a:rPr lang="en-US" altLang="zh-CN" sz="1400" spc="150" noProof="1">
                  <a:solidFill>
                    <a:schemeClr val="bg1">
                      <a:alpha val="80000"/>
                    </a:schemeClr>
                  </a:solidFill>
                  <a:latin typeface="Source Han Sans SC Medium" charset="-122"/>
                  <a:ea typeface="Source Han Sans SC Medium" charset="-122"/>
                  <a:cs typeface="Source Han Sans SC Medium" charset="-122"/>
                  <a:sym typeface="Arial" panose="020B0604020202020204" pitchFamily="34" charset="0"/>
                </a:rPr>
                <a:t>Solutions to new Challengers</a:t>
              </a:r>
              <a:endParaRPr lang="zh-CN" altLang="en-US" sz="1400" spc="150" noProof="1">
                <a:solidFill>
                  <a:schemeClr val="bg1">
                    <a:alpha val="80000"/>
                  </a:schemeClr>
                </a:solidFill>
                <a:latin typeface="Source Han Sans SC Medium" charset="-122"/>
                <a:ea typeface="Source Han Sans SC Medium" charset="-122"/>
                <a:cs typeface="Source Han Sans SC Medium" charset="-122"/>
                <a:sym typeface="Arial" panose="020B0604020202020204" pitchFamily="34" charset="0"/>
              </a:endParaRPr>
            </a:p>
          </p:txBody>
        </p:sp>
        <p:sp>
          <p:nvSpPr>
            <p:cNvPr id="41" name="文本框 40">
              <a:extLst>
                <a:ext uri="{FF2B5EF4-FFF2-40B4-BE49-F238E27FC236}">
                  <a16:creationId xmlns:a16="http://schemas.microsoft.com/office/drawing/2014/main" id="{9864CF34-B08A-6043-BE46-BBDAC8B72CD9}"/>
                </a:ext>
              </a:extLst>
            </p:cNvPr>
            <p:cNvSpPr txBox="1"/>
            <p:nvPr>
              <p:custDataLst>
                <p:tags r:id="rId15"/>
              </p:custDataLst>
            </p:nvPr>
          </p:nvSpPr>
          <p:spPr>
            <a:xfrm>
              <a:off x="11438" y="6978"/>
              <a:ext cx="2294" cy="1888"/>
            </a:xfrm>
            <a:prstGeom prst="rect">
              <a:avLst/>
            </a:prstGeom>
            <a:noFill/>
          </p:spPr>
          <p:txBody>
            <a:bodyPr wrap="none" rtlCol="0" anchor="ctr" anchorCtr="0">
              <a:spAutoFit/>
              <a:scene3d>
                <a:camera prst="orthographicFront"/>
                <a:lightRig rig="threePt" dir="t"/>
              </a:scene3d>
              <a:sp3d contourW="12700"/>
            </a:bodyPr>
            <a:lstStyle/>
            <a:p>
              <a:pPr algn="ctr" fontAlgn="auto">
                <a:buClrTx/>
                <a:buSzTx/>
                <a:buFontTx/>
              </a:pPr>
              <a:r>
                <a:rPr lang="en-US" altLang="zh-CN" sz="7200" spc="300" noProof="1">
                  <a:solidFill>
                    <a:srgbClr val="0BF0F9"/>
                  </a:solidFill>
                  <a:latin typeface="FontName" charset="-122"/>
                  <a:ea typeface="FontName" charset="-122"/>
                  <a:cs typeface="FontName" charset="-122"/>
                  <a:sym typeface="Arial" panose="020B0604020202020204" pitchFamily="34" charset="0"/>
                </a:rPr>
                <a:t>04</a:t>
              </a:r>
            </a:p>
          </p:txBody>
        </p:sp>
        <p:cxnSp>
          <p:nvCxnSpPr>
            <p:cNvPr id="42" name="直接连接符 28">
              <a:extLst>
                <a:ext uri="{FF2B5EF4-FFF2-40B4-BE49-F238E27FC236}">
                  <a16:creationId xmlns:a16="http://schemas.microsoft.com/office/drawing/2014/main" id="{60CE2661-3988-FE40-92E6-A494987DFBE2}"/>
                </a:ext>
              </a:extLst>
            </p:cNvPr>
            <p:cNvCxnSpPr/>
            <p:nvPr>
              <p:custDataLst>
                <p:tags r:id="rId16"/>
              </p:custDataLst>
            </p:nvPr>
          </p:nvCxnSpPr>
          <p:spPr>
            <a:xfrm>
              <a:off x="11712" y="9343"/>
              <a:ext cx="6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3" name="文本框 42">
              <a:extLst>
                <a:ext uri="{FF2B5EF4-FFF2-40B4-BE49-F238E27FC236}">
                  <a16:creationId xmlns:a16="http://schemas.microsoft.com/office/drawing/2014/main" id="{4F1F3AA3-0FD9-0445-BA8E-AF1AD5D04371}"/>
                </a:ext>
              </a:extLst>
            </p:cNvPr>
            <p:cNvSpPr txBox="1"/>
            <p:nvPr>
              <p:custDataLst>
                <p:tags r:id="rId17"/>
              </p:custDataLst>
            </p:nvPr>
          </p:nvSpPr>
          <p:spPr>
            <a:xfrm>
              <a:off x="9185" y="1667"/>
              <a:ext cx="4527" cy="1115"/>
            </a:xfrm>
            <a:prstGeom prst="rect">
              <a:avLst/>
            </a:prstGeom>
            <a:noFill/>
          </p:spPr>
          <p:txBody>
            <a:bodyPr wrap="square" rtlCol="0" anchor="ctr" anchorCtr="0">
              <a:spAutoFit/>
            </a:bodyPr>
            <a:lstStyle/>
            <a:p>
              <a:pPr algn="ctr" fontAlgn="auto">
                <a:buClrTx/>
                <a:buSzTx/>
                <a:buFontTx/>
              </a:pPr>
              <a:r>
                <a:rPr lang="en-US" altLang="zh-CN" sz="4000" b="1" spc="600" noProof="1">
                  <a:solidFill>
                    <a:schemeClr val="bg1"/>
                  </a:solidFill>
                  <a:latin typeface="Microsoft YaHei" panose="020B0503020204020204" pitchFamily="34" charset="-122"/>
                  <a:ea typeface="Microsoft YaHei" panose="020B0503020204020204" pitchFamily="34" charset="-122"/>
                  <a:cs typeface="Cordia New" panose="020B0304020202020204" pitchFamily="34" charset="-34"/>
                  <a:sym typeface="Arial" panose="020B0604020202020204" pitchFamily="34" charset="0"/>
                </a:rPr>
                <a:t>Content</a:t>
              </a:r>
              <a:endParaRPr lang="zh-CN" altLang="en-US" sz="4000" b="1" spc="600" noProof="1">
                <a:solidFill>
                  <a:schemeClr val="bg1"/>
                </a:solidFill>
                <a:latin typeface="Microsoft YaHei" panose="020B0503020204020204" pitchFamily="34" charset="-122"/>
                <a:ea typeface="Microsoft YaHei" panose="020B0503020204020204" pitchFamily="34" charset="-122"/>
                <a:cs typeface="Cordia New" panose="020B0304020202020204" pitchFamily="34" charset="-34"/>
                <a:sym typeface="Arial" panose="020B0604020202020204" pitchFamily="34" charset="0"/>
              </a:endParaRPr>
            </a:p>
          </p:txBody>
        </p:sp>
      </p:grpSp>
    </p:spTree>
    <p:extLst>
      <p:ext uri="{BB962C8B-B14F-4D97-AF65-F5344CB8AC3E}">
        <p14:creationId xmlns:p14="http://schemas.microsoft.com/office/powerpoint/2010/main" val="1284849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2791149" cy="523220"/>
          </a:xfrm>
          <a:prstGeom prst="rect">
            <a:avLst/>
          </a:prstGeom>
          <a:noFill/>
        </p:spPr>
        <p:txBody>
          <a:bodyPr wrap="none" rtlCol="0">
            <a:spAutoFit/>
          </a:bodyPr>
          <a:lstStyle/>
          <a:p>
            <a:r>
              <a:rPr kumimoji="1" lang="en-US" altLang="zh-CN" sz="2800" b="1" dirty="0">
                <a:ea typeface="TencentSans W7" panose="020C04030202040F0204" pitchFamily="34" charset="-122"/>
              </a:rPr>
              <a:t>ICDE’24 Paper II</a:t>
            </a:r>
          </a:p>
        </p:txBody>
      </p:sp>
      <p:grpSp>
        <p:nvGrpSpPr>
          <p:cNvPr id="84" name="组合 83">
            <a:extLst>
              <a:ext uri="{FF2B5EF4-FFF2-40B4-BE49-F238E27FC236}">
                <a16:creationId xmlns:a16="http://schemas.microsoft.com/office/drawing/2014/main" id="{93CA381F-7A79-6042-B333-ABE5532E1F24}"/>
              </a:ext>
            </a:extLst>
          </p:cNvPr>
          <p:cNvGrpSpPr/>
          <p:nvPr/>
        </p:nvGrpSpPr>
        <p:grpSpPr>
          <a:xfrm>
            <a:off x="7980655" y="1388300"/>
            <a:ext cx="3605123" cy="2584041"/>
            <a:chOff x="8418512" y="1064840"/>
            <a:chExt cx="3605123" cy="2584041"/>
          </a:xfrm>
        </p:grpSpPr>
        <p:sp>
          <p:nvSpPr>
            <p:cNvPr id="92" name="iSlíďè">
              <a:extLst>
                <a:ext uri="{FF2B5EF4-FFF2-40B4-BE49-F238E27FC236}">
                  <a16:creationId xmlns:a16="http://schemas.microsoft.com/office/drawing/2014/main" id="{2108B3D1-1B15-B345-ACAC-041F49BFC64B}"/>
                </a:ext>
              </a:extLst>
            </p:cNvPr>
            <p:cNvSpPr txBox="1"/>
            <p:nvPr/>
          </p:nvSpPr>
          <p:spPr bwMode="auto">
            <a:xfrm>
              <a:off x="9048029" y="2805837"/>
              <a:ext cx="2975606" cy="843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a:bodyPr>
            <a:lstStyle/>
            <a:p>
              <a:pPr marL="0" marR="0" lvl="0" indent="0" algn="l" defTabSz="913765" rtl="0" eaLnBrk="1" fontAlgn="auto" latinLnBrk="0" hangingPunct="1">
                <a:spcBef>
                  <a:spcPct val="0"/>
                </a:spcBef>
                <a:spcAft>
                  <a:spcPts val="0"/>
                </a:spcAft>
                <a:buClrTx/>
                <a:buSzTx/>
                <a:buFontTx/>
                <a:buNone/>
                <a:defRPr/>
              </a:pPr>
              <a:r>
                <a:rPr kumimoji="0" lang="zh-CN" altLang="en-US" sz="1200" b="1" i="0" u="none" strike="noStrike" kern="1200" cap="none" spc="0" normalizeH="0" baseline="0" noProof="0" dirty="0">
                  <a:ln>
                    <a:noFill/>
                  </a:ln>
                  <a:solidFill>
                    <a:schemeClr val="bg2">
                      <a:lumMod val="10000"/>
                    </a:schemeClr>
                  </a:solidFill>
                  <a:effectLst/>
                  <a:uLnTx/>
                  <a:uFillTx/>
                  <a:latin typeface="思源黑体 CN Normal" panose="020B0400000000000000" pitchFamily="34" charset="-122"/>
                  <a:ea typeface="思源黑体 CN Normal" panose="020B0400000000000000" pitchFamily="34" charset="-122"/>
                </a:rPr>
                <a:t>提供了精心设计的机制和策略，</a:t>
              </a:r>
              <a:endParaRPr kumimoji="0" lang="en-US" altLang="zh-CN" sz="1200" b="1" i="0" u="none" strike="noStrike" kern="1200" cap="none" spc="0" normalizeH="0" baseline="0" noProof="0" dirty="0">
                <a:ln>
                  <a:noFill/>
                </a:ln>
                <a:solidFill>
                  <a:schemeClr val="bg2">
                    <a:lumMod val="10000"/>
                  </a:schemeClr>
                </a:solidFill>
                <a:effectLst/>
                <a:uLnTx/>
                <a:uFillTx/>
                <a:latin typeface="思源黑体 CN Normal" panose="020B0400000000000000" pitchFamily="34" charset="-122"/>
                <a:ea typeface="思源黑体 CN Normal" panose="020B0400000000000000" pitchFamily="34" charset="-122"/>
              </a:endParaRPr>
            </a:p>
            <a:p>
              <a:pPr marL="0" marR="0" lvl="0" indent="0" algn="l" defTabSz="913765" rtl="0" eaLnBrk="1" fontAlgn="auto" latinLnBrk="0" hangingPunct="1">
                <a:spcBef>
                  <a:spcPct val="0"/>
                </a:spcBef>
                <a:spcAft>
                  <a:spcPts val="0"/>
                </a:spcAft>
                <a:buClrTx/>
                <a:buSzTx/>
                <a:buFontTx/>
                <a:buNone/>
                <a:defRPr/>
              </a:pPr>
              <a:r>
                <a:rPr kumimoji="0" lang="zh-CN" altLang="en-US" sz="1200" b="1" i="0" u="none" strike="noStrike" kern="1200" cap="none" spc="0" normalizeH="0" baseline="0" noProof="0" dirty="0">
                  <a:ln>
                    <a:noFill/>
                  </a:ln>
                  <a:solidFill>
                    <a:schemeClr val="bg2">
                      <a:lumMod val="10000"/>
                    </a:schemeClr>
                  </a:solidFill>
                  <a:effectLst/>
                  <a:uLnTx/>
                  <a:uFillTx/>
                  <a:latin typeface="思源黑体 CN Normal" panose="020B0400000000000000" pitchFamily="34" charset="-122"/>
                  <a:ea typeface="思源黑体 CN Normal" panose="020B0400000000000000" pitchFamily="34" charset="-122"/>
                </a:rPr>
                <a:t>将选定的内存索引（索引</a:t>
              </a:r>
              <a:r>
                <a:rPr kumimoji="0" lang="en-US" altLang="zh-CN" sz="1200" b="1" i="0" u="none" strike="noStrike" kern="1200" cap="none" spc="0" normalizeH="0" baseline="0" noProof="0" dirty="0">
                  <a:ln>
                    <a:noFill/>
                  </a:ln>
                  <a:solidFill>
                    <a:schemeClr val="bg2">
                      <a:lumMod val="10000"/>
                    </a:schemeClr>
                  </a:solidFill>
                  <a:effectLst/>
                  <a:uLnTx/>
                  <a:uFillTx/>
                  <a:latin typeface="思源黑体 CN Normal" panose="020B0400000000000000" pitchFamily="34" charset="-122"/>
                  <a:ea typeface="思源黑体 CN Normal" panose="020B0400000000000000" pitchFamily="34" charset="-122"/>
                </a:rPr>
                <a:t>X</a:t>
              </a:r>
              <a:r>
                <a:rPr kumimoji="0" lang="zh-CN" altLang="en-US" sz="1200" b="1" i="0" u="none" strike="noStrike" kern="1200" cap="none" spc="0" normalizeH="0" baseline="0" noProof="0" dirty="0">
                  <a:ln>
                    <a:noFill/>
                  </a:ln>
                  <a:solidFill>
                    <a:schemeClr val="bg2">
                      <a:lumMod val="10000"/>
                    </a:schemeClr>
                  </a:solidFill>
                  <a:effectLst/>
                  <a:uLnTx/>
                  <a:uFillTx/>
                  <a:latin typeface="思源黑体 CN Normal" panose="020B0400000000000000" pitchFamily="34" charset="-122"/>
                  <a:ea typeface="思源黑体 CN Normal" panose="020B0400000000000000" pitchFamily="34" charset="-122"/>
                </a:rPr>
                <a:t>）和</a:t>
              </a:r>
              <a:endParaRPr kumimoji="0" lang="en-US" altLang="zh-CN" sz="1200" b="1" i="0" u="none" strike="noStrike" kern="1200" cap="none" spc="0" normalizeH="0" baseline="0" noProof="0" dirty="0">
                <a:ln>
                  <a:noFill/>
                </a:ln>
                <a:solidFill>
                  <a:schemeClr val="bg2">
                    <a:lumMod val="10000"/>
                  </a:schemeClr>
                </a:solidFill>
                <a:effectLst/>
                <a:uLnTx/>
                <a:uFillTx/>
                <a:latin typeface="思源黑体 CN Normal" panose="020B0400000000000000" pitchFamily="34" charset="-122"/>
                <a:ea typeface="思源黑体 CN Normal" panose="020B0400000000000000" pitchFamily="34" charset="-122"/>
              </a:endParaRPr>
            </a:p>
            <a:p>
              <a:pPr marL="0" marR="0" lvl="0" indent="0" algn="l" defTabSz="913765" rtl="0" eaLnBrk="1" fontAlgn="auto" latinLnBrk="0" hangingPunct="1">
                <a:spcBef>
                  <a:spcPct val="0"/>
                </a:spcBef>
                <a:spcAft>
                  <a:spcPts val="0"/>
                </a:spcAft>
                <a:buClrTx/>
                <a:buSzTx/>
                <a:buFontTx/>
                <a:buNone/>
                <a:defRPr/>
              </a:pPr>
              <a:r>
                <a:rPr kumimoji="0" lang="zh-CN" altLang="en-US" sz="1200" b="1" i="0" u="none" strike="noStrike" kern="1200" cap="none" spc="0" normalizeH="0" baseline="0" noProof="0" dirty="0">
                  <a:ln>
                    <a:noFill/>
                  </a:ln>
                  <a:solidFill>
                    <a:schemeClr val="bg2">
                      <a:lumMod val="10000"/>
                    </a:schemeClr>
                  </a:solidFill>
                  <a:effectLst/>
                  <a:uLnTx/>
                  <a:uFillTx/>
                  <a:latin typeface="思源黑体 CN Normal" panose="020B0400000000000000" pitchFamily="34" charset="-122"/>
                  <a:ea typeface="思源黑体 CN Normal" panose="020B0400000000000000" pitchFamily="34" charset="-122"/>
                </a:rPr>
                <a:t>磁盘索引（索引</a:t>
              </a:r>
              <a:r>
                <a:rPr kumimoji="0" lang="en-US" altLang="zh-CN" sz="1200" b="1" i="0" u="none" strike="noStrike" kern="1200" cap="none" spc="0" normalizeH="0" baseline="0" noProof="0" dirty="0">
                  <a:ln>
                    <a:noFill/>
                  </a:ln>
                  <a:solidFill>
                    <a:schemeClr val="bg2">
                      <a:lumMod val="10000"/>
                    </a:schemeClr>
                  </a:solidFill>
                  <a:effectLst/>
                  <a:uLnTx/>
                  <a:uFillTx/>
                  <a:latin typeface="思源黑体 CN Normal" panose="020B0400000000000000" pitchFamily="34" charset="-122"/>
                  <a:ea typeface="思源黑体 CN Normal" panose="020B0400000000000000" pitchFamily="34" charset="-122"/>
                </a:rPr>
                <a:t>Y</a:t>
              </a:r>
              <a:r>
                <a:rPr kumimoji="0" lang="zh-CN" altLang="en-US" sz="1200" b="1" i="0" u="none" strike="noStrike" kern="1200" cap="none" spc="0" normalizeH="0" baseline="0" noProof="0" dirty="0">
                  <a:ln>
                    <a:noFill/>
                  </a:ln>
                  <a:solidFill>
                    <a:schemeClr val="bg2">
                      <a:lumMod val="10000"/>
                    </a:schemeClr>
                  </a:solidFill>
                  <a:effectLst/>
                  <a:uLnTx/>
                  <a:uFillTx/>
                  <a:latin typeface="思源黑体 CN Normal" panose="020B0400000000000000" pitchFamily="34" charset="-122"/>
                  <a:ea typeface="思源黑体 CN Normal" panose="020B0400000000000000" pitchFamily="34" charset="-122"/>
                </a:rPr>
                <a:t>）整合成</a:t>
              </a:r>
              <a:endParaRPr kumimoji="0" lang="en-US" altLang="zh-CN" sz="1200" b="1" i="0" u="none" strike="noStrike" kern="1200" cap="none" spc="0" normalizeH="0" baseline="0" noProof="0" dirty="0">
                <a:ln>
                  <a:noFill/>
                </a:ln>
                <a:solidFill>
                  <a:schemeClr val="bg2">
                    <a:lumMod val="10000"/>
                  </a:schemeClr>
                </a:solidFill>
                <a:effectLst/>
                <a:uLnTx/>
                <a:uFillTx/>
                <a:latin typeface="思源黑体 CN Normal" panose="020B0400000000000000" pitchFamily="34" charset="-122"/>
                <a:ea typeface="思源黑体 CN Normal" panose="020B0400000000000000" pitchFamily="34" charset="-122"/>
              </a:endParaRPr>
            </a:p>
            <a:p>
              <a:pPr marL="0" marR="0" lvl="0" indent="0" algn="l" defTabSz="913765" rtl="0" eaLnBrk="1" fontAlgn="auto" latinLnBrk="0" hangingPunct="1">
                <a:spcBef>
                  <a:spcPct val="0"/>
                </a:spcBef>
                <a:spcAft>
                  <a:spcPts val="0"/>
                </a:spcAft>
                <a:buClrTx/>
                <a:buSzTx/>
                <a:buFontTx/>
                <a:buNone/>
                <a:defRPr/>
              </a:pPr>
              <a:r>
                <a:rPr kumimoji="0" lang="zh-CN" altLang="en-US" sz="1200" b="1" i="0" u="none" strike="noStrike" kern="1200" cap="none" spc="0" normalizeH="0" baseline="0" noProof="0" dirty="0">
                  <a:ln>
                    <a:noFill/>
                  </a:ln>
                  <a:solidFill>
                    <a:schemeClr val="bg2">
                      <a:lumMod val="10000"/>
                    </a:schemeClr>
                  </a:solidFill>
                  <a:effectLst/>
                  <a:uLnTx/>
                  <a:uFillTx/>
                  <a:latin typeface="思源黑体 CN Normal" panose="020B0400000000000000" pitchFamily="34" charset="-122"/>
                  <a:ea typeface="思源黑体 CN Normal" panose="020B0400000000000000" pitchFamily="34" charset="-122"/>
                </a:rPr>
                <a:t>一个可扩展的索引（</a:t>
              </a:r>
              <a:r>
                <a:rPr kumimoji="0" lang="en-US" altLang="zh-CN" sz="1200" b="1" i="0" u="none" strike="noStrike" kern="1200" cap="none" spc="0" normalizeH="0" baseline="0" noProof="0" dirty="0" err="1">
                  <a:ln>
                    <a:noFill/>
                  </a:ln>
                  <a:solidFill>
                    <a:schemeClr val="bg2">
                      <a:lumMod val="10000"/>
                    </a:schemeClr>
                  </a:solidFill>
                  <a:effectLst/>
                  <a:uLnTx/>
                  <a:uFillTx/>
                  <a:latin typeface="思源黑体 CN Normal" panose="020B0400000000000000" pitchFamily="34" charset="-122"/>
                  <a:ea typeface="思源黑体 CN Normal" panose="020B0400000000000000" pitchFamily="34" charset="-122"/>
                </a:rPr>
                <a:t>IndeXY</a:t>
              </a:r>
              <a:r>
                <a:rPr kumimoji="0" lang="zh-CN" altLang="en-US" sz="1200" b="1" i="0" u="none" strike="noStrike" kern="1200" cap="none" spc="0" normalizeH="0" baseline="0" noProof="0" dirty="0">
                  <a:ln>
                    <a:noFill/>
                  </a:ln>
                  <a:solidFill>
                    <a:schemeClr val="bg2">
                      <a:lumMod val="10000"/>
                    </a:schemeClr>
                  </a:solidFill>
                  <a:effectLst/>
                  <a:uLnTx/>
                  <a:uFillTx/>
                  <a:latin typeface="思源黑体 CN Normal" panose="020B0400000000000000" pitchFamily="34" charset="-122"/>
                  <a:ea typeface="思源黑体 CN Normal" panose="020B0400000000000000" pitchFamily="34" charset="-122"/>
                </a:rPr>
                <a:t>）</a:t>
              </a:r>
            </a:p>
          </p:txBody>
        </p:sp>
        <p:sp>
          <p:nvSpPr>
            <p:cNvPr id="94" name="iSlíďè">
              <a:extLst>
                <a:ext uri="{FF2B5EF4-FFF2-40B4-BE49-F238E27FC236}">
                  <a16:creationId xmlns:a16="http://schemas.microsoft.com/office/drawing/2014/main" id="{FE636AE8-E2CC-5E42-8B3E-5B5048E0EC99}"/>
                </a:ext>
              </a:extLst>
            </p:cNvPr>
            <p:cNvSpPr txBox="1"/>
            <p:nvPr/>
          </p:nvSpPr>
          <p:spPr bwMode="auto">
            <a:xfrm>
              <a:off x="9048029" y="1619866"/>
              <a:ext cx="2658463" cy="861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a:bodyPr>
            <a:lstStyle/>
            <a:p>
              <a:r>
                <a:rPr kumimoji="1" lang="zh-CN" altLang="en-US" sz="1200" b="1" dirty="0">
                  <a:latin typeface="TencentSans W7" panose="020C04030202040F0204" pitchFamily="34" charset="-122"/>
                  <a:ea typeface="TencentSans W7" panose="020C04030202040F0204" pitchFamily="34" charset="-122"/>
                </a:rPr>
                <a:t>提出了一个名为</a:t>
              </a:r>
              <a:r>
                <a:rPr kumimoji="1" lang="en-US" altLang="zh-CN" sz="1200" b="1" dirty="0" err="1">
                  <a:latin typeface="TencentSans W7" panose="020C04030202040F0204" pitchFamily="34" charset="-122"/>
                  <a:ea typeface="TencentSans W7" panose="020C04030202040F0204" pitchFamily="34" charset="-122"/>
                </a:rPr>
                <a:t>IndeXY</a:t>
              </a:r>
              <a:r>
                <a:rPr kumimoji="1" lang="zh-CN" altLang="en-US" sz="1200" b="1" dirty="0">
                  <a:latin typeface="TencentSans W7" panose="020C04030202040F0204" pitchFamily="34" charset="-122"/>
                  <a:ea typeface="TencentSans W7" panose="020C04030202040F0204" pitchFamily="34" charset="-122"/>
                </a:rPr>
                <a:t>的</a:t>
              </a:r>
              <a:endParaRPr kumimoji="1" lang="en-US" altLang="zh-CN" sz="1200" b="1" dirty="0">
                <a:latin typeface="TencentSans W7" panose="020C04030202040F0204" pitchFamily="34" charset="-122"/>
                <a:ea typeface="TencentSans W7" panose="020C04030202040F0204" pitchFamily="34" charset="-122"/>
              </a:endParaRPr>
            </a:p>
            <a:p>
              <a:r>
                <a:rPr kumimoji="1" lang="zh-CN" altLang="en-US" sz="1200" b="1" dirty="0">
                  <a:latin typeface="TencentSans W7" panose="020C04030202040F0204" pitchFamily="34" charset="-122"/>
                  <a:ea typeface="TencentSans W7" panose="020C04030202040F0204" pitchFamily="34" charset="-122"/>
                </a:rPr>
                <a:t>内存</a:t>
              </a:r>
              <a:r>
                <a:rPr kumimoji="1" lang="en-US" altLang="zh-CN" sz="1200" b="1" dirty="0">
                  <a:latin typeface="TencentSans W7" panose="020C04030202040F0204" pitchFamily="34" charset="-122"/>
                  <a:ea typeface="TencentSans W7" panose="020C04030202040F0204" pitchFamily="34" charset="-122"/>
                </a:rPr>
                <a:t>-</a:t>
              </a:r>
              <a:r>
                <a:rPr kumimoji="1" lang="zh-CN" altLang="en-US" sz="1200" b="1" dirty="0">
                  <a:latin typeface="TencentSans W7" panose="020C04030202040F0204" pitchFamily="34" charset="-122"/>
                  <a:ea typeface="TencentSans W7" panose="020C04030202040F0204" pitchFamily="34" charset="-122"/>
                </a:rPr>
                <a:t>磁盘跨越索引设计</a:t>
              </a:r>
              <a:endParaRPr lang="zh-CN" altLang="en-US" sz="1200" dirty="0">
                <a:latin typeface="腾讯体 W3" panose="020C04030202040F0204" pitchFamily="34" charset="-122"/>
                <a:ea typeface="腾讯体 W3" panose="020C04030202040F0204" pitchFamily="34" charset="-122"/>
              </a:endParaRPr>
            </a:p>
          </p:txBody>
        </p:sp>
        <p:sp>
          <p:nvSpPr>
            <p:cNvPr id="95" name="椭圆 94">
              <a:extLst>
                <a:ext uri="{FF2B5EF4-FFF2-40B4-BE49-F238E27FC236}">
                  <a16:creationId xmlns:a16="http://schemas.microsoft.com/office/drawing/2014/main" id="{C8A207B7-63EC-7749-BAA1-8E6F0442F886}"/>
                </a:ext>
              </a:extLst>
            </p:cNvPr>
            <p:cNvSpPr>
              <a:spLocks noChangeAspect="1"/>
            </p:cNvSpPr>
            <p:nvPr/>
          </p:nvSpPr>
          <p:spPr>
            <a:xfrm>
              <a:off x="8418512" y="1649514"/>
              <a:ext cx="576000" cy="576000"/>
            </a:xfrm>
            <a:prstGeom prst="ellipse">
              <a:avLst/>
            </a:prstGeom>
            <a:solidFill>
              <a:srgbClr val="F4F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en-US" altLang="zh-CN" sz="1400" b="1" dirty="0">
                  <a:solidFill>
                    <a:srgbClr val="0052D9"/>
                  </a:solidFill>
                  <a:latin typeface="思源黑体 CN Normal" panose="020B0400000000000000" pitchFamily="34" charset="-122"/>
                  <a:ea typeface="思源黑体 CN Normal" panose="020B0400000000000000" pitchFamily="34" charset="-122"/>
                </a:rPr>
                <a:t>0</a:t>
              </a:r>
              <a:r>
                <a:rPr kumimoji="1" lang="en-US" altLang="zh-Hans" sz="1400" b="1" dirty="0">
                  <a:solidFill>
                    <a:srgbClr val="0052D9"/>
                  </a:solidFill>
                  <a:latin typeface="思源黑体 CN Normal" panose="020B0400000000000000" pitchFamily="34" charset="-122"/>
                  <a:ea typeface="思源黑体 CN Normal" panose="020B0400000000000000" pitchFamily="34" charset="-122"/>
                </a:rPr>
                <a:t>1</a:t>
              </a:r>
              <a:endParaRPr kumimoji="1" lang="zh-CN" altLang="en-US" sz="1400" b="1" dirty="0">
                <a:solidFill>
                  <a:srgbClr val="0052D9"/>
                </a:solidFill>
                <a:latin typeface="思源黑体 CN Normal" panose="020B0400000000000000" pitchFamily="34" charset="-122"/>
                <a:ea typeface="思源黑体 CN Normal" panose="020B0400000000000000" pitchFamily="34" charset="-122"/>
              </a:endParaRPr>
            </a:p>
          </p:txBody>
        </p:sp>
        <p:sp>
          <p:nvSpPr>
            <p:cNvPr id="96" name="椭圆 95">
              <a:extLst>
                <a:ext uri="{FF2B5EF4-FFF2-40B4-BE49-F238E27FC236}">
                  <a16:creationId xmlns:a16="http://schemas.microsoft.com/office/drawing/2014/main" id="{9F06E41F-2C4A-9246-A171-16427DC90754}"/>
                </a:ext>
              </a:extLst>
            </p:cNvPr>
            <p:cNvSpPr>
              <a:spLocks noChangeAspect="1"/>
            </p:cNvSpPr>
            <p:nvPr/>
          </p:nvSpPr>
          <p:spPr>
            <a:xfrm>
              <a:off x="8418512" y="2921199"/>
              <a:ext cx="576000" cy="576000"/>
            </a:xfrm>
            <a:prstGeom prst="ellipse">
              <a:avLst/>
            </a:prstGeom>
            <a:solidFill>
              <a:srgbClr val="F4F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en-US" altLang="zh-CN" sz="1400" b="1" dirty="0">
                  <a:solidFill>
                    <a:srgbClr val="0052D9"/>
                  </a:solidFill>
                  <a:latin typeface="思源黑体 CN Normal" panose="020B0400000000000000" pitchFamily="34" charset="-122"/>
                  <a:ea typeface="思源黑体 CN Normal" panose="020B0400000000000000" pitchFamily="34" charset="-122"/>
                </a:rPr>
                <a:t>0</a:t>
              </a:r>
              <a:r>
                <a:rPr kumimoji="1" lang="en-US" altLang="zh-Hans" sz="1400" b="1" dirty="0">
                  <a:solidFill>
                    <a:srgbClr val="0052D9"/>
                  </a:solidFill>
                  <a:latin typeface="思源黑体 CN Normal" panose="020B0400000000000000" pitchFamily="34" charset="-122"/>
                  <a:ea typeface="思源黑体 CN Normal" panose="020B0400000000000000" pitchFamily="34" charset="-122"/>
                </a:rPr>
                <a:t>2</a:t>
              </a:r>
              <a:endParaRPr kumimoji="1" lang="zh-CN" altLang="en-US" sz="1400" b="1" dirty="0">
                <a:solidFill>
                  <a:srgbClr val="0052D9"/>
                </a:solidFill>
                <a:latin typeface="思源黑体 CN Normal" panose="020B0400000000000000" pitchFamily="34" charset="-122"/>
                <a:ea typeface="思源黑体 CN Normal" panose="020B0400000000000000" pitchFamily="34" charset="-122"/>
              </a:endParaRPr>
            </a:p>
          </p:txBody>
        </p:sp>
        <p:sp>
          <p:nvSpPr>
            <p:cNvPr id="98" name="矩形 97">
              <a:extLst>
                <a:ext uri="{FF2B5EF4-FFF2-40B4-BE49-F238E27FC236}">
                  <a16:creationId xmlns:a16="http://schemas.microsoft.com/office/drawing/2014/main" id="{439CE157-8B34-2945-8592-67A0BC2DF873}"/>
                </a:ext>
              </a:extLst>
            </p:cNvPr>
            <p:cNvSpPr>
              <a:spLocks noChangeArrowheads="1"/>
            </p:cNvSpPr>
            <p:nvPr/>
          </p:nvSpPr>
          <p:spPr bwMode="auto">
            <a:xfrm>
              <a:off x="8418512" y="1064840"/>
              <a:ext cx="3420082" cy="324000"/>
            </a:xfrm>
            <a:prstGeom prst="rect">
              <a:avLst/>
            </a:prstGeom>
            <a:solidFill>
              <a:srgbClr val="0052D9"/>
            </a:solidFill>
            <a:ln w="7" cap="flat">
              <a:noFill/>
              <a:prstDash val="solid"/>
              <a:miter lim="800000"/>
              <a:headEnd/>
              <a:tailEnd/>
            </a:ln>
          </p:spPr>
          <p:txBody>
            <a:bodyPr/>
            <a:lstStyle/>
            <a:p>
              <a:pPr algn="ctr">
                <a:defRPr/>
              </a:pPr>
              <a:r>
                <a:rPr lang="en-US" altLang="zh-CN" sz="1400" b="1" dirty="0">
                  <a:solidFill>
                    <a:srgbClr val="F8F8F8"/>
                  </a:solidFill>
                  <a:latin typeface="思源黑体 CN Normal" panose="020B0400000000000000" pitchFamily="34" charset="-122"/>
                  <a:ea typeface="思源黑体 CN Normal" panose="020B0400000000000000" pitchFamily="34" charset="-122"/>
                </a:rPr>
                <a:t>Key Design</a:t>
              </a:r>
              <a:endParaRPr lang="zh-CN" altLang="en-US" sz="1400" b="1" dirty="0">
                <a:solidFill>
                  <a:srgbClr val="F8F8F8"/>
                </a:solidFill>
                <a:latin typeface="思源黑体 CN Normal" panose="020B0400000000000000" pitchFamily="34" charset="-122"/>
                <a:ea typeface="思源黑体 CN Normal" panose="020B0400000000000000" pitchFamily="34" charset="-122"/>
              </a:endParaRPr>
            </a:p>
          </p:txBody>
        </p:sp>
      </p:grpSp>
      <p:sp>
        <p:nvSpPr>
          <p:cNvPr id="2" name="矩形 1">
            <a:extLst>
              <a:ext uri="{FF2B5EF4-FFF2-40B4-BE49-F238E27FC236}">
                <a16:creationId xmlns:a16="http://schemas.microsoft.com/office/drawing/2014/main" id="{179F2196-3C94-E749-942E-20FCD6B82791}"/>
              </a:ext>
            </a:extLst>
          </p:cNvPr>
          <p:cNvSpPr/>
          <p:nvPr/>
        </p:nvSpPr>
        <p:spPr>
          <a:xfrm>
            <a:off x="7524934" y="4680290"/>
            <a:ext cx="4331524" cy="1035412"/>
          </a:xfrm>
          <a:prstGeom prst="rect">
            <a:avLst/>
          </a:prstGeom>
        </p:spPr>
        <p:txBody>
          <a:bodyPr wrap="square">
            <a:spAutoFit/>
          </a:bodyPr>
          <a:lstStyle/>
          <a:p>
            <a:pPr>
              <a:lnSpc>
                <a:spcPct val="150000"/>
              </a:lnSpc>
            </a:pPr>
            <a:endParaRPr lang="en-US" altLang="zh-CN" sz="2000" b="1" dirty="0">
              <a:latin typeface="腾讯体 W7" panose="020C08030202040F0204" pitchFamily="34" charset="-122"/>
              <a:ea typeface="腾讯体 W7" panose="020C08030202040F0204" pitchFamily="34" charset="-122"/>
            </a:endParaRPr>
          </a:p>
          <a:p>
            <a:pPr algn="ctr">
              <a:lnSpc>
                <a:spcPct val="150000"/>
              </a:lnSpc>
            </a:pPr>
            <a:r>
              <a:rPr lang="zh-CN" altLang="en-US" sz="1100" b="0" i="0" dirty="0">
                <a:solidFill>
                  <a:srgbClr val="24292F"/>
                </a:solidFill>
                <a:effectLst/>
                <a:latin typeface="-apple-system"/>
              </a:rPr>
              <a:t>已经用替代的内存索引（</a:t>
            </a:r>
            <a:r>
              <a:rPr lang="en-US" altLang="zh-CN" sz="1100" b="0" i="0" dirty="0">
                <a:solidFill>
                  <a:srgbClr val="24292F"/>
                </a:solidFill>
                <a:effectLst/>
                <a:latin typeface="-apple-system"/>
              </a:rPr>
              <a:t>ART</a:t>
            </a:r>
            <a:r>
              <a:rPr lang="zh-CN" altLang="en-US" sz="1100" b="0" i="0" dirty="0">
                <a:solidFill>
                  <a:srgbClr val="24292F"/>
                </a:solidFill>
                <a:effectLst/>
                <a:latin typeface="-apple-system"/>
              </a:rPr>
              <a:t>树或</a:t>
            </a:r>
            <a:r>
              <a:rPr lang="en-US" altLang="zh-CN" sz="1100" b="0" i="0" dirty="0">
                <a:solidFill>
                  <a:srgbClr val="24292F"/>
                </a:solidFill>
                <a:effectLst/>
                <a:latin typeface="-apple-system"/>
              </a:rPr>
              <a:t>B+</a:t>
            </a:r>
            <a:r>
              <a:rPr lang="zh-CN" altLang="en-US" sz="1100" b="0" i="0" dirty="0">
                <a:solidFill>
                  <a:srgbClr val="24292F"/>
                </a:solidFill>
                <a:effectLst/>
                <a:latin typeface="-apple-system"/>
              </a:rPr>
              <a:t>树）和替代的磁盘索引（</a:t>
            </a:r>
            <a:r>
              <a:rPr lang="en-US" altLang="zh-CN" sz="1100" b="0" i="0" dirty="0">
                <a:solidFill>
                  <a:srgbClr val="24292F"/>
                </a:solidFill>
                <a:effectLst/>
                <a:latin typeface="-apple-system"/>
              </a:rPr>
              <a:t>LSM</a:t>
            </a:r>
            <a:r>
              <a:rPr lang="zh-CN" altLang="en-US" sz="1100" b="0" i="0" dirty="0">
                <a:solidFill>
                  <a:srgbClr val="24292F"/>
                </a:solidFill>
                <a:effectLst/>
                <a:latin typeface="-apple-system"/>
              </a:rPr>
              <a:t>树或</a:t>
            </a:r>
            <a:r>
              <a:rPr lang="en-US" altLang="zh-CN" sz="1100" b="0" i="0" dirty="0">
                <a:solidFill>
                  <a:srgbClr val="24292F"/>
                </a:solidFill>
                <a:effectLst/>
                <a:latin typeface="-apple-system"/>
              </a:rPr>
              <a:t>B+</a:t>
            </a:r>
            <a:r>
              <a:rPr lang="zh-CN" altLang="en-US" sz="1100" b="0" i="0" dirty="0">
                <a:solidFill>
                  <a:srgbClr val="24292F"/>
                </a:solidFill>
                <a:effectLst/>
                <a:latin typeface="-apple-system"/>
              </a:rPr>
              <a:t>树）实现了</a:t>
            </a:r>
            <a:r>
              <a:rPr lang="en-US" altLang="zh-CN" sz="1100" b="0" i="0" dirty="0" err="1">
                <a:solidFill>
                  <a:srgbClr val="24292F"/>
                </a:solidFill>
                <a:effectLst/>
                <a:latin typeface="-apple-system"/>
              </a:rPr>
              <a:t>IndeXY</a:t>
            </a:r>
            <a:r>
              <a:rPr lang="zh-CN" altLang="en-US" sz="1100" b="0" i="0" dirty="0">
                <a:solidFill>
                  <a:srgbClr val="24292F"/>
                </a:solidFill>
                <a:effectLst/>
                <a:latin typeface="-apple-system"/>
              </a:rPr>
              <a:t>，有效提高性能</a:t>
            </a:r>
            <a:endParaRPr lang="en-US" altLang="zh-CN" sz="1600" dirty="0">
              <a:latin typeface="腾讯体 W7" panose="020C08030202040F0204" pitchFamily="34" charset="-122"/>
              <a:ea typeface="腾讯体 W7" panose="020C08030202040F0204" pitchFamily="34" charset="-122"/>
            </a:endParaRPr>
          </a:p>
        </p:txBody>
      </p:sp>
      <p:sp>
        <p:nvSpPr>
          <p:cNvPr id="115" name="矩形 114">
            <a:extLst>
              <a:ext uri="{FF2B5EF4-FFF2-40B4-BE49-F238E27FC236}">
                <a16:creationId xmlns:a16="http://schemas.microsoft.com/office/drawing/2014/main" id="{AD001A07-8ADA-1C41-9314-713616F0D481}"/>
              </a:ext>
            </a:extLst>
          </p:cNvPr>
          <p:cNvSpPr>
            <a:spLocks noChangeArrowheads="1"/>
          </p:cNvSpPr>
          <p:nvPr/>
        </p:nvSpPr>
        <p:spPr bwMode="auto">
          <a:xfrm>
            <a:off x="7980655" y="4680290"/>
            <a:ext cx="3420082" cy="324000"/>
          </a:xfrm>
          <a:prstGeom prst="rect">
            <a:avLst/>
          </a:prstGeom>
          <a:solidFill>
            <a:srgbClr val="0052D9"/>
          </a:solidFill>
          <a:ln w="7" cap="flat">
            <a:noFill/>
            <a:prstDash val="solid"/>
            <a:miter lim="800000"/>
            <a:headEnd/>
            <a:tailEnd/>
          </a:ln>
        </p:spPr>
        <p:txBody>
          <a:bodyPr/>
          <a:lstStyle/>
          <a:p>
            <a:pPr algn="ctr">
              <a:defRPr/>
            </a:pPr>
            <a:r>
              <a:rPr lang="en-US" altLang="zh-CN" sz="1400" b="1" dirty="0">
                <a:solidFill>
                  <a:srgbClr val="F8F8F8"/>
                </a:solidFill>
                <a:latin typeface="思源黑体 CN Normal" panose="020B0400000000000000" pitchFamily="34" charset="-122"/>
                <a:ea typeface="思源黑体 CN Normal" panose="020B0400000000000000" pitchFamily="34" charset="-122"/>
              </a:rPr>
              <a:t>Result</a:t>
            </a:r>
            <a:endParaRPr lang="zh-CN" altLang="en-US" sz="1400" b="1" dirty="0">
              <a:solidFill>
                <a:srgbClr val="F8F8F8"/>
              </a:solidFill>
              <a:latin typeface="思源黑体 CN Normal" panose="020B0400000000000000" pitchFamily="34" charset="-122"/>
              <a:ea typeface="思源黑体 CN Normal" panose="020B0400000000000000" pitchFamily="34" charset="-122"/>
            </a:endParaRPr>
          </a:p>
        </p:txBody>
      </p:sp>
      <p:sp>
        <p:nvSpPr>
          <p:cNvPr id="4" name="文本框 3">
            <a:extLst>
              <a:ext uri="{FF2B5EF4-FFF2-40B4-BE49-F238E27FC236}">
                <a16:creationId xmlns:a16="http://schemas.microsoft.com/office/drawing/2014/main" id="{68ABDE7D-FBF5-31DE-994B-FD6D3D4BB0B7}"/>
              </a:ext>
            </a:extLst>
          </p:cNvPr>
          <p:cNvSpPr txBox="1"/>
          <p:nvPr/>
        </p:nvSpPr>
        <p:spPr>
          <a:xfrm>
            <a:off x="2287053" y="6260584"/>
            <a:ext cx="8032603" cy="369332"/>
          </a:xfrm>
          <a:prstGeom prst="rect">
            <a:avLst/>
          </a:prstGeom>
          <a:noFill/>
        </p:spPr>
        <p:txBody>
          <a:bodyPr wrap="square">
            <a:spAutoFit/>
          </a:bodyPr>
          <a:lstStyle/>
          <a:p>
            <a:r>
              <a:rPr lang="en-US" altLang="zh-CN" b="1" dirty="0"/>
              <a:t>ICDE’24 </a:t>
            </a:r>
            <a:r>
              <a:rPr lang="zh-CN" altLang="en-US" dirty="0"/>
              <a:t>IndeXY: A Framework for Constructing Indexes Larger than Memory</a:t>
            </a:r>
            <a:endParaRPr lang="en-US" altLang="zh-CN" dirty="0"/>
          </a:p>
        </p:txBody>
      </p:sp>
      <p:pic>
        <p:nvPicPr>
          <p:cNvPr id="3" name="Picture 6">
            <a:extLst>
              <a:ext uri="{FF2B5EF4-FFF2-40B4-BE49-F238E27FC236}">
                <a16:creationId xmlns:a16="http://schemas.microsoft.com/office/drawing/2014/main" id="{7E67961A-1A85-B41B-A4F8-E6DDE5E44FAE}"/>
              </a:ext>
            </a:extLst>
          </p:cNvPr>
          <p:cNvPicPr>
            <a:picLocks noChangeAspect="1"/>
          </p:cNvPicPr>
          <p:nvPr/>
        </p:nvPicPr>
        <p:blipFill>
          <a:blip r:embed="rId3"/>
          <a:stretch>
            <a:fillRect/>
          </a:stretch>
        </p:blipFill>
        <p:spPr>
          <a:xfrm>
            <a:off x="2840984" y="2182600"/>
            <a:ext cx="815277" cy="402606"/>
          </a:xfrm>
          <a:prstGeom prst="rect">
            <a:avLst/>
          </a:prstGeom>
        </p:spPr>
      </p:pic>
      <p:pic>
        <p:nvPicPr>
          <p:cNvPr id="5" name="Picture 7">
            <a:extLst>
              <a:ext uri="{FF2B5EF4-FFF2-40B4-BE49-F238E27FC236}">
                <a16:creationId xmlns:a16="http://schemas.microsoft.com/office/drawing/2014/main" id="{8FC6E79F-6609-7F14-481F-C8B77EB3A8AB}"/>
              </a:ext>
            </a:extLst>
          </p:cNvPr>
          <p:cNvPicPr>
            <a:picLocks noChangeAspect="1"/>
          </p:cNvPicPr>
          <p:nvPr/>
        </p:nvPicPr>
        <p:blipFill>
          <a:blip r:embed="rId4"/>
          <a:stretch>
            <a:fillRect/>
          </a:stretch>
        </p:blipFill>
        <p:spPr>
          <a:xfrm>
            <a:off x="3319078" y="2180083"/>
            <a:ext cx="362345" cy="407638"/>
          </a:xfrm>
          <a:prstGeom prst="rect">
            <a:avLst/>
          </a:prstGeom>
        </p:spPr>
      </p:pic>
      <p:pic>
        <p:nvPicPr>
          <p:cNvPr id="6" name="Picture 17">
            <a:extLst>
              <a:ext uri="{FF2B5EF4-FFF2-40B4-BE49-F238E27FC236}">
                <a16:creationId xmlns:a16="http://schemas.microsoft.com/office/drawing/2014/main" id="{A23D4FBE-96F2-C19C-F403-1ED4DB37C467}"/>
              </a:ext>
            </a:extLst>
          </p:cNvPr>
          <p:cNvPicPr>
            <a:picLocks noChangeAspect="1"/>
          </p:cNvPicPr>
          <p:nvPr/>
        </p:nvPicPr>
        <p:blipFill>
          <a:blip r:embed="rId5"/>
          <a:stretch>
            <a:fillRect/>
          </a:stretch>
        </p:blipFill>
        <p:spPr>
          <a:xfrm>
            <a:off x="2145921" y="2833133"/>
            <a:ext cx="712676" cy="305433"/>
          </a:xfrm>
          <a:prstGeom prst="rect">
            <a:avLst/>
          </a:prstGeom>
        </p:spPr>
      </p:pic>
      <p:pic>
        <p:nvPicPr>
          <p:cNvPr id="7" name="Picture 18">
            <a:extLst>
              <a:ext uri="{FF2B5EF4-FFF2-40B4-BE49-F238E27FC236}">
                <a16:creationId xmlns:a16="http://schemas.microsoft.com/office/drawing/2014/main" id="{30FBEBC3-0E26-1E5C-F30D-1E2DC4903541}"/>
              </a:ext>
            </a:extLst>
          </p:cNvPr>
          <p:cNvPicPr>
            <a:picLocks noChangeAspect="1"/>
          </p:cNvPicPr>
          <p:nvPr/>
        </p:nvPicPr>
        <p:blipFill>
          <a:blip r:embed="rId6"/>
          <a:stretch>
            <a:fillRect/>
          </a:stretch>
        </p:blipFill>
        <p:spPr>
          <a:xfrm>
            <a:off x="2505059" y="2846677"/>
            <a:ext cx="368766" cy="314535"/>
          </a:xfrm>
          <a:prstGeom prst="rect">
            <a:avLst/>
          </a:prstGeom>
        </p:spPr>
      </p:pic>
      <p:pic>
        <p:nvPicPr>
          <p:cNvPr id="8" name="Picture 23">
            <a:extLst>
              <a:ext uri="{FF2B5EF4-FFF2-40B4-BE49-F238E27FC236}">
                <a16:creationId xmlns:a16="http://schemas.microsoft.com/office/drawing/2014/main" id="{FD7C92B5-70DC-7B22-E3CC-8CFC50F181B5}"/>
              </a:ext>
            </a:extLst>
          </p:cNvPr>
          <p:cNvPicPr>
            <a:picLocks noChangeAspect="1"/>
          </p:cNvPicPr>
          <p:nvPr/>
        </p:nvPicPr>
        <p:blipFill>
          <a:blip r:embed="rId7"/>
          <a:stretch>
            <a:fillRect/>
          </a:stretch>
        </p:blipFill>
        <p:spPr>
          <a:xfrm>
            <a:off x="3180830" y="2851709"/>
            <a:ext cx="150977" cy="281824"/>
          </a:xfrm>
          <a:prstGeom prst="rect">
            <a:avLst/>
          </a:prstGeom>
        </p:spPr>
      </p:pic>
      <p:pic>
        <p:nvPicPr>
          <p:cNvPr id="9" name="Picture 24">
            <a:extLst>
              <a:ext uri="{FF2B5EF4-FFF2-40B4-BE49-F238E27FC236}">
                <a16:creationId xmlns:a16="http://schemas.microsoft.com/office/drawing/2014/main" id="{E4DA5E36-1B74-D90C-252A-FBB60372DEEB}"/>
              </a:ext>
            </a:extLst>
          </p:cNvPr>
          <p:cNvPicPr>
            <a:picLocks noChangeAspect="1"/>
          </p:cNvPicPr>
          <p:nvPr/>
        </p:nvPicPr>
        <p:blipFill>
          <a:blip r:embed="rId8"/>
          <a:stretch>
            <a:fillRect/>
          </a:stretch>
        </p:blipFill>
        <p:spPr>
          <a:xfrm>
            <a:off x="3309013" y="2846381"/>
            <a:ext cx="196270" cy="281824"/>
          </a:xfrm>
          <a:prstGeom prst="rect">
            <a:avLst/>
          </a:prstGeom>
        </p:spPr>
      </p:pic>
      <p:pic>
        <p:nvPicPr>
          <p:cNvPr id="10" name="Picture 28">
            <a:extLst>
              <a:ext uri="{FF2B5EF4-FFF2-40B4-BE49-F238E27FC236}">
                <a16:creationId xmlns:a16="http://schemas.microsoft.com/office/drawing/2014/main" id="{84394E2E-2280-E35B-2B1B-2703A1E9D0D5}"/>
              </a:ext>
            </a:extLst>
          </p:cNvPr>
          <p:cNvPicPr>
            <a:picLocks noChangeAspect="1"/>
          </p:cNvPicPr>
          <p:nvPr/>
        </p:nvPicPr>
        <p:blipFill>
          <a:blip r:embed="rId9"/>
          <a:stretch>
            <a:fillRect/>
          </a:stretch>
        </p:blipFill>
        <p:spPr>
          <a:xfrm>
            <a:off x="4410406" y="2851709"/>
            <a:ext cx="216401" cy="281824"/>
          </a:xfrm>
          <a:prstGeom prst="rect">
            <a:avLst/>
          </a:prstGeom>
        </p:spPr>
      </p:pic>
      <p:pic>
        <p:nvPicPr>
          <p:cNvPr id="11" name="Picture 29">
            <a:extLst>
              <a:ext uri="{FF2B5EF4-FFF2-40B4-BE49-F238E27FC236}">
                <a16:creationId xmlns:a16="http://schemas.microsoft.com/office/drawing/2014/main" id="{AD506FD4-DF85-FFE8-F701-6EDFC9DA1246}"/>
              </a:ext>
            </a:extLst>
          </p:cNvPr>
          <p:cNvPicPr>
            <a:picLocks noChangeAspect="1"/>
          </p:cNvPicPr>
          <p:nvPr/>
        </p:nvPicPr>
        <p:blipFill>
          <a:blip r:embed="rId10"/>
          <a:stretch>
            <a:fillRect/>
          </a:stretch>
        </p:blipFill>
        <p:spPr>
          <a:xfrm>
            <a:off x="4611413" y="2853153"/>
            <a:ext cx="226466" cy="291889"/>
          </a:xfrm>
          <a:prstGeom prst="rect">
            <a:avLst/>
          </a:prstGeom>
        </p:spPr>
      </p:pic>
      <p:pic>
        <p:nvPicPr>
          <p:cNvPr id="12" name="Picture 33">
            <a:extLst>
              <a:ext uri="{FF2B5EF4-FFF2-40B4-BE49-F238E27FC236}">
                <a16:creationId xmlns:a16="http://schemas.microsoft.com/office/drawing/2014/main" id="{53382584-083E-0894-CD73-1FDCF6054A6E}"/>
              </a:ext>
            </a:extLst>
          </p:cNvPr>
          <p:cNvPicPr>
            <a:picLocks noChangeAspect="1"/>
          </p:cNvPicPr>
          <p:nvPr/>
        </p:nvPicPr>
        <p:blipFill>
          <a:blip r:embed="rId11"/>
          <a:stretch>
            <a:fillRect/>
          </a:stretch>
        </p:blipFill>
        <p:spPr>
          <a:xfrm>
            <a:off x="2434691" y="3550385"/>
            <a:ext cx="2259625" cy="251629"/>
          </a:xfrm>
          <a:prstGeom prst="rect">
            <a:avLst/>
          </a:prstGeom>
        </p:spPr>
      </p:pic>
      <p:pic>
        <p:nvPicPr>
          <p:cNvPr id="13" name="Picture 35">
            <a:extLst>
              <a:ext uri="{FF2B5EF4-FFF2-40B4-BE49-F238E27FC236}">
                <a16:creationId xmlns:a16="http://schemas.microsoft.com/office/drawing/2014/main" id="{85938075-93C5-ED6F-5ADA-427B733840EF}"/>
              </a:ext>
            </a:extLst>
          </p:cNvPr>
          <p:cNvPicPr>
            <a:picLocks noChangeAspect="1"/>
          </p:cNvPicPr>
          <p:nvPr/>
        </p:nvPicPr>
        <p:blipFill>
          <a:blip r:embed="rId12"/>
          <a:stretch>
            <a:fillRect/>
          </a:stretch>
        </p:blipFill>
        <p:spPr>
          <a:xfrm>
            <a:off x="6900801" y="3759321"/>
            <a:ext cx="362345" cy="85554"/>
          </a:xfrm>
          <a:prstGeom prst="rect">
            <a:avLst/>
          </a:prstGeom>
        </p:spPr>
      </p:pic>
      <p:pic>
        <p:nvPicPr>
          <p:cNvPr id="14" name="Picture 44">
            <a:extLst>
              <a:ext uri="{FF2B5EF4-FFF2-40B4-BE49-F238E27FC236}">
                <a16:creationId xmlns:a16="http://schemas.microsoft.com/office/drawing/2014/main" id="{97B22DE1-A9DD-705A-750C-183B4C7086FF}"/>
              </a:ext>
            </a:extLst>
          </p:cNvPr>
          <p:cNvPicPr>
            <a:picLocks noChangeAspect="1"/>
          </p:cNvPicPr>
          <p:nvPr/>
        </p:nvPicPr>
        <p:blipFill>
          <a:blip r:embed="rId13"/>
          <a:stretch>
            <a:fillRect/>
          </a:stretch>
        </p:blipFill>
        <p:spPr>
          <a:xfrm>
            <a:off x="1911509" y="4089083"/>
            <a:ext cx="3187548" cy="872708"/>
          </a:xfrm>
          <a:prstGeom prst="rect">
            <a:avLst/>
          </a:prstGeom>
        </p:spPr>
      </p:pic>
      <p:sp>
        <p:nvSpPr>
          <p:cNvPr id="15" name="Oval 8">
            <a:extLst>
              <a:ext uri="{FF2B5EF4-FFF2-40B4-BE49-F238E27FC236}">
                <a16:creationId xmlns:a16="http://schemas.microsoft.com/office/drawing/2014/main" id="{6D32F932-EDFF-90AD-E33B-AD2995B794EB}"/>
              </a:ext>
            </a:extLst>
          </p:cNvPr>
          <p:cNvSpPr/>
          <p:nvPr/>
        </p:nvSpPr>
        <p:spPr bwMode="auto">
          <a:xfrm flipH="1">
            <a:off x="2730344" y="2560079"/>
            <a:ext cx="266518" cy="281824"/>
          </a:xfrm>
          <a:prstGeom prst="ellipse">
            <a:avLst/>
          </a:prstGeom>
          <a:solidFill>
            <a:schemeClr val="accent2">
              <a:alpha val="50000"/>
            </a:schemeClr>
          </a:solid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43000" marR="0" indent="-228600" algn="l" defTabSz="914400" rtl="0" eaLnBrk="1" fontAlgn="base" latinLnBrk="0" hangingPunct="1">
              <a:lnSpc>
                <a:spcPct val="100000"/>
              </a:lnSpc>
              <a:spcBef>
                <a:spcPct val="20000"/>
              </a:spcBef>
              <a:spcAft>
                <a:spcPct val="0"/>
              </a:spcAft>
              <a:buClrTx/>
              <a:buSzTx/>
              <a:buFontTx/>
              <a:buChar char="•"/>
              <a:tabLst/>
            </a:pPr>
            <a:endParaRPr kumimoji="0" lang="en-US" sz="2400" i="0" u="none" strike="noStrike" normalizeH="0" baseline="0">
              <a:ln w="0"/>
              <a:effectLst>
                <a:outerShdw blurRad="38100" dist="19050" dir="2700000" algn="tl" rotWithShape="0">
                  <a:schemeClr val="dk1">
                    <a:alpha val="40000"/>
                  </a:schemeClr>
                </a:outerShdw>
              </a:effectLst>
              <a:latin typeface="Times New Roman" pitchFamily="18" charset="0"/>
            </a:endParaRPr>
          </a:p>
        </p:txBody>
      </p:sp>
      <p:sp>
        <p:nvSpPr>
          <p:cNvPr id="16" name="Oval 27">
            <a:extLst>
              <a:ext uri="{FF2B5EF4-FFF2-40B4-BE49-F238E27FC236}">
                <a16:creationId xmlns:a16="http://schemas.microsoft.com/office/drawing/2014/main" id="{4CE33C2A-E239-D4B6-A4ED-17B0677AE2D7}"/>
              </a:ext>
            </a:extLst>
          </p:cNvPr>
          <p:cNvSpPr/>
          <p:nvPr/>
        </p:nvSpPr>
        <p:spPr bwMode="auto">
          <a:xfrm flipH="1">
            <a:off x="3182905" y="2579877"/>
            <a:ext cx="266518" cy="281824"/>
          </a:xfrm>
          <a:prstGeom prst="ellipse">
            <a:avLst/>
          </a:prstGeom>
          <a:pattFill prst="lgCheck">
            <a:fgClr>
              <a:srgbClr val="FF0000"/>
            </a:fgClr>
            <a:bgClr>
              <a:schemeClr val="bg1"/>
            </a:bgClr>
          </a:patt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43000" indent="-228600"/>
            <a:endParaRPr lang="en-US">
              <a:ln w="0"/>
              <a:effectLst>
                <a:outerShdw blurRad="38100" dist="19050" dir="2700000" algn="tl" rotWithShape="0">
                  <a:schemeClr val="dk1">
                    <a:alpha val="40000"/>
                  </a:schemeClr>
                </a:outerShdw>
              </a:effectLst>
            </a:endParaRPr>
          </a:p>
        </p:txBody>
      </p:sp>
      <p:sp>
        <p:nvSpPr>
          <p:cNvPr id="17" name="Oval 32">
            <a:extLst>
              <a:ext uri="{FF2B5EF4-FFF2-40B4-BE49-F238E27FC236}">
                <a16:creationId xmlns:a16="http://schemas.microsoft.com/office/drawing/2014/main" id="{C9D91FA0-B71F-9C98-35A6-FA18EFA7A0C4}"/>
              </a:ext>
            </a:extLst>
          </p:cNvPr>
          <p:cNvSpPr/>
          <p:nvPr/>
        </p:nvSpPr>
        <p:spPr bwMode="auto">
          <a:xfrm flipH="1">
            <a:off x="3513025" y="2579877"/>
            <a:ext cx="266518" cy="281824"/>
          </a:xfrm>
          <a:prstGeom prst="ellipse">
            <a:avLst/>
          </a:prstGeom>
          <a:solidFill>
            <a:schemeClr val="accent2">
              <a:alpha val="50000"/>
            </a:schemeClr>
          </a:solid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43000" indent="-228600"/>
            <a:endParaRPr lang="en-US">
              <a:ln w="0"/>
              <a:effectLst>
                <a:outerShdw blurRad="38100" dist="19050" dir="2700000" algn="tl" rotWithShape="0">
                  <a:schemeClr val="dk1">
                    <a:alpha val="40000"/>
                  </a:schemeClr>
                </a:outerShdw>
              </a:effectLst>
            </a:endParaRPr>
          </a:p>
        </p:txBody>
      </p:sp>
      <p:sp>
        <p:nvSpPr>
          <p:cNvPr id="18" name="Oval 47">
            <a:extLst>
              <a:ext uri="{FF2B5EF4-FFF2-40B4-BE49-F238E27FC236}">
                <a16:creationId xmlns:a16="http://schemas.microsoft.com/office/drawing/2014/main" id="{0D2F3743-57A8-0177-9608-33D47EFF752A}"/>
              </a:ext>
            </a:extLst>
          </p:cNvPr>
          <p:cNvSpPr/>
          <p:nvPr/>
        </p:nvSpPr>
        <p:spPr bwMode="auto">
          <a:xfrm flipH="1">
            <a:off x="4478154" y="2569163"/>
            <a:ext cx="266518" cy="281824"/>
          </a:xfrm>
          <a:prstGeom prst="ellipse">
            <a:avLst/>
          </a:prstGeom>
          <a:pattFill prst="lgCheck">
            <a:fgClr>
              <a:schemeClr val="accent2"/>
            </a:fgClr>
            <a:bgClr>
              <a:schemeClr val="bg1"/>
            </a:bgClr>
          </a:patt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43000" indent="-228600"/>
            <a:endParaRPr lang="en-US">
              <a:ln w="0"/>
              <a:effectLst>
                <a:outerShdw blurRad="38100" dist="19050" dir="2700000" algn="tl" rotWithShape="0">
                  <a:schemeClr val="dk1">
                    <a:alpha val="40000"/>
                  </a:schemeClr>
                </a:outerShdw>
              </a:effectLst>
            </a:endParaRPr>
          </a:p>
        </p:txBody>
      </p:sp>
      <p:sp>
        <p:nvSpPr>
          <p:cNvPr id="19" name="Oval 48">
            <a:extLst>
              <a:ext uri="{FF2B5EF4-FFF2-40B4-BE49-F238E27FC236}">
                <a16:creationId xmlns:a16="http://schemas.microsoft.com/office/drawing/2014/main" id="{56FB741F-1060-BBDD-0F32-D33AC1DEC5E3}"/>
              </a:ext>
            </a:extLst>
          </p:cNvPr>
          <p:cNvSpPr/>
          <p:nvPr/>
        </p:nvSpPr>
        <p:spPr bwMode="auto">
          <a:xfrm flipH="1">
            <a:off x="3533880" y="1898259"/>
            <a:ext cx="266518" cy="281824"/>
          </a:xfrm>
          <a:prstGeom prst="ellipse">
            <a:avLst/>
          </a:prstGeom>
          <a:pattFill prst="lgCheck">
            <a:fgClr>
              <a:srgbClr val="FF0000"/>
            </a:fgClr>
            <a:bgClr>
              <a:schemeClr val="bg1"/>
            </a:bgClr>
          </a:patt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43000" marR="0" indent="-228600" algn="l" defTabSz="914400" rtl="0" eaLnBrk="1" fontAlgn="base" latinLnBrk="0" hangingPunct="1">
              <a:lnSpc>
                <a:spcPct val="100000"/>
              </a:lnSpc>
              <a:spcBef>
                <a:spcPct val="20000"/>
              </a:spcBef>
              <a:spcAft>
                <a:spcPct val="0"/>
              </a:spcAft>
              <a:buClrTx/>
              <a:buSzTx/>
              <a:buFontTx/>
              <a:buChar char="•"/>
              <a:tabLst/>
            </a:pPr>
            <a:endParaRPr kumimoji="0" lang="en-US" sz="2400" i="0" u="none" strike="noStrike" normalizeH="0" baseline="0">
              <a:ln w="0"/>
              <a:effectLst>
                <a:outerShdw blurRad="38100" dist="19050" dir="2700000" algn="tl" rotWithShape="0">
                  <a:schemeClr val="dk1">
                    <a:alpha val="40000"/>
                  </a:schemeClr>
                </a:outerShdw>
              </a:effectLst>
              <a:latin typeface="Times New Roman" pitchFamily="18" charset="0"/>
            </a:endParaRPr>
          </a:p>
        </p:txBody>
      </p:sp>
      <p:cxnSp>
        <p:nvCxnSpPr>
          <p:cNvPr id="20" name="Straight Connector 50">
            <a:extLst>
              <a:ext uri="{FF2B5EF4-FFF2-40B4-BE49-F238E27FC236}">
                <a16:creationId xmlns:a16="http://schemas.microsoft.com/office/drawing/2014/main" id="{07B01A2B-2A83-F9DE-BCA3-489419186A20}"/>
              </a:ext>
            </a:extLst>
          </p:cNvPr>
          <p:cNvCxnSpPr>
            <a:cxnSpLocks/>
            <a:stCxn id="15" idx="4"/>
            <a:endCxn id="24" idx="0"/>
          </p:cNvCxnSpPr>
          <p:nvPr/>
        </p:nvCxnSpPr>
        <p:spPr bwMode="auto">
          <a:xfrm flipH="1">
            <a:off x="2824231" y="2841903"/>
            <a:ext cx="39372" cy="300390"/>
          </a:xfrm>
          <a:prstGeom prst="line">
            <a:avLst/>
          </a:prstGeom>
          <a:noFill/>
          <a:ln w="19050" cap="flat" cmpd="sng" algn="ctr">
            <a:solidFill>
              <a:schemeClr val="tx1"/>
            </a:solidFill>
            <a:prstDash val="solid"/>
            <a:round/>
            <a:headEnd type="none" w="med" len="med"/>
            <a:tailEnd type="none" w="med" len="med"/>
          </a:ln>
          <a:effectLst/>
        </p:spPr>
      </p:cxnSp>
      <p:cxnSp>
        <p:nvCxnSpPr>
          <p:cNvPr id="21" name="Straight Connector 51">
            <a:extLst>
              <a:ext uri="{FF2B5EF4-FFF2-40B4-BE49-F238E27FC236}">
                <a16:creationId xmlns:a16="http://schemas.microsoft.com/office/drawing/2014/main" id="{EF9714B0-0577-8CE0-B999-560F2CB6C941}"/>
              </a:ext>
            </a:extLst>
          </p:cNvPr>
          <p:cNvCxnSpPr>
            <a:cxnSpLocks/>
            <a:stCxn id="19" idx="4"/>
            <a:endCxn id="18" idx="0"/>
          </p:cNvCxnSpPr>
          <p:nvPr/>
        </p:nvCxnSpPr>
        <p:spPr bwMode="auto">
          <a:xfrm>
            <a:off x="3667139" y="2180083"/>
            <a:ext cx="944274" cy="389080"/>
          </a:xfrm>
          <a:prstGeom prst="line">
            <a:avLst/>
          </a:prstGeom>
          <a:noFill/>
          <a:ln w="19050" cap="flat" cmpd="sng" algn="ctr">
            <a:solidFill>
              <a:schemeClr val="tx1"/>
            </a:solidFill>
            <a:prstDash val="solid"/>
            <a:round/>
            <a:headEnd type="none" w="med" len="med"/>
            <a:tailEnd type="none" w="med" len="med"/>
          </a:ln>
          <a:effectLst/>
        </p:spPr>
      </p:cxnSp>
      <p:sp>
        <p:nvSpPr>
          <p:cNvPr id="22" name="Oval 56">
            <a:extLst>
              <a:ext uri="{FF2B5EF4-FFF2-40B4-BE49-F238E27FC236}">
                <a16:creationId xmlns:a16="http://schemas.microsoft.com/office/drawing/2014/main" id="{33839D21-D0D4-7A9B-184D-38E454A161A2}"/>
              </a:ext>
            </a:extLst>
          </p:cNvPr>
          <p:cNvSpPr/>
          <p:nvPr/>
        </p:nvSpPr>
        <p:spPr bwMode="auto">
          <a:xfrm flipH="1">
            <a:off x="2012662" y="3142293"/>
            <a:ext cx="266518" cy="281824"/>
          </a:xfrm>
          <a:prstGeom prst="ellipse">
            <a:avLst/>
          </a:prstGeom>
          <a:solidFill>
            <a:schemeClr val="accent2">
              <a:alpha val="50000"/>
            </a:schemeClr>
          </a:solid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43000" indent="-228600"/>
            <a:endParaRPr lang="en-US">
              <a:ln w="0"/>
              <a:effectLst>
                <a:outerShdw blurRad="38100" dist="19050" dir="2700000" algn="tl" rotWithShape="0">
                  <a:schemeClr val="dk1">
                    <a:alpha val="40000"/>
                  </a:schemeClr>
                </a:outerShdw>
              </a:effectLst>
            </a:endParaRPr>
          </a:p>
        </p:txBody>
      </p:sp>
      <p:sp>
        <p:nvSpPr>
          <p:cNvPr id="23" name="Oval 57">
            <a:extLst>
              <a:ext uri="{FF2B5EF4-FFF2-40B4-BE49-F238E27FC236}">
                <a16:creationId xmlns:a16="http://schemas.microsoft.com/office/drawing/2014/main" id="{42FEA1B0-D580-14D2-51FC-A6B0C13050B2}"/>
              </a:ext>
            </a:extLst>
          </p:cNvPr>
          <p:cNvSpPr/>
          <p:nvPr/>
        </p:nvSpPr>
        <p:spPr bwMode="auto">
          <a:xfrm flipH="1">
            <a:off x="2369000" y="3142293"/>
            <a:ext cx="266518" cy="281824"/>
          </a:xfrm>
          <a:prstGeom prst="ellipse">
            <a:avLst/>
          </a:prstGeom>
          <a:solidFill>
            <a:schemeClr val="accent2">
              <a:alpha val="50000"/>
            </a:schemeClr>
          </a:solid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43000" indent="-228600"/>
            <a:endParaRPr lang="en-US">
              <a:ln w="0"/>
              <a:effectLst>
                <a:outerShdw blurRad="38100" dist="19050" dir="2700000" algn="tl" rotWithShape="0">
                  <a:schemeClr val="dk1">
                    <a:alpha val="40000"/>
                  </a:schemeClr>
                </a:outerShdw>
              </a:effectLst>
            </a:endParaRPr>
          </a:p>
        </p:txBody>
      </p:sp>
      <p:sp>
        <p:nvSpPr>
          <p:cNvPr id="24" name="Oval 58">
            <a:extLst>
              <a:ext uri="{FF2B5EF4-FFF2-40B4-BE49-F238E27FC236}">
                <a16:creationId xmlns:a16="http://schemas.microsoft.com/office/drawing/2014/main" id="{45C02B26-09BF-4561-98EB-F13E688EB78A}"/>
              </a:ext>
            </a:extLst>
          </p:cNvPr>
          <p:cNvSpPr/>
          <p:nvPr/>
        </p:nvSpPr>
        <p:spPr bwMode="auto">
          <a:xfrm flipH="1">
            <a:off x="2690972" y="3142293"/>
            <a:ext cx="266518" cy="281824"/>
          </a:xfrm>
          <a:prstGeom prst="ellipse">
            <a:avLst/>
          </a:prstGeom>
          <a:pattFill prst="lgCheck">
            <a:fgClr>
              <a:schemeClr val="accent2"/>
            </a:fgClr>
            <a:bgClr>
              <a:schemeClr val="bg1"/>
            </a:bgClr>
          </a:patt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43000" indent="-228600"/>
            <a:endParaRPr lang="en-US">
              <a:ln w="0"/>
              <a:effectLst>
                <a:outerShdw blurRad="38100" dist="19050" dir="2700000" algn="tl" rotWithShape="0">
                  <a:schemeClr val="dk1">
                    <a:alpha val="40000"/>
                  </a:schemeClr>
                </a:outerShdw>
              </a:effectLst>
            </a:endParaRPr>
          </a:p>
        </p:txBody>
      </p:sp>
      <p:sp>
        <p:nvSpPr>
          <p:cNvPr id="25" name="Oval 9224">
            <a:extLst>
              <a:ext uri="{FF2B5EF4-FFF2-40B4-BE49-F238E27FC236}">
                <a16:creationId xmlns:a16="http://schemas.microsoft.com/office/drawing/2014/main" id="{B49F27BB-1940-AB40-16D3-EA439FD5B3EA}"/>
              </a:ext>
            </a:extLst>
          </p:cNvPr>
          <p:cNvSpPr/>
          <p:nvPr/>
        </p:nvSpPr>
        <p:spPr bwMode="auto">
          <a:xfrm flipH="1">
            <a:off x="3046041" y="3129297"/>
            <a:ext cx="266518" cy="281824"/>
          </a:xfrm>
          <a:prstGeom prst="ellipse">
            <a:avLst/>
          </a:prstGeom>
          <a:pattFill prst="lgCheck">
            <a:fgClr>
              <a:srgbClr val="FF0000"/>
            </a:fgClr>
            <a:bgClr>
              <a:schemeClr val="bg1"/>
            </a:bgClr>
          </a:patt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43000" indent="-228600"/>
            <a:endParaRPr lang="en-US">
              <a:ln w="0"/>
              <a:effectLst>
                <a:outerShdw blurRad="38100" dist="19050" dir="2700000" algn="tl" rotWithShape="0">
                  <a:schemeClr val="dk1">
                    <a:alpha val="40000"/>
                  </a:schemeClr>
                </a:outerShdw>
              </a:effectLst>
            </a:endParaRPr>
          </a:p>
        </p:txBody>
      </p:sp>
      <p:sp>
        <p:nvSpPr>
          <p:cNvPr id="26" name="Oval 9225">
            <a:extLst>
              <a:ext uri="{FF2B5EF4-FFF2-40B4-BE49-F238E27FC236}">
                <a16:creationId xmlns:a16="http://schemas.microsoft.com/office/drawing/2014/main" id="{5B8B4036-0069-A862-0A4D-B11C3AA9ADBF}"/>
              </a:ext>
            </a:extLst>
          </p:cNvPr>
          <p:cNvSpPr/>
          <p:nvPr/>
        </p:nvSpPr>
        <p:spPr bwMode="auto">
          <a:xfrm flipH="1">
            <a:off x="3368472" y="3139119"/>
            <a:ext cx="266518" cy="281824"/>
          </a:xfrm>
          <a:prstGeom prst="ellipse">
            <a:avLst/>
          </a:prstGeom>
          <a:pattFill prst="lgCheck">
            <a:fgClr>
              <a:srgbClr val="FF0000"/>
            </a:fgClr>
            <a:bgClr>
              <a:schemeClr val="bg1"/>
            </a:bgClr>
          </a:patt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43000" indent="-228600"/>
            <a:endParaRPr lang="en-US">
              <a:ln w="0"/>
              <a:effectLst>
                <a:outerShdw blurRad="38100" dist="19050" dir="2700000" algn="tl" rotWithShape="0">
                  <a:schemeClr val="dk1">
                    <a:alpha val="40000"/>
                  </a:schemeClr>
                </a:outerShdw>
              </a:effectLst>
            </a:endParaRPr>
          </a:p>
        </p:txBody>
      </p:sp>
      <p:sp>
        <p:nvSpPr>
          <p:cNvPr id="27" name="Oval 9226">
            <a:extLst>
              <a:ext uri="{FF2B5EF4-FFF2-40B4-BE49-F238E27FC236}">
                <a16:creationId xmlns:a16="http://schemas.microsoft.com/office/drawing/2014/main" id="{FE682B3C-F206-77FB-02DC-87B6B3186683}"/>
              </a:ext>
            </a:extLst>
          </p:cNvPr>
          <p:cNvSpPr/>
          <p:nvPr/>
        </p:nvSpPr>
        <p:spPr bwMode="auto">
          <a:xfrm flipH="1">
            <a:off x="4265853" y="3129297"/>
            <a:ext cx="266518" cy="281824"/>
          </a:xfrm>
          <a:prstGeom prst="ellipse">
            <a:avLst/>
          </a:prstGeom>
          <a:pattFill prst="lgCheck">
            <a:fgClr>
              <a:schemeClr val="accent2"/>
            </a:fgClr>
            <a:bgClr>
              <a:schemeClr val="bg1"/>
            </a:bgClr>
          </a:patt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43000" indent="-228600"/>
            <a:endParaRPr lang="en-US">
              <a:ln w="0"/>
              <a:effectLst>
                <a:outerShdw blurRad="38100" dist="19050" dir="2700000" algn="tl" rotWithShape="0">
                  <a:schemeClr val="dk1">
                    <a:alpha val="40000"/>
                  </a:schemeClr>
                </a:outerShdw>
              </a:effectLst>
            </a:endParaRPr>
          </a:p>
        </p:txBody>
      </p:sp>
      <p:sp>
        <p:nvSpPr>
          <p:cNvPr id="28" name="Oval 9227">
            <a:extLst>
              <a:ext uri="{FF2B5EF4-FFF2-40B4-BE49-F238E27FC236}">
                <a16:creationId xmlns:a16="http://schemas.microsoft.com/office/drawing/2014/main" id="{9CB2FFCE-198E-A786-7C1A-5A679776BCA2}"/>
              </a:ext>
            </a:extLst>
          </p:cNvPr>
          <p:cNvSpPr/>
          <p:nvPr/>
        </p:nvSpPr>
        <p:spPr bwMode="auto">
          <a:xfrm flipH="1">
            <a:off x="4694555" y="3116987"/>
            <a:ext cx="266518" cy="281824"/>
          </a:xfrm>
          <a:prstGeom prst="ellipse">
            <a:avLst/>
          </a:prstGeom>
          <a:pattFill prst="lgCheck">
            <a:fgClr>
              <a:schemeClr val="accent2"/>
            </a:fgClr>
            <a:bgClr>
              <a:schemeClr val="bg1"/>
            </a:bgClr>
          </a:patt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43000" indent="-228600"/>
            <a:endParaRPr lang="en-US">
              <a:ln w="0"/>
              <a:effectLst>
                <a:outerShdw blurRad="38100" dist="19050" dir="2700000" algn="tl" rotWithShape="0">
                  <a:schemeClr val="dk1">
                    <a:alpha val="40000"/>
                  </a:schemeClr>
                </a:outerShdw>
              </a:effectLst>
            </a:endParaRPr>
          </a:p>
        </p:txBody>
      </p:sp>
      <p:sp>
        <p:nvSpPr>
          <p:cNvPr id="29" name="TextBox 9228">
            <a:extLst>
              <a:ext uri="{FF2B5EF4-FFF2-40B4-BE49-F238E27FC236}">
                <a16:creationId xmlns:a16="http://schemas.microsoft.com/office/drawing/2014/main" id="{017BC619-2F11-A2D5-7E66-FED17ED1F1B0}"/>
              </a:ext>
            </a:extLst>
          </p:cNvPr>
          <p:cNvSpPr txBox="1"/>
          <p:nvPr/>
        </p:nvSpPr>
        <p:spPr>
          <a:xfrm>
            <a:off x="220271" y="3391211"/>
            <a:ext cx="877163" cy="369332"/>
          </a:xfrm>
          <a:prstGeom prst="rect">
            <a:avLst/>
          </a:prstGeom>
          <a:noFill/>
        </p:spPr>
        <p:txBody>
          <a:bodyPr wrap="none" rtlCol="0">
            <a:spAutoFit/>
          </a:bodyPr>
          <a:lstStyle/>
          <a:p>
            <a:pPr>
              <a:buNone/>
            </a:pPr>
            <a:r>
              <a:rPr lang="en-US" sz="1800" dirty="0"/>
              <a:t>DRAM</a:t>
            </a:r>
          </a:p>
        </p:txBody>
      </p:sp>
      <p:cxnSp>
        <p:nvCxnSpPr>
          <p:cNvPr id="30" name="Straight Connector 9230">
            <a:extLst>
              <a:ext uri="{FF2B5EF4-FFF2-40B4-BE49-F238E27FC236}">
                <a16:creationId xmlns:a16="http://schemas.microsoft.com/office/drawing/2014/main" id="{2DD10561-3D52-5C90-E22E-ACF1A344C25A}"/>
              </a:ext>
            </a:extLst>
          </p:cNvPr>
          <p:cNvCxnSpPr>
            <a:cxnSpLocks/>
          </p:cNvCxnSpPr>
          <p:nvPr/>
        </p:nvCxnSpPr>
        <p:spPr bwMode="auto">
          <a:xfrm>
            <a:off x="162386" y="3965607"/>
            <a:ext cx="7510073" cy="6734"/>
          </a:xfrm>
          <a:prstGeom prst="line">
            <a:avLst/>
          </a:prstGeom>
          <a:noFill/>
          <a:ln w="19050" cap="flat" cmpd="sng" algn="ctr">
            <a:solidFill>
              <a:schemeClr val="tx1"/>
            </a:solidFill>
            <a:prstDash val="lgDash"/>
            <a:round/>
            <a:headEnd type="none" w="med" len="med"/>
            <a:tailEnd type="none" w="med" len="med"/>
          </a:ln>
          <a:effectLst/>
        </p:spPr>
      </p:cxnSp>
      <p:sp>
        <p:nvSpPr>
          <p:cNvPr id="31" name="TextBox 9232">
            <a:extLst>
              <a:ext uri="{FF2B5EF4-FFF2-40B4-BE49-F238E27FC236}">
                <a16:creationId xmlns:a16="http://schemas.microsoft.com/office/drawing/2014/main" id="{C05C2556-6301-583B-6058-D1A8F3D8F4C4}"/>
              </a:ext>
            </a:extLst>
          </p:cNvPr>
          <p:cNvSpPr txBox="1"/>
          <p:nvPr/>
        </p:nvSpPr>
        <p:spPr>
          <a:xfrm>
            <a:off x="220271" y="4156105"/>
            <a:ext cx="723275" cy="369332"/>
          </a:xfrm>
          <a:prstGeom prst="rect">
            <a:avLst/>
          </a:prstGeom>
          <a:noFill/>
        </p:spPr>
        <p:txBody>
          <a:bodyPr wrap="none" rtlCol="0">
            <a:spAutoFit/>
          </a:bodyPr>
          <a:lstStyle/>
          <a:p>
            <a:pPr>
              <a:buNone/>
            </a:pPr>
            <a:r>
              <a:rPr lang="en-US" sz="1800" dirty="0"/>
              <a:t>DISK</a:t>
            </a:r>
          </a:p>
        </p:txBody>
      </p:sp>
      <p:sp>
        <p:nvSpPr>
          <p:cNvPr id="32" name="TextBox 9233">
            <a:extLst>
              <a:ext uri="{FF2B5EF4-FFF2-40B4-BE49-F238E27FC236}">
                <a16:creationId xmlns:a16="http://schemas.microsoft.com/office/drawing/2014/main" id="{0236FD59-FC9E-4AF1-ABBA-7DFFBE788660}"/>
              </a:ext>
            </a:extLst>
          </p:cNvPr>
          <p:cNvSpPr txBox="1"/>
          <p:nvPr/>
        </p:nvSpPr>
        <p:spPr>
          <a:xfrm>
            <a:off x="4868726" y="3543532"/>
            <a:ext cx="1340175" cy="307777"/>
          </a:xfrm>
          <a:prstGeom prst="rect">
            <a:avLst/>
          </a:prstGeom>
          <a:noFill/>
        </p:spPr>
        <p:txBody>
          <a:bodyPr wrap="none" rtlCol="0">
            <a:spAutoFit/>
          </a:bodyPr>
          <a:lstStyle/>
          <a:p>
            <a:pPr>
              <a:buNone/>
            </a:pPr>
            <a:r>
              <a:rPr lang="en-US" sz="1400" dirty="0">
                <a:latin typeface="+mj-lt"/>
              </a:rPr>
              <a:t>Transfer Layer</a:t>
            </a:r>
          </a:p>
        </p:txBody>
      </p:sp>
      <p:sp>
        <p:nvSpPr>
          <p:cNvPr id="33" name="TextBox 9234">
            <a:extLst>
              <a:ext uri="{FF2B5EF4-FFF2-40B4-BE49-F238E27FC236}">
                <a16:creationId xmlns:a16="http://schemas.microsoft.com/office/drawing/2014/main" id="{BF702DED-4B9E-A9DF-59BA-D33520D16F1C}"/>
              </a:ext>
            </a:extLst>
          </p:cNvPr>
          <p:cNvSpPr txBox="1"/>
          <p:nvPr/>
        </p:nvSpPr>
        <p:spPr>
          <a:xfrm>
            <a:off x="5599313" y="2406325"/>
            <a:ext cx="1184940" cy="461665"/>
          </a:xfrm>
          <a:prstGeom prst="rect">
            <a:avLst/>
          </a:prstGeom>
          <a:noFill/>
        </p:spPr>
        <p:txBody>
          <a:bodyPr wrap="none" rtlCol="0">
            <a:spAutoFit/>
          </a:bodyPr>
          <a:lstStyle/>
          <a:p>
            <a:pPr>
              <a:buNone/>
            </a:pPr>
            <a:r>
              <a:rPr lang="en-US" dirty="0"/>
              <a:t>Index X</a:t>
            </a:r>
          </a:p>
        </p:txBody>
      </p:sp>
      <p:sp>
        <p:nvSpPr>
          <p:cNvPr id="34" name="TextBox 9235">
            <a:extLst>
              <a:ext uri="{FF2B5EF4-FFF2-40B4-BE49-F238E27FC236}">
                <a16:creationId xmlns:a16="http://schemas.microsoft.com/office/drawing/2014/main" id="{EE5A1BFC-FDEE-F420-F260-12DD8346317C}"/>
              </a:ext>
            </a:extLst>
          </p:cNvPr>
          <p:cNvSpPr txBox="1"/>
          <p:nvPr/>
        </p:nvSpPr>
        <p:spPr>
          <a:xfrm>
            <a:off x="5599313" y="4352464"/>
            <a:ext cx="1184940" cy="461665"/>
          </a:xfrm>
          <a:prstGeom prst="rect">
            <a:avLst/>
          </a:prstGeom>
          <a:noFill/>
        </p:spPr>
        <p:txBody>
          <a:bodyPr wrap="none" rtlCol="0">
            <a:spAutoFit/>
          </a:bodyPr>
          <a:lstStyle/>
          <a:p>
            <a:pPr>
              <a:buNone/>
            </a:pPr>
            <a:r>
              <a:rPr lang="en-US" dirty="0"/>
              <a:t>Index Y</a:t>
            </a:r>
          </a:p>
        </p:txBody>
      </p:sp>
      <p:cxnSp>
        <p:nvCxnSpPr>
          <p:cNvPr id="35" name="Straight Connector 1">
            <a:extLst>
              <a:ext uri="{FF2B5EF4-FFF2-40B4-BE49-F238E27FC236}">
                <a16:creationId xmlns:a16="http://schemas.microsoft.com/office/drawing/2014/main" id="{417D8D31-5786-1878-BEE5-9C7E8C6AA2F8}"/>
              </a:ext>
            </a:extLst>
          </p:cNvPr>
          <p:cNvCxnSpPr>
            <a:cxnSpLocks/>
          </p:cNvCxnSpPr>
          <p:nvPr/>
        </p:nvCxnSpPr>
        <p:spPr bwMode="auto">
          <a:xfrm flipH="1">
            <a:off x="3646284" y="2208444"/>
            <a:ext cx="23575" cy="371433"/>
          </a:xfrm>
          <a:prstGeom prst="line">
            <a:avLst/>
          </a:prstGeom>
          <a:noFill/>
          <a:ln w="19050" cap="flat" cmpd="sng" algn="ctr">
            <a:solidFill>
              <a:schemeClr val="tx1"/>
            </a:solidFill>
            <a:prstDash val="solid"/>
            <a:round/>
            <a:headEnd type="none" w="med" len="med"/>
            <a:tailEnd type="none" w="med" len="med"/>
          </a:ln>
          <a:effectLst/>
        </p:spPr>
      </p:cxnSp>
      <p:cxnSp>
        <p:nvCxnSpPr>
          <p:cNvPr id="36" name="Straight Connector 4">
            <a:extLst>
              <a:ext uri="{FF2B5EF4-FFF2-40B4-BE49-F238E27FC236}">
                <a16:creationId xmlns:a16="http://schemas.microsoft.com/office/drawing/2014/main" id="{F07C8469-525F-CCA4-985E-DAFBB9210368}"/>
              </a:ext>
            </a:extLst>
          </p:cNvPr>
          <p:cNvCxnSpPr>
            <a:cxnSpLocks/>
          </p:cNvCxnSpPr>
          <p:nvPr/>
        </p:nvCxnSpPr>
        <p:spPr bwMode="auto">
          <a:xfrm>
            <a:off x="3667139" y="2180083"/>
            <a:ext cx="311338" cy="414924"/>
          </a:xfrm>
          <a:prstGeom prst="line">
            <a:avLst/>
          </a:prstGeom>
          <a:noFill/>
          <a:ln w="19050" cap="flat" cmpd="sng" algn="ctr">
            <a:solidFill>
              <a:schemeClr val="tx1"/>
            </a:solidFill>
            <a:prstDash val="solid"/>
            <a:round/>
            <a:headEnd type="none" w="med" len="med"/>
            <a:tailEnd type="none" w="med" len="med"/>
          </a:ln>
          <a:effectLst/>
        </p:spPr>
      </p:cxnSp>
      <p:sp>
        <p:nvSpPr>
          <p:cNvPr id="37" name="Oval 5">
            <a:extLst>
              <a:ext uri="{FF2B5EF4-FFF2-40B4-BE49-F238E27FC236}">
                <a16:creationId xmlns:a16="http://schemas.microsoft.com/office/drawing/2014/main" id="{F68CBBFC-9BCB-8415-3497-9AFBF0D15E11}"/>
              </a:ext>
            </a:extLst>
          </p:cNvPr>
          <p:cNvSpPr/>
          <p:nvPr/>
        </p:nvSpPr>
        <p:spPr bwMode="auto">
          <a:xfrm flipH="1">
            <a:off x="3845110" y="2589650"/>
            <a:ext cx="266518" cy="281824"/>
          </a:xfrm>
          <a:prstGeom prst="ellipse">
            <a:avLst/>
          </a:prstGeom>
          <a:solidFill>
            <a:schemeClr val="accent2">
              <a:alpha val="50000"/>
            </a:schemeClr>
          </a:solid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43000" indent="-228600"/>
            <a:endParaRPr lang="en-US">
              <a:ln w="0"/>
              <a:effectLst>
                <a:outerShdw blurRad="38100" dist="19050" dir="2700000" algn="tl" rotWithShape="0">
                  <a:schemeClr val="dk1">
                    <a:alpha val="40000"/>
                  </a:schemeClr>
                </a:outerShdw>
              </a:effectLst>
            </a:endParaRPr>
          </a:p>
        </p:txBody>
      </p:sp>
      <p:sp>
        <p:nvSpPr>
          <p:cNvPr id="38" name="Rectangle 10">
            <a:extLst>
              <a:ext uri="{FF2B5EF4-FFF2-40B4-BE49-F238E27FC236}">
                <a16:creationId xmlns:a16="http://schemas.microsoft.com/office/drawing/2014/main" id="{1BDDD378-F989-525F-D221-5D0659F122BA}"/>
              </a:ext>
            </a:extLst>
          </p:cNvPr>
          <p:cNvSpPr/>
          <p:nvPr/>
        </p:nvSpPr>
        <p:spPr bwMode="auto">
          <a:xfrm>
            <a:off x="4179943" y="2386812"/>
            <a:ext cx="861735" cy="1089931"/>
          </a:xfrm>
          <a:prstGeom prst="rect">
            <a:avLst/>
          </a:prstGeom>
          <a:noFill/>
          <a:ln w="2857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43000" marR="0" indent="-22860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a:ln>
                <a:noFill/>
              </a:ln>
              <a:solidFill>
                <a:schemeClr val="tx1"/>
              </a:solidFill>
              <a:effectLst/>
              <a:latin typeface="Times New Roman" pitchFamily="18" charset="0"/>
            </a:endParaRPr>
          </a:p>
        </p:txBody>
      </p:sp>
      <p:sp>
        <p:nvSpPr>
          <p:cNvPr id="39" name="TextBox 11">
            <a:extLst>
              <a:ext uri="{FF2B5EF4-FFF2-40B4-BE49-F238E27FC236}">
                <a16:creationId xmlns:a16="http://schemas.microsoft.com/office/drawing/2014/main" id="{A947F665-1ACF-FC14-3D83-1D7E98C39552}"/>
              </a:ext>
            </a:extLst>
          </p:cNvPr>
          <p:cNvSpPr txBox="1"/>
          <p:nvPr/>
        </p:nvSpPr>
        <p:spPr>
          <a:xfrm>
            <a:off x="3918633" y="1946062"/>
            <a:ext cx="2114681" cy="369332"/>
          </a:xfrm>
          <a:prstGeom prst="rect">
            <a:avLst/>
          </a:prstGeom>
          <a:noFill/>
        </p:spPr>
        <p:txBody>
          <a:bodyPr wrap="none" rtlCol="0">
            <a:spAutoFit/>
          </a:bodyPr>
          <a:lstStyle/>
          <a:p>
            <a:pPr>
              <a:buNone/>
            </a:pPr>
            <a:r>
              <a:rPr lang="en-US" sz="1800" dirty="0"/>
              <a:t>Subtree Pre-cleaning</a:t>
            </a:r>
          </a:p>
        </p:txBody>
      </p:sp>
      <p:sp>
        <p:nvSpPr>
          <p:cNvPr id="40" name="Oval 12">
            <a:extLst>
              <a:ext uri="{FF2B5EF4-FFF2-40B4-BE49-F238E27FC236}">
                <a16:creationId xmlns:a16="http://schemas.microsoft.com/office/drawing/2014/main" id="{8E62C989-DF1E-14E9-11E9-C3F4583F9F43}"/>
              </a:ext>
            </a:extLst>
          </p:cNvPr>
          <p:cNvSpPr/>
          <p:nvPr/>
        </p:nvSpPr>
        <p:spPr bwMode="auto">
          <a:xfrm flipH="1">
            <a:off x="4475342" y="2556801"/>
            <a:ext cx="266518" cy="281824"/>
          </a:xfrm>
          <a:prstGeom prst="ellipse">
            <a:avLst/>
          </a:prstGeom>
          <a:solidFill>
            <a:schemeClr val="accent2">
              <a:alpha val="50000"/>
            </a:schemeClr>
          </a:solid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43000" indent="-228600"/>
            <a:endParaRPr lang="en-US">
              <a:ln w="0"/>
              <a:effectLst>
                <a:outerShdw blurRad="38100" dist="19050" dir="2700000" algn="tl" rotWithShape="0">
                  <a:schemeClr val="dk1">
                    <a:alpha val="40000"/>
                  </a:schemeClr>
                </a:outerShdw>
              </a:effectLst>
            </a:endParaRPr>
          </a:p>
        </p:txBody>
      </p:sp>
      <p:sp>
        <p:nvSpPr>
          <p:cNvPr id="41" name="Oval 13">
            <a:extLst>
              <a:ext uri="{FF2B5EF4-FFF2-40B4-BE49-F238E27FC236}">
                <a16:creationId xmlns:a16="http://schemas.microsoft.com/office/drawing/2014/main" id="{1D3677ED-6C8D-B3F0-A7AC-FC4E7CB0E676}"/>
              </a:ext>
            </a:extLst>
          </p:cNvPr>
          <p:cNvSpPr/>
          <p:nvPr/>
        </p:nvSpPr>
        <p:spPr bwMode="auto">
          <a:xfrm flipH="1">
            <a:off x="4263041" y="3116935"/>
            <a:ext cx="266518" cy="281824"/>
          </a:xfrm>
          <a:prstGeom prst="ellipse">
            <a:avLst/>
          </a:prstGeom>
          <a:solidFill>
            <a:schemeClr val="accent2">
              <a:alpha val="50000"/>
            </a:schemeClr>
          </a:solid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43000" indent="-228600"/>
            <a:endParaRPr lang="en-US">
              <a:ln w="0"/>
              <a:effectLst>
                <a:outerShdw blurRad="38100" dist="19050" dir="2700000" algn="tl" rotWithShape="0">
                  <a:schemeClr val="dk1">
                    <a:alpha val="40000"/>
                  </a:schemeClr>
                </a:outerShdw>
              </a:effectLst>
            </a:endParaRPr>
          </a:p>
        </p:txBody>
      </p:sp>
      <p:sp>
        <p:nvSpPr>
          <p:cNvPr id="42" name="Oval 14">
            <a:extLst>
              <a:ext uri="{FF2B5EF4-FFF2-40B4-BE49-F238E27FC236}">
                <a16:creationId xmlns:a16="http://schemas.microsoft.com/office/drawing/2014/main" id="{450C62FC-B403-6CAF-BD1F-3DD5F05BB1AE}"/>
              </a:ext>
            </a:extLst>
          </p:cNvPr>
          <p:cNvSpPr/>
          <p:nvPr/>
        </p:nvSpPr>
        <p:spPr bwMode="auto">
          <a:xfrm flipH="1">
            <a:off x="4691743" y="3104625"/>
            <a:ext cx="266518" cy="281824"/>
          </a:xfrm>
          <a:prstGeom prst="ellipse">
            <a:avLst/>
          </a:prstGeom>
          <a:solidFill>
            <a:schemeClr val="accent2">
              <a:alpha val="50000"/>
            </a:schemeClr>
          </a:solid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43000" indent="-228600"/>
            <a:endParaRPr lang="en-US">
              <a:ln w="0"/>
              <a:effectLst>
                <a:outerShdw blurRad="38100" dist="19050" dir="2700000" algn="tl" rotWithShape="0">
                  <a:schemeClr val="dk1">
                    <a:alpha val="40000"/>
                  </a:schemeClr>
                </a:outerShdw>
              </a:effectLst>
            </a:endParaRPr>
          </a:p>
        </p:txBody>
      </p:sp>
      <p:cxnSp>
        <p:nvCxnSpPr>
          <p:cNvPr id="43" name="Straight Arrow Connector 16">
            <a:extLst>
              <a:ext uri="{FF2B5EF4-FFF2-40B4-BE49-F238E27FC236}">
                <a16:creationId xmlns:a16="http://schemas.microsoft.com/office/drawing/2014/main" id="{5788440E-4C87-7E5E-A54B-5E0EAD4C9816}"/>
              </a:ext>
            </a:extLst>
          </p:cNvPr>
          <p:cNvCxnSpPr>
            <a:cxnSpLocks/>
          </p:cNvCxnSpPr>
          <p:nvPr/>
        </p:nvCxnSpPr>
        <p:spPr bwMode="auto">
          <a:xfrm flipH="1">
            <a:off x="2996862" y="3386449"/>
            <a:ext cx="1179964" cy="163936"/>
          </a:xfrm>
          <a:prstGeom prst="straightConnector1">
            <a:avLst/>
          </a:prstGeom>
          <a:noFill/>
          <a:ln w="15875" cap="flat" cmpd="sng" algn="ctr">
            <a:solidFill>
              <a:schemeClr val="accent2"/>
            </a:solidFill>
            <a:prstDash val="solid"/>
            <a:round/>
            <a:headEnd type="none" w="med" len="med"/>
            <a:tailEnd type="triangle"/>
          </a:ln>
          <a:effectLst/>
        </p:spPr>
      </p:cxnSp>
      <p:pic>
        <p:nvPicPr>
          <p:cNvPr id="44" name="Picture 20">
            <a:extLst>
              <a:ext uri="{FF2B5EF4-FFF2-40B4-BE49-F238E27FC236}">
                <a16:creationId xmlns:a16="http://schemas.microsoft.com/office/drawing/2014/main" id="{707C9AA6-063C-273F-A9F6-7F39CD48EC35}"/>
              </a:ext>
            </a:extLst>
          </p:cNvPr>
          <p:cNvPicPr>
            <a:picLocks noChangeAspect="1"/>
          </p:cNvPicPr>
          <p:nvPr/>
        </p:nvPicPr>
        <p:blipFill>
          <a:blip r:embed="rId14"/>
          <a:stretch>
            <a:fillRect/>
          </a:stretch>
        </p:blipFill>
        <p:spPr>
          <a:xfrm>
            <a:off x="4658748" y="4757714"/>
            <a:ext cx="225948" cy="191713"/>
          </a:xfrm>
          <a:prstGeom prst="rect">
            <a:avLst/>
          </a:prstGeom>
        </p:spPr>
      </p:pic>
      <p:pic>
        <p:nvPicPr>
          <p:cNvPr id="45" name="Picture 21">
            <a:extLst>
              <a:ext uri="{FF2B5EF4-FFF2-40B4-BE49-F238E27FC236}">
                <a16:creationId xmlns:a16="http://schemas.microsoft.com/office/drawing/2014/main" id="{DD8F82DC-C3F5-5C1B-3BE9-C8CC947EEA68}"/>
              </a:ext>
            </a:extLst>
          </p:cNvPr>
          <p:cNvPicPr>
            <a:picLocks noChangeAspect="1"/>
          </p:cNvPicPr>
          <p:nvPr/>
        </p:nvPicPr>
        <p:blipFill>
          <a:blip r:embed="rId14"/>
          <a:stretch>
            <a:fillRect/>
          </a:stretch>
        </p:blipFill>
        <p:spPr>
          <a:xfrm>
            <a:off x="3543928" y="4757715"/>
            <a:ext cx="225948" cy="191713"/>
          </a:xfrm>
          <a:prstGeom prst="rect">
            <a:avLst/>
          </a:prstGeom>
        </p:spPr>
      </p:pic>
      <p:pic>
        <p:nvPicPr>
          <p:cNvPr id="46" name="Picture 22">
            <a:extLst>
              <a:ext uri="{FF2B5EF4-FFF2-40B4-BE49-F238E27FC236}">
                <a16:creationId xmlns:a16="http://schemas.microsoft.com/office/drawing/2014/main" id="{198F5C96-340C-1C99-41A4-2ED2A7C4D934}"/>
              </a:ext>
            </a:extLst>
          </p:cNvPr>
          <p:cNvPicPr>
            <a:picLocks noChangeAspect="1"/>
          </p:cNvPicPr>
          <p:nvPr/>
        </p:nvPicPr>
        <p:blipFill>
          <a:blip r:embed="rId14"/>
          <a:stretch>
            <a:fillRect/>
          </a:stretch>
        </p:blipFill>
        <p:spPr>
          <a:xfrm>
            <a:off x="4894663" y="4759766"/>
            <a:ext cx="225948" cy="191713"/>
          </a:xfrm>
          <a:prstGeom prst="rect">
            <a:avLst/>
          </a:prstGeom>
        </p:spPr>
      </p:pic>
    </p:spTree>
    <p:extLst>
      <p:ext uri="{BB962C8B-B14F-4D97-AF65-F5344CB8AC3E}">
        <p14:creationId xmlns:p14="http://schemas.microsoft.com/office/powerpoint/2010/main" val="175032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left)">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8" fill="hold" grpId="0" nodeType="clickEffect">
                                  <p:stCondLst>
                                    <p:cond delay="0"/>
                                  </p:stCondLst>
                                  <p:childTnLst>
                                    <p:animEffect transition="out" filter="wipe(left)">
                                      <p:cBhvr>
                                        <p:cTn id="14" dur="1000"/>
                                        <p:tgtEl>
                                          <p:spTgt spid="18"/>
                                        </p:tgtEl>
                                      </p:cBhvr>
                                    </p:animEffect>
                                    <p:set>
                                      <p:cBhvr>
                                        <p:cTn id="15" dur="1" fill="hold">
                                          <p:stCondLst>
                                            <p:cond delay="999"/>
                                          </p:stCondLst>
                                        </p:cTn>
                                        <p:tgtEl>
                                          <p:spTgt spid="18"/>
                                        </p:tgtEl>
                                        <p:attrNameLst>
                                          <p:attrName>style.visibility</p:attrName>
                                        </p:attrNameLst>
                                      </p:cBhvr>
                                      <p:to>
                                        <p:strVal val="hidden"/>
                                      </p:to>
                                    </p:set>
                                  </p:childTnLst>
                                </p:cTn>
                              </p:par>
                              <p:par>
                                <p:cTn id="16" presetID="22" presetClass="exit" presetSubtype="8" fill="hold" grpId="0" nodeType="withEffect">
                                  <p:stCondLst>
                                    <p:cond delay="0"/>
                                  </p:stCondLst>
                                  <p:childTnLst>
                                    <p:animEffect transition="out" filter="wipe(left)">
                                      <p:cBhvr>
                                        <p:cTn id="17" dur="1000"/>
                                        <p:tgtEl>
                                          <p:spTgt spid="27"/>
                                        </p:tgtEl>
                                      </p:cBhvr>
                                    </p:animEffect>
                                    <p:set>
                                      <p:cBhvr>
                                        <p:cTn id="18" dur="1" fill="hold">
                                          <p:stCondLst>
                                            <p:cond delay="999"/>
                                          </p:stCondLst>
                                        </p:cTn>
                                        <p:tgtEl>
                                          <p:spTgt spid="27"/>
                                        </p:tgtEl>
                                        <p:attrNameLst>
                                          <p:attrName>style.visibility</p:attrName>
                                        </p:attrNameLst>
                                      </p:cBhvr>
                                      <p:to>
                                        <p:strVal val="hidden"/>
                                      </p:to>
                                    </p:set>
                                  </p:childTnLst>
                                </p:cTn>
                              </p:par>
                              <p:par>
                                <p:cTn id="19" presetID="22" presetClass="exit" presetSubtype="8" fill="hold" grpId="0" nodeType="withEffect">
                                  <p:stCondLst>
                                    <p:cond delay="0"/>
                                  </p:stCondLst>
                                  <p:childTnLst>
                                    <p:animEffect transition="out" filter="wipe(left)">
                                      <p:cBhvr>
                                        <p:cTn id="20" dur="1000"/>
                                        <p:tgtEl>
                                          <p:spTgt spid="28"/>
                                        </p:tgtEl>
                                      </p:cBhvr>
                                    </p:animEffect>
                                    <p:set>
                                      <p:cBhvr>
                                        <p:cTn id="21" dur="1" fill="hold">
                                          <p:stCondLst>
                                            <p:cond delay="999"/>
                                          </p:stCondLst>
                                        </p:cTn>
                                        <p:tgtEl>
                                          <p:spTgt spid="28"/>
                                        </p:tgtEl>
                                        <p:attrNameLst>
                                          <p:attrName>style.visibility</p:attrName>
                                        </p:attrNameLst>
                                      </p:cBhvr>
                                      <p:to>
                                        <p:strVal val="hidden"/>
                                      </p:to>
                                    </p:set>
                                  </p:childTnLst>
                                </p:cTn>
                              </p:par>
                              <p:par>
                                <p:cTn id="22" presetID="22" presetClass="entr" presetSubtype="8"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left)">
                                      <p:cBhvr>
                                        <p:cTn id="24" dur="1000"/>
                                        <p:tgtEl>
                                          <p:spTgt spid="4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wipe(left)">
                                      <p:cBhvr>
                                        <p:cTn id="27" dur="1000"/>
                                        <p:tgtEl>
                                          <p:spTgt spid="41"/>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wipe(left)">
                                      <p:cBhvr>
                                        <p:cTn id="30" dur="1000"/>
                                        <p:tgtEl>
                                          <p:spTgt spid="42"/>
                                        </p:tgtEl>
                                      </p:cBhvr>
                                    </p:animEffect>
                                  </p:childTnLst>
                                </p:cTn>
                              </p:par>
                            </p:childTnLst>
                          </p:cTn>
                        </p:par>
                        <p:par>
                          <p:cTn id="31" fill="hold">
                            <p:stCondLst>
                              <p:cond delay="1000"/>
                            </p:stCondLst>
                            <p:childTnLst>
                              <p:par>
                                <p:cTn id="32" presetID="22" presetClass="entr" presetSubtype="2" fill="hold" nodeType="after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wipe(right)">
                                      <p:cBhvr>
                                        <p:cTn id="34" dur="500"/>
                                        <p:tgtEl>
                                          <p:spTgt spid="43"/>
                                        </p:tgtEl>
                                      </p:cBhvr>
                                    </p:animEffect>
                                  </p:childTnLst>
                                </p:cTn>
                              </p:par>
                            </p:childTnLst>
                          </p:cTn>
                        </p:par>
                        <p:par>
                          <p:cTn id="35" fill="hold">
                            <p:stCondLst>
                              <p:cond delay="1500"/>
                            </p:stCondLst>
                            <p:childTnLst>
                              <p:par>
                                <p:cTn id="36" presetID="22" presetClass="entr" presetSubtype="1" fill="hold" nodeType="after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wipe(up)">
                                      <p:cBhvr>
                                        <p:cTn id="38" dur="500"/>
                                        <p:tgtEl>
                                          <p:spTgt spid="45"/>
                                        </p:tgtEl>
                                      </p:cBhvr>
                                    </p:animEffect>
                                  </p:childTnLst>
                                </p:cTn>
                              </p:par>
                              <p:par>
                                <p:cTn id="39" presetID="22" presetClass="entr" presetSubtype="1"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wipe(up)">
                                      <p:cBhvr>
                                        <p:cTn id="41" dur="500"/>
                                        <p:tgtEl>
                                          <p:spTgt spid="44"/>
                                        </p:tgtEl>
                                      </p:cBhvr>
                                    </p:animEffect>
                                  </p:childTnLst>
                                </p:cTn>
                              </p:par>
                              <p:par>
                                <p:cTn id="42" presetID="22" presetClass="entr" presetSubtype="1" fill="hold" nodeType="with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wipe(up)">
                                      <p:cBhvr>
                                        <p:cTn id="4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7" grpId="0" animBg="1"/>
      <p:bldP spid="28" grpId="0" animBg="1"/>
      <p:bldP spid="38" grpId="0" animBg="1"/>
      <p:bldP spid="39" grpId="0"/>
      <p:bldP spid="40" grpId="0" animBg="1"/>
      <p:bldP spid="41" grpId="0" animBg="1"/>
      <p:bldP spid="4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3324949" cy="523220"/>
          </a:xfrm>
          <a:prstGeom prst="rect">
            <a:avLst/>
          </a:prstGeom>
          <a:noFill/>
        </p:spPr>
        <p:txBody>
          <a:bodyPr wrap="none" rtlCol="0">
            <a:spAutoFit/>
          </a:bodyPr>
          <a:lstStyle/>
          <a:p>
            <a:r>
              <a:rPr kumimoji="1" lang="en-US" altLang="zh-CN" sz="2800" b="1" dirty="0">
                <a:ea typeface="TencentSans W7" panose="020C04030202040F0204" pitchFamily="34" charset="-122"/>
              </a:rPr>
              <a:t>SIGMOD’24 Paper I</a:t>
            </a:r>
          </a:p>
        </p:txBody>
      </p:sp>
      <p:grpSp>
        <p:nvGrpSpPr>
          <p:cNvPr id="84" name="组合 83">
            <a:extLst>
              <a:ext uri="{FF2B5EF4-FFF2-40B4-BE49-F238E27FC236}">
                <a16:creationId xmlns:a16="http://schemas.microsoft.com/office/drawing/2014/main" id="{93CA381F-7A79-6042-B333-ABE5532E1F24}"/>
              </a:ext>
            </a:extLst>
          </p:cNvPr>
          <p:cNvGrpSpPr/>
          <p:nvPr/>
        </p:nvGrpSpPr>
        <p:grpSpPr>
          <a:xfrm>
            <a:off x="7980655" y="1388300"/>
            <a:ext cx="3767059" cy="2881585"/>
            <a:chOff x="8418512" y="1064840"/>
            <a:chExt cx="3767059" cy="2881585"/>
          </a:xfrm>
        </p:grpSpPr>
        <p:sp>
          <p:nvSpPr>
            <p:cNvPr id="92" name="iSlíďè">
              <a:extLst>
                <a:ext uri="{FF2B5EF4-FFF2-40B4-BE49-F238E27FC236}">
                  <a16:creationId xmlns:a16="http://schemas.microsoft.com/office/drawing/2014/main" id="{2108B3D1-1B15-B345-ACAC-041F49BFC64B}"/>
                </a:ext>
              </a:extLst>
            </p:cNvPr>
            <p:cNvSpPr txBox="1"/>
            <p:nvPr/>
          </p:nvSpPr>
          <p:spPr bwMode="auto">
            <a:xfrm>
              <a:off x="9048029" y="2913130"/>
              <a:ext cx="3137542" cy="1033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a:bodyPr>
            <a:lstStyle/>
            <a:p>
              <a:pPr marL="0" marR="0" lvl="0" indent="0" algn="l" defTabSz="913765" rtl="0" eaLnBrk="1" fontAlgn="auto" latinLnBrk="0" hangingPunct="1">
                <a:spcBef>
                  <a:spcPct val="0"/>
                </a:spcBef>
                <a:spcAft>
                  <a:spcPts val="0"/>
                </a:spcAft>
                <a:buClrTx/>
                <a:buSzTx/>
                <a:buFontTx/>
                <a:buNone/>
                <a:defRPr/>
              </a:pPr>
              <a:r>
                <a:rPr lang="zh-CN" altLang="en-US" sz="1200" b="1" dirty="0">
                  <a:solidFill>
                    <a:schemeClr val="bg2">
                      <a:lumMod val="10000"/>
                    </a:schemeClr>
                  </a:solidFill>
                  <a:latin typeface="思源黑体 CN Normal" panose="020B0400000000000000" pitchFamily="34" charset="-122"/>
                  <a:ea typeface="思源黑体 CN Normal" panose="020B0400000000000000" pitchFamily="34" charset="-122"/>
                </a:rPr>
                <a:t>提出了一种轻量级策略，</a:t>
              </a:r>
              <a:endParaRPr lang="en-US" altLang="zh-CN" sz="1200" b="1" dirty="0">
                <a:solidFill>
                  <a:schemeClr val="bg2">
                    <a:lumMod val="10000"/>
                  </a:schemeClr>
                </a:solidFill>
                <a:latin typeface="思源黑体 CN Normal" panose="020B0400000000000000" pitchFamily="34" charset="-122"/>
                <a:ea typeface="思源黑体 CN Normal" panose="020B0400000000000000" pitchFamily="34" charset="-122"/>
              </a:endParaRPr>
            </a:p>
            <a:p>
              <a:pPr marL="0" marR="0" lvl="0" indent="0" algn="l" defTabSz="913765" rtl="0" eaLnBrk="1" fontAlgn="auto" latinLnBrk="0" hangingPunct="1">
                <a:spcBef>
                  <a:spcPct val="0"/>
                </a:spcBef>
                <a:spcAft>
                  <a:spcPts val="0"/>
                </a:spcAft>
                <a:buClrTx/>
                <a:buSzTx/>
                <a:buFontTx/>
                <a:buNone/>
                <a:defRPr/>
              </a:pPr>
              <a:r>
                <a:rPr lang="zh-CN" altLang="en-US" sz="1200" b="1" dirty="0">
                  <a:solidFill>
                    <a:schemeClr val="bg2">
                      <a:lumMod val="10000"/>
                    </a:schemeClr>
                  </a:solidFill>
                  <a:latin typeface="思源黑体 CN Normal" panose="020B0400000000000000" pitchFamily="34" charset="-122"/>
                  <a:ea typeface="思源黑体 CN Normal" panose="020B0400000000000000" pitchFamily="34" charset="-122"/>
                </a:rPr>
                <a:t>用于在学习索引中维护统计信息，</a:t>
              </a:r>
              <a:endParaRPr lang="en-US" altLang="zh-CN" sz="1200" b="1" dirty="0">
                <a:solidFill>
                  <a:schemeClr val="bg2">
                    <a:lumMod val="10000"/>
                  </a:schemeClr>
                </a:solidFill>
                <a:latin typeface="思源黑体 CN Normal" panose="020B0400000000000000" pitchFamily="34" charset="-122"/>
                <a:ea typeface="思源黑体 CN Normal" panose="020B0400000000000000" pitchFamily="34" charset="-122"/>
              </a:endParaRPr>
            </a:p>
            <a:p>
              <a:pPr marL="0" marR="0" lvl="0" indent="0" algn="l" defTabSz="913765" rtl="0" eaLnBrk="1" fontAlgn="auto" latinLnBrk="0" hangingPunct="1">
                <a:spcBef>
                  <a:spcPct val="0"/>
                </a:spcBef>
                <a:spcAft>
                  <a:spcPts val="0"/>
                </a:spcAft>
                <a:buClrTx/>
                <a:buSzTx/>
                <a:buFontTx/>
                <a:buNone/>
                <a:defRPr/>
              </a:pPr>
              <a:r>
                <a:rPr lang="zh-CN" altLang="en-US" sz="1200" b="1" dirty="0">
                  <a:solidFill>
                    <a:schemeClr val="bg2">
                      <a:lumMod val="10000"/>
                    </a:schemeClr>
                  </a:solidFill>
                  <a:latin typeface="思源黑体 CN Normal" panose="020B0400000000000000" pitchFamily="34" charset="-122"/>
                  <a:ea typeface="思源黑体 CN Normal" panose="020B0400000000000000" pitchFamily="34" charset="-122"/>
                </a:rPr>
                <a:t>目标是进一步提高索引的可扩展性</a:t>
              </a:r>
              <a:endParaRPr kumimoji="0" lang="zh-CN" altLang="en-US" sz="1200" b="1" i="0" u="none" strike="noStrike" kern="1200" cap="none" spc="0" normalizeH="0" baseline="0" noProof="0" dirty="0">
                <a:ln>
                  <a:noFill/>
                </a:ln>
                <a:solidFill>
                  <a:schemeClr val="bg2">
                    <a:lumMod val="10000"/>
                  </a:schemeClr>
                </a:solidFill>
                <a:effectLst/>
                <a:uLnTx/>
                <a:uFillTx/>
                <a:latin typeface="思源黑体 CN Normal" panose="020B0400000000000000" pitchFamily="34" charset="-122"/>
                <a:ea typeface="思源黑体 CN Normal" panose="020B0400000000000000" pitchFamily="34" charset="-122"/>
              </a:endParaRPr>
            </a:p>
          </p:txBody>
        </p:sp>
        <p:sp>
          <p:nvSpPr>
            <p:cNvPr id="94" name="iSlíďè">
              <a:extLst>
                <a:ext uri="{FF2B5EF4-FFF2-40B4-BE49-F238E27FC236}">
                  <a16:creationId xmlns:a16="http://schemas.microsoft.com/office/drawing/2014/main" id="{FE636AE8-E2CC-5E42-8B3E-5B5048E0EC99}"/>
                </a:ext>
              </a:extLst>
            </p:cNvPr>
            <p:cNvSpPr txBox="1"/>
            <p:nvPr/>
          </p:nvSpPr>
          <p:spPr bwMode="auto">
            <a:xfrm>
              <a:off x="9048029" y="1619865"/>
              <a:ext cx="2998059" cy="1140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a:bodyPr>
            <a:lstStyle/>
            <a:p>
              <a:r>
                <a:rPr kumimoji="1" lang="zh-CN" altLang="en-US" sz="1200" b="1" dirty="0">
                  <a:latin typeface="TencentSans W7" panose="020C04030202040F0204" pitchFamily="34" charset="-122"/>
                  <a:ea typeface="TencentSans W7" panose="020C04030202040F0204" pitchFamily="34" charset="-122"/>
                </a:rPr>
                <a:t>定义了一组节点演化策略，</a:t>
              </a:r>
              <a:endParaRPr kumimoji="1" lang="en-US" altLang="zh-CN" sz="1200" b="1" dirty="0">
                <a:latin typeface="TencentSans W7" panose="020C04030202040F0204" pitchFamily="34" charset="-122"/>
                <a:ea typeface="TencentSans W7" panose="020C04030202040F0204" pitchFamily="34" charset="-122"/>
              </a:endParaRPr>
            </a:p>
            <a:p>
              <a:r>
                <a:rPr kumimoji="1" lang="zh-CN" altLang="en-US" sz="1200" b="1" dirty="0">
                  <a:latin typeface="TencentSans W7" panose="020C04030202040F0204" pitchFamily="34" charset="-122"/>
                  <a:ea typeface="TencentSans W7" panose="020C04030202040F0204" pitchFamily="34" charset="-122"/>
                </a:rPr>
                <a:t>使学习索引能够适应各种工作负载偏斜，</a:t>
              </a:r>
              <a:endParaRPr kumimoji="1" lang="en-US" altLang="zh-CN" sz="1200" b="1" dirty="0">
                <a:latin typeface="TencentSans W7" panose="020C04030202040F0204" pitchFamily="34" charset="-122"/>
                <a:ea typeface="TencentSans W7" panose="020C04030202040F0204" pitchFamily="34" charset="-122"/>
              </a:endParaRPr>
            </a:p>
            <a:p>
              <a:r>
                <a:rPr kumimoji="1" lang="zh-CN" altLang="en-US" sz="1200" b="1" dirty="0">
                  <a:latin typeface="TencentSans W7" panose="020C04030202040F0204" pitchFamily="34" charset="-122"/>
                  <a:ea typeface="TencentSans W7" panose="020C04030202040F0204" pitchFamily="34" charset="-122"/>
                </a:rPr>
                <a:t>并在这种情况下提高其并发性能</a:t>
              </a:r>
              <a:endParaRPr lang="zh-CN" altLang="en-US" sz="1200" dirty="0">
                <a:latin typeface="腾讯体 W3" panose="020C04030202040F0204" pitchFamily="34" charset="-122"/>
                <a:ea typeface="腾讯体 W3" panose="020C04030202040F0204" pitchFamily="34" charset="-122"/>
              </a:endParaRPr>
            </a:p>
          </p:txBody>
        </p:sp>
        <p:sp>
          <p:nvSpPr>
            <p:cNvPr id="95" name="椭圆 94">
              <a:extLst>
                <a:ext uri="{FF2B5EF4-FFF2-40B4-BE49-F238E27FC236}">
                  <a16:creationId xmlns:a16="http://schemas.microsoft.com/office/drawing/2014/main" id="{C8A207B7-63EC-7749-BAA1-8E6F0442F886}"/>
                </a:ext>
              </a:extLst>
            </p:cNvPr>
            <p:cNvSpPr>
              <a:spLocks noChangeAspect="1"/>
            </p:cNvSpPr>
            <p:nvPr/>
          </p:nvSpPr>
          <p:spPr>
            <a:xfrm>
              <a:off x="8418512" y="1649514"/>
              <a:ext cx="576000" cy="576000"/>
            </a:xfrm>
            <a:prstGeom prst="ellipse">
              <a:avLst/>
            </a:prstGeom>
            <a:solidFill>
              <a:srgbClr val="F4F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en-US" altLang="zh-CN" sz="1400" b="1" dirty="0">
                  <a:solidFill>
                    <a:srgbClr val="0052D9"/>
                  </a:solidFill>
                  <a:latin typeface="思源黑体 CN Normal" panose="020B0400000000000000" pitchFamily="34" charset="-122"/>
                  <a:ea typeface="思源黑体 CN Normal" panose="020B0400000000000000" pitchFamily="34" charset="-122"/>
                </a:rPr>
                <a:t>0</a:t>
              </a:r>
              <a:r>
                <a:rPr kumimoji="1" lang="en-US" altLang="zh-Hans" sz="1400" b="1" dirty="0">
                  <a:solidFill>
                    <a:srgbClr val="0052D9"/>
                  </a:solidFill>
                  <a:latin typeface="思源黑体 CN Normal" panose="020B0400000000000000" pitchFamily="34" charset="-122"/>
                  <a:ea typeface="思源黑体 CN Normal" panose="020B0400000000000000" pitchFamily="34" charset="-122"/>
                </a:rPr>
                <a:t>1</a:t>
              </a:r>
              <a:endParaRPr kumimoji="1" lang="zh-CN" altLang="en-US" sz="1400" b="1" dirty="0">
                <a:solidFill>
                  <a:srgbClr val="0052D9"/>
                </a:solidFill>
                <a:latin typeface="思源黑体 CN Normal" panose="020B0400000000000000" pitchFamily="34" charset="-122"/>
                <a:ea typeface="思源黑体 CN Normal" panose="020B0400000000000000" pitchFamily="34" charset="-122"/>
              </a:endParaRPr>
            </a:p>
          </p:txBody>
        </p:sp>
        <p:sp>
          <p:nvSpPr>
            <p:cNvPr id="96" name="椭圆 95">
              <a:extLst>
                <a:ext uri="{FF2B5EF4-FFF2-40B4-BE49-F238E27FC236}">
                  <a16:creationId xmlns:a16="http://schemas.microsoft.com/office/drawing/2014/main" id="{9F06E41F-2C4A-9246-A171-16427DC90754}"/>
                </a:ext>
              </a:extLst>
            </p:cNvPr>
            <p:cNvSpPr>
              <a:spLocks noChangeAspect="1"/>
            </p:cNvSpPr>
            <p:nvPr/>
          </p:nvSpPr>
          <p:spPr>
            <a:xfrm>
              <a:off x="8418512" y="2921199"/>
              <a:ext cx="576000" cy="576000"/>
            </a:xfrm>
            <a:prstGeom prst="ellipse">
              <a:avLst/>
            </a:prstGeom>
            <a:solidFill>
              <a:srgbClr val="F4F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en-US" altLang="zh-CN" sz="1400" b="1" dirty="0">
                  <a:solidFill>
                    <a:srgbClr val="0052D9"/>
                  </a:solidFill>
                  <a:latin typeface="思源黑体 CN Normal" panose="020B0400000000000000" pitchFamily="34" charset="-122"/>
                  <a:ea typeface="思源黑体 CN Normal" panose="020B0400000000000000" pitchFamily="34" charset="-122"/>
                </a:rPr>
                <a:t>0</a:t>
              </a:r>
              <a:r>
                <a:rPr kumimoji="1" lang="en-US" altLang="zh-Hans" sz="1400" b="1" dirty="0">
                  <a:solidFill>
                    <a:srgbClr val="0052D9"/>
                  </a:solidFill>
                  <a:latin typeface="思源黑体 CN Normal" panose="020B0400000000000000" pitchFamily="34" charset="-122"/>
                  <a:ea typeface="思源黑体 CN Normal" panose="020B0400000000000000" pitchFamily="34" charset="-122"/>
                </a:rPr>
                <a:t>2</a:t>
              </a:r>
              <a:endParaRPr kumimoji="1" lang="zh-CN" altLang="en-US" sz="1400" b="1" dirty="0">
                <a:solidFill>
                  <a:srgbClr val="0052D9"/>
                </a:solidFill>
                <a:latin typeface="思源黑体 CN Normal" panose="020B0400000000000000" pitchFamily="34" charset="-122"/>
                <a:ea typeface="思源黑体 CN Normal" panose="020B0400000000000000" pitchFamily="34" charset="-122"/>
              </a:endParaRPr>
            </a:p>
          </p:txBody>
        </p:sp>
        <p:sp>
          <p:nvSpPr>
            <p:cNvPr id="98" name="矩形 97">
              <a:extLst>
                <a:ext uri="{FF2B5EF4-FFF2-40B4-BE49-F238E27FC236}">
                  <a16:creationId xmlns:a16="http://schemas.microsoft.com/office/drawing/2014/main" id="{439CE157-8B34-2945-8592-67A0BC2DF873}"/>
                </a:ext>
              </a:extLst>
            </p:cNvPr>
            <p:cNvSpPr>
              <a:spLocks noChangeArrowheads="1"/>
            </p:cNvSpPr>
            <p:nvPr/>
          </p:nvSpPr>
          <p:spPr bwMode="auto">
            <a:xfrm>
              <a:off x="8418512" y="1064840"/>
              <a:ext cx="3420082" cy="324000"/>
            </a:xfrm>
            <a:prstGeom prst="rect">
              <a:avLst/>
            </a:prstGeom>
            <a:solidFill>
              <a:srgbClr val="0052D9"/>
            </a:solidFill>
            <a:ln w="7" cap="flat">
              <a:noFill/>
              <a:prstDash val="solid"/>
              <a:miter lim="800000"/>
              <a:headEnd/>
              <a:tailEnd/>
            </a:ln>
          </p:spPr>
          <p:txBody>
            <a:bodyPr/>
            <a:lstStyle/>
            <a:p>
              <a:pPr algn="ctr">
                <a:defRPr/>
              </a:pPr>
              <a:r>
                <a:rPr lang="en-US" altLang="zh-CN" sz="1400" b="1" dirty="0">
                  <a:solidFill>
                    <a:srgbClr val="F8F8F8"/>
                  </a:solidFill>
                  <a:latin typeface="思源黑体 CN Normal" panose="020B0400000000000000" pitchFamily="34" charset="-122"/>
                  <a:ea typeface="思源黑体 CN Normal" panose="020B0400000000000000" pitchFamily="34" charset="-122"/>
                </a:rPr>
                <a:t>Key designs</a:t>
              </a:r>
              <a:endParaRPr lang="zh-CN" altLang="en-US" sz="1400" b="1" dirty="0">
                <a:solidFill>
                  <a:srgbClr val="F8F8F8"/>
                </a:solidFill>
                <a:latin typeface="思源黑体 CN Normal" panose="020B0400000000000000" pitchFamily="34" charset="-122"/>
                <a:ea typeface="思源黑体 CN Normal" panose="020B0400000000000000" pitchFamily="34" charset="-122"/>
              </a:endParaRPr>
            </a:p>
          </p:txBody>
        </p:sp>
      </p:grpSp>
      <p:sp>
        <p:nvSpPr>
          <p:cNvPr id="2" name="矩形 1">
            <a:extLst>
              <a:ext uri="{FF2B5EF4-FFF2-40B4-BE49-F238E27FC236}">
                <a16:creationId xmlns:a16="http://schemas.microsoft.com/office/drawing/2014/main" id="{179F2196-3C94-E749-942E-20FCD6B82791}"/>
              </a:ext>
            </a:extLst>
          </p:cNvPr>
          <p:cNvSpPr/>
          <p:nvPr/>
        </p:nvSpPr>
        <p:spPr>
          <a:xfrm>
            <a:off x="7524934" y="4680290"/>
            <a:ext cx="4331524" cy="779381"/>
          </a:xfrm>
          <a:prstGeom prst="rect">
            <a:avLst/>
          </a:prstGeom>
        </p:spPr>
        <p:txBody>
          <a:bodyPr wrap="square">
            <a:spAutoFit/>
          </a:bodyPr>
          <a:lstStyle/>
          <a:p>
            <a:pPr>
              <a:lnSpc>
                <a:spcPct val="150000"/>
              </a:lnSpc>
            </a:pPr>
            <a:endParaRPr lang="en-US" altLang="zh-CN" sz="2000" b="1" dirty="0">
              <a:latin typeface="腾讯体 W7" panose="020C08030202040F0204" pitchFamily="34" charset="-122"/>
              <a:ea typeface="腾讯体 W7" panose="020C08030202040F0204" pitchFamily="34" charset="-122"/>
            </a:endParaRPr>
          </a:p>
          <a:p>
            <a:pPr algn="ctr">
              <a:lnSpc>
                <a:spcPct val="150000"/>
              </a:lnSpc>
            </a:pPr>
            <a:r>
              <a:rPr lang="en-US" altLang="zh-CN" sz="1100" dirty="0">
                <a:latin typeface="腾讯体 W7" panose="020C08030202040F0204" pitchFamily="34" charset="-122"/>
                <a:ea typeface="腾讯体 W7" panose="020C08030202040F0204" pitchFamily="34" charset="-122"/>
              </a:rPr>
              <a:t>SALI</a:t>
            </a:r>
            <a:r>
              <a:rPr lang="zh-CN" altLang="en-US" sz="1100" dirty="0">
                <a:latin typeface="腾讯体 W7" panose="020C08030202040F0204" pitchFamily="34" charset="-122"/>
                <a:ea typeface="腾讯体 W7" panose="020C08030202040F0204" pitchFamily="34" charset="-122"/>
              </a:rPr>
              <a:t>显著提高了</a:t>
            </a:r>
            <a:r>
              <a:rPr lang="en-US" altLang="zh-CN" sz="1100" dirty="0">
                <a:latin typeface="腾讯体 W7" panose="020C08030202040F0204" pitchFamily="34" charset="-122"/>
                <a:ea typeface="腾讯体 W7" panose="020C08030202040F0204" pitchFamily="34" charset="-122"/>
              </a:rPr>
              <a:t>64</a:t>
            </a:r>
            <a:r>
              <a:rPr lang="zh-CN" altLang="en-US" sz="1100" dirty="0">
                <a:latin typeface="腾讯体 W7" panose="020C08030202040F0204" pitchFamily="34" charset="-122"/>
                <a:ea typeface="腾讯体 W7" panose="020C08030202040F0204" pitchFamily="34" charset="-122"/>
              </a:rPr>
              <a:t>个线程的插入吞吐量，平均提高了</a:t>
            </a:r>
            <a:r>
              <a:rPr lang="en-US" altLang="zh-CN" sz="1100" dirty="0">
                <a:latin typeface="腾讯体 W7" panose="020C08030202040F0204" pitchFamily="34" charset="-122"/>
                <a:ea typeface="腾讯体 W7" panose="020C08030202040F0204" pitchFamily="34" charset="-122"/>
              </a:rPr>
              <a:t>2.04</a:t>
            </a:r>
            <a:r>
              <a:rPr lang="zh-CN" altLang="en-US" sz="1100" dirty="0">
                <a:latin typeface="腾讯体 W7" panose="020C08030202040F0204" pitchFamily="34" charset="-122"/>
                <a:ea typeface="腾讯体 W7" panose="020C08030202040F0204" pitchFamily="34" charset="-122"/>
              </a:rPr>
              <a:t>倍</a:t>
            </a:r>
            <a:endParaRPr lang="en-US" altLang="zh-CN" sz="1100" dirty="0">
              <a:latin typeface="腾讯体 W7" panose="020C08030202040F0204" pitchFamily="34" charset="-122"/>
              <a:ea typeface="腾讯体 W7" panose="020C08030202040F0204" pitchFamily="34" charset="-122"/>
            </a:endParaRPr>
          </a:p>
        </p:txBody>
      </p:sp>
      <p:sp>
        <p:nvSpPr>
          <p:cNvPr id="115" name="矩形 114">
            <a:extLst>
              <a:ext uri="{FF2B5EF4-FFF2-40B4-BE49-F238E27FC236}">
                <a16:creationId xmlns:a16="http://schemas.microsoft.com/office/drawing/2014/main" id="{AD001A07-8ADA-1C41-9314-713616F0D481}"/>
              </a:ext>
            </a:extLst>
          </p:cNvPr>
          <p:cNvSpPr>
            <a:spLocks noChangeArrowheads="1"/>
          </p:cNvSpPr>
          <p:nvPr/>
        </p:nvSpPr>
        <p:spPr bwMode="auto">
          <a:xfrm>
            <a:off x="7980655" y="4680290"/>
            <a:ext cx="3420082" cy="324000"/>
          </a:xfrm>
          <a:prstGeom prst="rect">
            <a:avLst/>
          </a:prstGeom>
          <a:solidFill>
            <a:srgbClr val="0052D9"/>
          </a:solidFill>
          <a:ln w="7" cap="flat">
            <a:noFill/>
            <a:prstDash val="solid"/>
            <a:miter lim="800000"/>
            <a:headEnd/>
            <a:tailEnd/>
          </a:ln>
        </p:spPr>
        <p:txBody>
          <a:bodyPr/>
          <a:lstStyle/>
          <a:p>
            <a:pPr algn="ctr">
              <a:defRPr/>
            </a:pPr>
            <a:r>
              <a:rPr lang="en-US" altLang="zh-CN" sz="1400" b="1" dirty="0">
                <a:solidFill>
                  <a:srgbClr val="F8F8F8"/>
                </a:solidFill>
                <a:latin typeface="思源黑体 CN Normal" panose="020B0400000000000000" pitchFamily="34" charset="-122"/>
                <a:ea typeface="思源黑体 CN Normal" panose="020B0400000000000000" pitchFamily="34" charset="-122"/>
              </a:rPr>
              <a:t>Result</a:t>
            </a:r>
            <a:endParaRPr lang="zh-CN" altLang="en-US" sz="1400" b="1" dirty="0">
              <a:solidFill>
                <a:srgbClr val="F8F8F8"/>
              </a:solidFill>
              <a:latin typeface="思源黑体 CN Normal" panose="020B0400000000000000" pitchFamily="34" charset="-122"/>
              <a:ea typeface="思源黑体 CN Normal" panose="020B0400000000000000" pitchFamily="34" charset="-122"/>
            </a:endParaRPr>
          </a:p>
        </p:txBody>
      </p:sp>
      <p:sp>
        <p:nvSpPr>
          <p:cNvPr id="4" name="文本框 3">
            <a:extLst>
              <a:ext uri="{FF2B5EF4-FFF2-40B4-BE49-F238E27FC236}">
                <a16:creationId xmlns:a16="http://schemas.microsoft.com/office/drawing/2014/main" id="{68ABDE7D-FBF5-31DE-994B-FD6D3D4BB0B7}"/>
              </a:ext>
            </a:extLst>
          </p:cNvPr>
          <p:cNvSpPr txBox="1"/>
          <p:nvPr/>
        </p:nvSpPr>
        <p:spPr>
          <a:xfrm>
            <a:off x="2287053" y="6260584"/>
            <a:ext cx="9460661" cy="369332"/>
          </a:xfrm>
          <a:prstGeom prst="rect">
            <a:avLst/>
          </a:prstGeom>
          <a:noFill/>
        </p:spPr>
        <p:txBody>
          <a:bodyPr wrap="square">
            <a:spAutoFit/>
          </a:bodyPr>
          <a:lstStyle/>
          <a:p>
            <a:r>
              <a:rPr lang="en-US" altLang="zh-CN" b="1" dirty="0"/>
              <a:t>SIGMOD’24</a:t>
            </a:r>
            <a:r>
              <a:rPr lang="en-US" altLang="zh-CN" dirty="0"/>
              <a:t> SALI: A Scalable Adaptive Learned Index Framework based on Probability Models</a:t>
            </a:r>
          </a:p>
        </p:txBody>
      </p:sp>
      <p:pic>
        <p:nvPicPr>
          <p:cNvPr id="5" name="图片 4">
            <a:extLst>
              <a:ext uri="{FF2B5EF4-FFF2-40B4-BE49-F238E27FC236}">
                <a16:creationId xmlns:a16="http://schemas.microsoft.com/office/drawing/2014/main" id="{4291DA6F-4D29-CD07-25F1-75A6501749DC}"/>
              </a:ext>
            </a:extLst>
          </p:cNvPr>
          <p:cNvPicPr>
            <a:picLocks noChangeAspect="1"/>
          </p:cNvPicPr>
          <p:nvPr>
            <p:custDataLst>
              <p:tags r:id="rId1"/>
            </p:custDataLst>
          </p:nvPr>
        </p:nvPicPr>
        <p:blipFill>
          <a:blip r:embed="rId5"/>
          <a:stretch>
            <a:fillRect/>
          </a:stretch>
        </p:blipFill>
        <p:spPr>
          <a:xfrm>
            <a:off x="1193800" y="32169100"/>
            <a:ext cx="12720320" cy="9210675"/>
          </a:xfrm>
          <a:prstGeom prst="rect">
            <a:avLst/>
          </a:prstGeom>
        </p:spPr>
      </p:pic>
      <p:pic>
        <p:nvPicPr>
          <p:cNvPr id="6" name="图片 5">
            <a:extLst>
              <a:ext uri="{FF2B5EF4-FFF2-40B4-BE49-F238E27FC236}">
                <a16:creationId xmlns:a16="http://schemas.microsoft.com/office/drawing/2014/main" id="{2DEC05A6-A276-F384-75ED-A7C918B3BCE9}"/>
              </a:ext>
            </a:extLst>
          </p:cNvPr>
          <p:cNvPicPr>
            <a:picLocks noChangeAspect="1"/>
          </p:cNvPicPr>
          <p:nvPr>
            <p:custDataLst>
              <p:tags r:id="rId2"/>
            </p:custDataLst>
          </p:nvPr>
        </p:nvPicPr>
        <p:blipFill>
          <a:blip r:embed="rId5"/>
          <a:stretch>
            <a:fillRect/>
          </a:stretch>
        </p:blipFill>
        <p:spPr>
          <a:xfrm>
            <a:off x="1346200" y="35244741"/>
            <a:ext cx="8683204" cy="6287434"/>
          </a:xfrm>
          <a:prstGeom prst="rect">
            <a:avLst/>
          </a:prstGeom>
        </p:spPr>
      </p:pic>
      <p:pic>
        <p:nvPicPr>
          <p:cNvPr id="7" name="图片 6" descr="图表, 图示&#10;&#10;描述已自动生成">
            <a:extLst>
              <a:ext uri="{FF2B5EF4-FFF2-40B4-BE49-F238E27FC236}">
                <a16:creationId xmlns:a16="http://schemas.microsoft.com/office/drawing/2014/main" id="{4DBF247C-EED1-3601-76B6-1F8646D01275}"/>
              </a:ext>
            </a:extLst>
          </p:cNvPr>
          <p:cNvPicPr>
            <a:picLocks noChangeAspect="1"/>
          </p:cNvPicPr>
          <p:nvPr/>
        </p:nvPicPr>
        <p:blipFill>
          <a:blip r:embed="rId6"/>
          <a:stretch>
            <a:fillRect/>
          </a:stretch>
        </p:blipFill>
        <p:spPr>
          <a:xfrm>
            <a:off x="914400" y="1260855"/>
            <a:ext cx="6715152" cy="4708325"/>
          </a:xfrm>
          <a:prstGeom prst="rect">
            <a:avLst/>
          </a:prstGeom>
        </p:spPr>
      </p:pic>
    </p:spTree>
    <p:extLst>
      <p:ext uri="{BB962C8B-B14F-4D97-AF65-F5344CB8AC3E}">
        <p14:creationId xmlns:p14="http://schemas.microsoft.com/office/powerpoint/2010/main" val="3083208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3429144" cy="523220"/>
          </a:xfrm>
          <a:prstGeom prst="rect">
            <a:avLst/>
          </a:prstGeom>
          <a:noFill/>
        </p:spPr>
        <p:txBody>
          <a:bodyPr wrap="none" rtlCol="0">
            <a:spAutoFit/>
          </a:bodyPr>
          <a:lstStyle/>
          <a:p>
            <a:r>
              <a:rPr kumimoji="1" lang="en-US" altLang="zh-CN" sz="2800" b="1" dirty="0">
                <a:ea typeface="TencentSans W7" panose="020C04030202040F0204" pitchFamily="34" charset="-122"/>
              </a:rPr>
              <a:t>SIGMOD’24 Paper II</a:t>
            </a:r>
          </a:p>
        </p:txBody>
      </p:sp>
      <p:grpSp>
        <p:nvGrpSpPr>
          <p:cNvPr id="84" name="组合 83">
            <a:extLst>
              <a:ext uri="{FF2B5EF4-FFF2-40B4-BE49-F238E27FC236}">
                <a16:creationId xmlns:a16="http://schemas.microsoft.com/office/drawing/2014/main" id="{93CA381F-7A79-6042-B333-ABE5532E1F24}"/>
              </a:ext>
            </a:extLst>
          </p:cNvPr>
          <p:cNvGrpSpPr/>
          <p:nvPr/>
        </p:nvGrpSpPr>
        <p:grpSpPr>
          <a:xfrm>
            <a:off x="7980655" y="1388300"/>
            <a:ext cx="3420082" cy="2664899"/>
            <a:chOff x="8418512" y="1064840"/>
            <a:chExt cx="3420082" cy="2664899"/>
          </a:xfrm>
        </p:grpSpPr>
        <p:sp>
          <p:nvSpPr>
            <p:cNvPr id="92" name="iSlíďè">
              <a:extLst>
                <a:ext uri="{FF2B5EF4-FFF2-40B4-BE49-F238E27FC236}">
                  <a16:creationId xmlns:a16="http://schemas.microsoft.com/office/drawing/2014/main" id="{2108B3D1-1B15-B345-ACAC-041F49BFC64B}"/>
                </a:ext>
              </a:extLst>
            </p:cNvPr>
            <p:cNvSpPr txBox="1"/>
            <p:nvPr/>
          </p:nvSpPr>
          <p:spPr bwMode="auto">
            <a:xfrm>
              <a:off x="9048029" y="2913131"/>
              <a:ext cx="2667428" cy="816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a:bodyPr>
            <a:lstStyle/>
            <a:p>
              <a:r>
                <a:rPr kumimoji="1" lang="zh-CN" altLang="en-US" sz="1200" b="1" dirty="0">
                  <a:latin typeface="TencentSans W7" panose="020C04030202040F0204" pitchFamily="34" charset="-122"/>
                  <a:ea typeface="TencentSans W7" panose="020C04030202040F0204" pitchFamily="34" charset="-122"/>
                </a:rPr>
                <a:t>开发了</a:t>
              </a:r>
              <a:r>
                <a:rPr kumimoji="1" lang="en-US" altLang="zh-CN" sz="1200" b="1" dirty="0">
                  <a:latin typeface="TencentSans W7" panose="020C04030202040F0204" pitchFamily="34" charset="-122"/>
                  <a:ea typeface="TencentSans W7" panose="020C04030202040F0204" pitchFamily="34" charset="-122"/>
                </a:rPr>
                <a:t>HOCO</a:t>
              </a:r>
              <a:r>
                <a:rPr kumimoji="1" lang="zh-CN" altLang="en-US" sz="1200" b="1" dirty="0">
                  <a:latin typeface="TencentSans W7" panose="020C04030202040F0204" pitchFamily="34" charset="-122"/>
                  <a:ea typeface="TencentSans W7" panose="020C04030202040F0204" pitchFamily="34" charset="-122"/>
                </a:rPr>
                <a:t>，一个支持在压缩文本上</a:t>
              </a:r>
              <a:endParaRPr kumimoji="1" lang="en-US" altLang="zh-CN" sz="1200" b="1" dirty="0">
                <a:latin typeface="TencentSans W7" panose="020C04030202040F0204" pitchFamily="34" charset="-122"/>
                <a:ea typeface="TencentSans W7" panose="020C04030202040F0204" pitchFamily="34" charset="-122"/>
              </a:endParaRPr>
            </a:p>
            <a:p>
              <a:r>
                <a:rPr kumimoji="1" lang="zh-CN" altLang="en-US" sz="1200" b="1" dirty="0">
                  <a:latin typeface="TencentSans W7" panose="020C04030202040F0204" pitchFamily="34" charset="-122"/>
                  <a:ea typeface="TencentSans W7" panose="020C04030202040F0204" pitchFamily="34" charset="-122"/>
                </a:rPr>
                <a:t>进行各种处理任务的高效文本数据管理引擎</a:t>
              </a:r>
              <a:endParaRPr lang="zh-CN" altLang="en-US" sz="1200" dirty="0">
                <a:latin typeface="腾讯体 W3" panose="020C04030202040F0204" pitchFamily="34" charset="-122"/>
                <a:ea typeface="腾讯体 W3" panose="020C04030202040F0204" pitchFamily="34" charset="-122"/>
              </a:endParaRPr>
            </a:p>
          </p:txBody>
        </p:sp>
        <p:sp>
          <p:nvSpPr>
            <p:cNvPr id="94" name="iSlíďè">
              <a:extLst>
                <a:ext uri="{FF2B5EF4-FFF2-40B4-BE49-F238E27FC236}">
                  <a16:creationId xmlns:a16="http://schemas.microsoft.com/office/drawing/2014/main" id="{FE636AE8-E2CC-5E42-8B3E-5B5048E0EC99}"/>
                </a:ext>
              </a:extLst>
            </p:cNvPr>
            <p:cNvSpPr txBox="1"/>
            <p:nvPr/>
          </p:nvSpPr>
          <p:spPr bwMode="auto">
            <a:xfrm>
              <a:off x="8994512" y="1619865"/>
              <a:ext cx="2537997" cy="861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a:bodyPr>
            <a:lstStyle/>
            <a:p>
              <a:r>
                <a:rPr kumimoji="1" lang="zh-CN" altLang="en-US" sz="1200" b="1" dirty="0">
                  <a:latin typeface="TencentSans W7" panose="020C04030202040F0204" pitchFamily="34" charset="-122"/>
                  <a:ea typeface="TencentSans W7" panose="020C04030202040F0204" pitchFamily="34" charset="-122"/>
                </a:rPr>
                <a:t>通过提出同态压缩理论</a:t>
              </a:r>
              <a:endParaRPr kumimoji="1" lang="en-US" altLang="zh-CN" sz="1200" b="1" dirty="0">
                <a:latin typeface="TencentSans W7" panose="020C04030202040F0204" pitchFamily="34" charset="-122"/>
                <a:ea typeface="TencentSans W7" panose="020C04030202040F0204" pitchFamily="34" charset="-122"/>
              </a:endParaRPr>
            </a:p>
            <a:p>
              <a:r>
                <a:rPr kumimoji="1" lang="zh-CN" altLang="en-US" sz="1200" b="1" dirty="0">
                  <a:latin typeface="TencentSans W7" panose="020C04030202040F0204" pitchFamily="34" charset="-122"/>
                  <a:ea typeface="TencentSans W7" panose="020C04030202040F0204" pitchFamily="34" charset="-122"/>
                </a:rPr>
                <a:t>它使得具有压缩处理能力的算法的</a:t>
              </a:r>
              <a:endParaRPr kumimoji="1" lang="en-US" altLang="zh-CN" sz="1200" b="1" dirty="0">
                <a:latin typeface="TencentSans W7" panose="020C04030202040F0204" pitchFamily="34" charset="-122"/>
                <a:ea typeface="TencentSans W7" panose="020C04030202040F0204" pitchFamily="34" charset="-122"/>
              </a:endParaRPr>
            </a:p>
            <a:p>
              <a:r>
                <a:rPr kumimoji="1" lang="zh-CN" altLang="en-US" sz="1200" b="1" dirty="0">
                  <a:latin typeface="TencentSans W7" panose="020C04030202040F0204" pitchFamily="34" charset="-122"/>
                  <a:ea typeface="TencentSans W7" panose="020C04030202040F0204" pitchFamily="34" charset="-122"/>
                </a:rPr>
                <a:t>概括和特征化成为可能</a:t>
              </a:r>
              <a:endParaRPr lang="zh-CN" altLang="en-US" sz="1200" dirty="0">
                <a:latin typeface="腾讯体 W3" panose="020C04030202040F0204" pitchFamily="34" charset="-122"/>
                <a:ea typeface="腾讯体 W3" panose="020C04030202040F0204" pitchFamily="34" charset="-122"/>
              </a:endParaRPr>
            </a:p>
          </p:txBody>
        </p:sp>
        <p:sp>
          <p:nvSpPr>
            <p:cNvPr id="95" name="椭圆 94">
              <a:extLst>
                <a:ext uri="{FF2B5EF4-FFF2-40B4-BE49-F238E27FC236}">
                  <a16:creationId xmlns:a16="http://schemas.microsoft.com/office/drawing/2014/main" id="{C8A207B7-63EC-7749-BAA1-8E6F0442F886}"/>
                </a:ext>
              </a:extLst>
            </p:cNvPr>
            <p:cNvSpPr>
              <a:spLocks noChangeAspect="1"/>
            </p:cNvSpPr>
            <p:nvPr/>
          </p:nvSpPr>
          <p:spPr>
            <a:xfrm>
              <a:off x="8418512" y="1649514"/>
              <a:ext cx="576000" cy="576000"/>
            </a:xfrm>
            <a:prstGeom prst="ellipse">
              <a:avLst/>
            </a:prstGeom>
            <a:solidFill>
              <a:srgbClr val="F4F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en-US" altLang="zh-CN" sz="1400" b="1" dirty="0">
                  <a:solidFill>
                    <a:srgbClr val="0052D9"/>
                  </a:solidFill>
                  <a:latin typeface="思源黑体 CN Normal" panose="020B0400000000000000" pitchFamily="34" charset="-122"/>
                  <a:ea typeface="思源黑体 CN Normal" panose="020B0400000000000000" pitchFamily="34" charset="-122"/>
                </a:rPr>
                <a:t>0</a:t>
              </a:r>
              <a:r>
                <a:rPr kumimoji="1" lang="en-US" altLang="zh-Hans" sz="1400" b="1" dirty="0">
                  <a:solidFill>
                    <a:srgbClr val="0052D9"/>
                  </a:solidFill>
                  <a:latin typeface="思源黑体 CN Normal" panose="020B0400000000000000" pitchFamily="34" charset="-122"/>
                  <a:ea typeface="思源黑体 CN Normal" panose="020B0400000000000000" pitchFamily="34" charset="-122"/>
                </a:rPr>
                <a:t>1</a:t>
              </a:r>
              <a:endParaRPr kumimoji="1" lang="zh-CN" altLang="en-US" sz="1400" b="1" dirty="0">
                <a:solidFill>
                  <a:srgbClr val="0052D9"/>
                </a:solidFill>
                <a:latin typeface="思源黑体 CN Normal" panose="020B0400000000000000" pitchFamily="34" charset="-122"/>
                <a:ea typeface="思源黑体 CN Normal" panose="020B0400000000000000" pitchFamily="34" charset="-122"/>
              </a:endParaRPr>
            </a:p>
          </p:txBody>
        </p:sp>
        <p:sp>
          <p:nvSpPr>
            <p:cNvPr id="96" name="椭圆 95">
              <a:extLst>
                <a:ext uri="{FF2B5EF4-FFF2-40B4-BE49-F238E27FC236}">
                  <a16:creationId xmlns:a16="http://schemas.microsoft.com/office/drawing/2014/main" id="{9F06E41F-2C4A-9246-A171-16427DC90754}"/>
                </a:ext>
              </a:extLst>
            </p:cNvPr>
            <p:cNvSpPr>
              <a:spLocks noChangeAspect="1"/>
            </p:cNvSpPr>
            <p:nvPr/>
          </p:nvSpPr>
          <p:spPr>
            <a:xfrm>
              <a:off x="8418512" y="2921199"/>
              <a:ext cx="576000" cy="576000"/>
            </a:xfrm>
            <a:prstGeom prst="ellipse">
              <a:avLst/>
            </a:prstGeom>
            <a:solidFill>
              <a:srgbClr val="F4F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en-US" altLang="zh-CN" sz="1400" b="1" dirty="0">
                  <a:solidFill>
                    <a:srgbClr val="0052D9"/>
                  </a:solidFill>
                  <a:latin typeface="思源黑体 CN Normal" panose="020B0400000000000000" pitchFamily="34" charset="-122"/>
                  <a:ea typeface="思源黑体 CN Normal" panose="020B0400000000000000" pitchFamily="34" charset="-122"/>
                </a:rPr>
                <a:t>0</a:t>
              </a:r>
              <a:r>
                <a:rPr kumimoji="1" lang="en-US" altLang="zh-Hans" sz="1400" b="1" dirty="0">
                  <a:solidFill>
                    <a:srgbClr val="0052D9"/>
                  </a:solidFill>
                  <a:latin typeface="思源黑体 CN Normal" panose="020B0400000000000000" pitchFamily="34" charset="-122"/>
                  <a:ea typeface="思源黑体 CN Normal" panose="020B0400000000000000" pitchFamily="34" charset="-122"/>
                </a:rPr>
                <a:t>2</a:t>
              </a:r>
              <a:endParaRPr kumimoji="1" lang="zh-CN" altLang="en-US" sz="1400" b="1" dirty="0">
                <a:solidFill>
                  <a:srgbClr val="0052D9"/>
                </a:solidFill>
                <a:latin typeface="思源黑体 CN Normal" panose="020B0400000000000000" pitchFamily="34" charset="-122"/>
                <a:ea typeface="思源黑体 CN Normal" panose="020B0400000000000000" pitchFamily="34" charset="-122"/>
              </a:endParaRPr>
            </a:p>
          </p:txBody>
        </p:sp>
        <p:sp>
          <p:nvSpPr>
            <p:cNvPr id="98" name="矩形 97">
              <a:extLst>
                <a:ext uri="{FF2B5EF4-FFF2-40B4-BE49-F238E27FC236}">
                  <a16:creationId xmlns:a16="http://schemas.microsoft.com/office/drawing/2014/main" id="{439CE157-8B34-2945-8592-67A0BC2DF873}"/>
                </a:ext>
              </a:extLst>
            </p:cNvPr>
            <p:cNvSpPr>
              <a:spLocks noChangeArrowheads="1"/>
            </p:cNvSpPr>
            <p:nvPr/>
          </p:nvSpPr>
          <p:spPr bwMode="auto">
            <a:xfrm>
              <a:off x="8418512" y="1064840"/>
              <a:ext cx="3420082" cy="324000"/>
            </a:xfrm>
            <a:prstGeom prst="rect">
              <a:avLst/>
            </a:prstGeom>
            <a:solidFill>
              <a:srgbClr val="0052D9"/>
            </a:solidFill>
            <a:ln w="7" cap="flat">
              <a:noFill/>
              <a:prstDash val="solid"/>
              <a:miter lim="800000"/>
              <a:headEnd/>
              <a:tailEnd/>
            </a:ln>
          </p:spPr>
          <p:txBody>
            <a:bodyPr/>
            <a:lstStyle/>
            <a:p>
              <a:pPr algn="ctr">
                <a:defRPr/>
              </a:pPr>
              <a:r>
                <a:rPr lang="en-US" altLang="zh-CN" sz="1400" b="1" dirty="0">
                  <a:solidFill>
                    <a:srgbClr val="F8F8F8"/>
                  </a:solidFill>
                  <a:latin typeface="思源黑体 CN Normal" panose="020B0400000000000000" pitchFamily="34" charset="-122"/>
                  <a:ea typeface="思源黑体 CN Normal" panose="020B0400000000000000" pitchFamily="34" charset="-122"/>
                </a:rPr>
                <a:t>Key designs</a:t>
              </a:r>
              <a:endParaRPr lang="zh-CN" altLang="en-US" sz="1400" b="1" dirty="0">
                <a:solidFill>
                  <a:srgbClr val="F8F8F8"/>
                </a:solidFill>
                <a:latin typeface="思源黑体 CN Normal" panose="020B0400000000000000" pitchFamily="34" charset="-122"/>
                <a:ea typeface="思源黑体 CN Normal" panose="020B0400000000000000" pitchFamily="34" charset="-122"/>
              </a:endParaRPr>
            </a:p>
          </p:txBody>
        </p:sp>
      </p:grpSp>
      <p:sp>
        <p:nvSpPr>
          <p:cNvPr id="2" name="矩形 1">
            <a:extLst>
              <a:ext uri="{FF2B5EF4-FFF2-40B4-BE49-F238E27FC236}">
                <a16:creationId xmlns:a16="http://schemas.microsoft.com/office/drawing/2014/main" id="{179F2196-3C94-E749-942E-20FCD6B82791}"/>
              </a:ext>
            </a:extLst>
          </p:cNvPr>
          <p:cNvSpPr/>
          <p:nvPr/>
        </p:nvSpPr>
        <p:spPr>
          <a:xfrm>
            <a:off x="7581216" y="5083147"/>
            <a:ext cx="4488873" cy="933589"/>
          </a:xfrm>
          <a:prstGeom prst="rect">
            <a:avLst/>
          </a:prstGeom>
        </p:spPr>
        <p:txBody>
          <a:bodyPr wrap="square">
            <a:spAutoFit/>
          </a:bodyPr>
          <a:lstStyle/>
          <a:p>
            <a:pPr defTabSz="913765">
              <a:lnSpc>
                <a:spcPct val="150000"/>
              </a:lnSpc>
              <a:spcBef>
                <a:spcPct val="0"/>
              </a:spcBef>
              <a:defRPr/>
            </a:pPr>
            <a:r>
              <a:rPr lang="en-US" altLang="zh-CN" sz="1300" b="1" dirty="0">
                <a:solidFill>
                  <a:schemeClr val="bg2">
                    <a:lumMod val="10000"/>
                  </a:schemeClr>
                </a:solidFill>
                <a:latin typeface="思源黑体 CN Normal" panose="020B0400000000000000" pitchFamily="34" charset="-122"/>
                <a:ea typeface="思源黑体 CN Normal" panose="020B0400000000000000" pitchFamily="34" charset="-122"/>
              </a:rPr>
              <a:t>HOCO</a:t>
            </a:r>
            <a:r>
              <a:rPr lang="zh-CN" altLang="en-US" sz="1300" b="1" dirty="0">
                <a:solidFill>
                  <a:schemeClr val="bg2">
                    <a:lumMod val="10000"/>
                  </a:schemeClr>
                </a:solidFill>
                <a:latin typeface="思源黑体 CN Normal" panose="020B0400000000000000" pitchFamily="34" charset="-122"/>
                <a:ea typeface="思源黑体 CN Normal" panose="020B0400000000000000" pitchFamily="34" charset="-122"/>
              </a:rPr>
              <a:t>在随机访问和修改操作中可以实现更高的吞吐量（平均比最先进的技术高</a:t>
            </a:r>
            <a:r>
              <a:rPr lang="en-US" altLang="zh-CN" sz="1300" b="1" dirty="0">
                <a:solidFill>
                  <a:schemeClr val="bg2">
                    <a:lumMod val="10000"/>
                  </a:schemeClr>
                </a:solidFill>
                <a:latin typeface="思源黑体 CN Normal" panose="020B0400000000000000" pitchFamily="34" charset="-122"/>
                <a:ea typeface="思源黑体 CN Normal" panose="020B0400000000000000" pitchFamily="34" charset="-122"/>
              </a:rPr>
              <a:t>9.18</a:t>
            </a:r>
            <a:r>
              <a:rPr lang="zh-CN" altLang="en-US" sz="1300" b="1" dirty="0">
                <a:solidFill>
                  <a:schemeClr val="bg2">
                    <a:lumMod val="10000"/>
                  </a:schemeClr>
                </a:solidFill>
                <a:latin typeface="思源黑体 CN Normal" panose="020B0400000000000000" pitchFamily="34" charset="-122"/>
                <a:ea typeface="思源黑体 CN Normal" panose="020B0400000000000000" pitchFamily="34" charset="-122"/>
              </a:rPr>
              <a:t>倍），在文本分析任务中可以实现更低的延迟（平均比在未压缩文本上的处理快</a:t>
            </a:r>
            <a:r>
              <a:rPr lang="en-US" altLang="zh-CN" sz="1300" b="1" dirty="0">
                <a:solidFill>
                  <a:schemeClr val="bg2">
                    <a:lumMod val="10000"/>
                  </a:schemeClr>
                </a:solidFill>
                <a:latin typeface="思源黑体 CN Normal" panose="020B0400000000000000" pitchFamily="34" charset="-122"/>
                <a:ea typeface="思源黑体 CN Normal" panose="020B0400000000000000" pitchFamily="34" charset="-122"/>
              </a:rPr>
              <a:t>7.16</a:t>
            </a:r>
            <a:r>
              <a:rPr lang="zh-CN" altLang="en-US" sz="1300" b="1" dirty="0">
                <a:solidFill>
                  <a:schemeClr val="bg2">
                    <a:lumMod val="10000"/>
                  </a:schemeClr>
                </a:solidFill>
                <a:latin typeface="思源黑体 CN Normal" panose="020B0400000000000000" pitchFamily="34" charset="-122"/>
                <a:ea typeface="思源黑体 CN Normal" panose="020B0400000000000000" pitchFamily="34" charset="-122"/>
              </a:rPr>
              <a:t>倍</a:t>
            </a:r>
            <a:endParaRPr lang="en-US" altLang="zh-CN" sz="1300" b="1" dirty="0">
              <a:solidFill>
                <a:schemeClr val="bg2">
                  <a:lumMod val="10000"/>
                </a:schemeClr>
              </a:solidFill>
              <a:latin typeface="思源黑体 CN Normal" panose="020B0400000000000000" pitchFamily="34" charset="-122"/>
              <a:ea typeface="思源黑体 CN Normal" panose="020B0400000000000000" pitchFamily="34" charset="-122"/>
            </a:endParaRPr>
          </a:p>
        </p:txBody>
      </p:sp>
      <p:sp>
        <p:nvSpPr>
          <p:cNvPr id="115" name="矩形 114">
            <a:extLst>
              <a:ext uri="{FF2B5EF4-FFF2-40B4-BE49-F238E27FC236}">
                <a16:creationId xmlns:a16="http://schemas.microsoft.com/office/drawing/2014/main" id="{AD001A07-8ADA-1C41-9314-713616F0D481}"/>
              </a:ext>
            </a:extLst>
          </p:cNvPr>
          <p:cNvSpPr>
            <a:spLocks noChangeArrowheads="1"/>
          </p:cNvSpPr>
          <p:nvPr/>
        </p:nvSpPr>
        <p:spPr bwMode="auto">
          <a:xfrm>
            <a:off x="7980655" y="4680290"/>
            <a:ext cx="3420082" cy="324000"/>
          </a:xfrm>
          <a:prstGeom prst="rect">
            <a:avLst/>
          </a:prstGeom>
          <a:solidFill>
            <a:srgbClr val="0052D9"/>
          </a:solidFill>
          <a:ln w="7" cap="flat">
            <a:noFill/>
            <a:prstDash val="solid"/>
            <a:miter lim="800000"/>
            <a:headEnd/>
            <a:tailEnd/>
          </a:ln>
        </p:spPr>
        <p:txBody>
          <a:bodyPr/>
          <a:lstStyle/>
          <a:p>
            <a:pPr algn="ctr">
              <a:defRPr/>
            </a:pPr>
            <a:r>
              <a:rPr lang="en-US" altLang="zh-CN" sz="1400" b="1" dirty="0">
                <a:solidFill>
                  <a:srgbClr val="F8F8F8"/>
                </a:solidFill>
                <a:latin typeface="思源黑体 CN Normal" panose="020B0400000000000000" pitchFamily="34" charset="-122"/>
                <a:ea typeface="思源黑体 CN Normal" panose="020B0400000000000000" pitchFamily="34" charset="-122"/>
              </a:rPr>
              <a:t>Result</a:t>
            </a:r>
            <a:endParaRPr lang="zh-CN" altLang="en-US" sz="1400" b="1" dirty="0">
              <a:solidFill>
                <a:srgbClr val="F8F8F8"/>
              </a:solidFill>
              <a:latin typeface="思源黑体 CN Normal" panose="020B0400000000000000" pitchFamily="34" charset="-122"/>
              <a:ea typeface="思源黑体 CN Normal" panose="020B0400000000000000" pitchFamily="34" charset="-122"/>
            </a:endParaRPr>
          </a:p>
        </p:txBody>
      </p:sp>
      <p:sp>
        <p:nvSpPr>
          <p:cNvPr id="4" name="文本框 3">
            <a:extLst>
              <a:ext uri="{FF2B5EF4-FFF2-40B4-BE49-F238E27FC236}">
                <a16:creationId xmlns:a16="http://schemas.microsoft.com/office/drawing/2014/main" id="{68ABDE7D-FBF5-31DE-994B-FD6D3D4BB0B7}"/>
              </a:ext>
            </a:extLst>
          </p:cNvPr>
          <p:cNvSpPr txBox="1"/>
          <p:nvPr/>
        </p:nvSpPr>
        <p:spPr>
          <a:xfrm>
            <a:off x="2287054" y="6260584"/>
            <a:ext cx="9390596" cy="369332"/>
          </a:xfrm>
          <a:prstGeom prst="rect">
            <a:avLst/>
          </a:prstGeom>
          <a:noFill/>
        </p:spPr>
        <p:txBody>
          <a:bodyPr wrap="square">
            <a:spAutoFit/>
          </a:bodyPr>
          <a:lstStyle/>
          <a:p>
            <a:r>
              <a:rPr lang="en-US" altLang="zh-CN" b="1" dirty="0"/>
              <a:t>SIGMOD’24</a:t>
            </a:r>
            <a:r>
              <a:rPr lang="en-US" altLang="zh-CN" dirty="0"/>
              <a:t> Homomorphic Compression: Making Text Processing on Compression Unlimited</a:t>
            </a:r>
          </a:p>
        </p:txBody>
      </p:sp>
      <p:pic>
        <p:nvPicPr>
          <p:cNvPr id="5" name="图片 4">
            <a:extLst>
              <a:ext uri="{FF2B5EF4-FFF2-40B4-BE49-F238E27FC236}">
                <a16:creationId xmlns:a16="http://schemas.microsoft.com/office/drawing/2014/main" id="{4291DA6F-4D29-CD07-25F1-75A6501749DC}"/>
              </a:ext>
            </a:extLst>
          </p:cNvPr>
          <p:cNvPicPr>
            <a:picLocks noChangeAspect="1"/>
          </p:cNvPicPr>
          <p:nvPr>
            <p:custDataLst>
              <p:tags r:id="rId1"/>
            </p:custDataLst>
          </p:nvPr>
        </p:nvPicPr>
        <p:blipFill>
          <a:blip r:embed="rId5"/>
          <a:stretch>
            <a:fillRect/>
          </a:stretch>
        </p:blipFill>
        <p:spPr>
          <a:xfrm>
            <a:off x="1193800" y="32169100"/>
            <a:ext cx="12720320" cy="9210675"/>
          </a:xfrm>
          <a:prstGeom prst="rect">
            <a:avLst/>
          </a:prstGeom>
        </p:spPr>
      </p:pic>
      <p:pic>
        <p:nvPicPr>
          <p:cNvPr id="6" name="图片 5">
            <a:extLst>
              <a:ext uri="{FF2B5EF4-FFF2-40B4-BE49-F238E27FC236}">
                <a16:creationId xmlns:a16="http://schemas.microsoft.com/office/drawing/2014/main" id="{2DEC05A6-A276-F384-75ED-A7C918B3BCE9}"/>
              </a:ext>
            </a:extLst>
          </p:cNvPr>
          <p:cNvPicPr>
            <a:picLocks noChangeAspect="1"/>
          </p:cNvPicPr>
          <p:nvPr>
            <p:custDataLst>
              <p:tags r:id="rId2"/>
            </p:custDataLst>
          </p:nvPr>
        </p:nvPicPr>
        <p:blipFill>
          <a:blip r:embed="rId5"/>
          <a:stretch>
            <a:fillRect/>
          </a:stretch>
        </p:blipFill>
        <p:spPr>
          <a:xfrm>
            <a:off x="1346200" y="35244741"/>
            <a:ext cx="8683204" cy="6287434"/>
          </a:xfrm>
          <a:prstGeom prst="rect">
            <a:avLst/>
          </a:prstGeom>
        </p:spPr>
      </p:pic>
      <p:pic>
        <p:nvPicPr>
          <p:cNvPr id="7" name="图片 6" descr="图示&#10;&#10;描述已自动生成">
            <a:extLst>
              <a:ext uri="{FF2B5EF4-FFF2-40B4-BE49-F238E27FC236}">
                <a16:creationId xmlns:a16="http://schemas.microsoft.com/office/drawing/2014/main" id="{EEE30944-5534-53E7-A092-615A3FC00A09}"/>
              </a:ext>
            </a:extLst>
          </p:cNvPr>
          <p:cNvPicPr>
            <a:picLocks noChangeAspect="1"/>
          </p:cNvPicPr>
          <p:nvPr/>
        </p:nvPicPr>
        <p:blipFill>
          <a:blip r:embed="rId6"/>
          <a:stretch>
            <a:fillRect/>
          </a:stretch>
        </p:blipFill>
        <p:spPr>
          <a:xfrm>
            <a:off x="335542" y="1214931"/>
            <a:ext cx="7135875" cy="4617331"/>
          </a:xfrm>
          <a:prstGeom prst="rect">
            <a:avLst/>
          </a:prstGeom>
        </p:spPr>
      </p:pic>
    </p:spTree>
    <p:extLst>
      <p:ext uri="{BB962C8B-B14F-4D97-AF65-F5344CB8AC3E}">
        <p14:creationId xmlns:p14="http://schemas.microsoft.com/office/powerpoint/2010/main" val="262740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BEBA8EAE-BF5A-486C-A8C5-ECC9F3942E4B}">
                <a14:imgProps xmlns:a14="http://schemas.microsoft.com/office/drawing/2010/main">
                  <a14:imgLayer r:embed="rId4">
                    <a14:imgEffect>
                      <a14:artisticGlowDiffused/>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六边形 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45F6305-B188-4A25-AC39-23404358C975}"/>
              </a:ext>
            </a:extLst>
          </p:cNvPr>
          <p:cNvSpPr/>
          <p:nvPr/>
        </p:nvSpPr>
        <p:spPr>
          <a:xfrm>
            <a:off x="3347200" y="228600"/>
            <a:ext cx="5497600" cy="4739311"/>
          </a:xfrm>
          <a:prstGeom prst="hexagon">
            <a:avLst/>
          </a:prstGeom>
          <a:noFill/>
          <a:ln w="6350">
            <a:solidFill>
              <a:srgbClr val="26FDFF">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342C8"/>
              </a:solidFill>
            </a:endParaRPr>
          </a:p>
        </p:txBody>
      </p:sp>
      <p:sp>
        <p:nvSpPr>
          <p:cNvPr id="192" name="六边形 19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16B5073-8548-40F9-92F0-6CD5148B0800}"/>
              </a:ext>
            </a:extLst>
          </p:cNvPr>
          <p:cNvSpPr/>
          <p:nvPr/>
        </p:nvSpPr>
        <p:spPr>
          <a:xfrm rot="105882">
            <a:off x="3375000" y="250781"/>
            <a:ext cx="5442000" cy="4691380"/>
          </a:xfrm>
          <a:prstGeom prst="hexagon">
            <a:avLst>
              <a:gd name="adj" fmla="val 25000"/>
              <a:gd name="vf" fmla="val 115470"/>
            </a:avLst>
          </a:prstGeom>
          <a:noFill/>
          <a:ln w="6475" cap="flat" cmpd="sng" algn="ctr">
            <a:solidFill>
              <a:srgbClr val="26FDFF">
                <a:alpha val="980"/>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82">
              <a:solidFill>
                <a:srgbClr val="2744C5"/>
              </a:solidFill>
            </a:endParaRPr>
          </a:p>
        </p:txBody>
      </p:sp>
      <p:sp>
        <p:nvSpPr>
          <p:cNvPr id="193" name="六边形 19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8821899-7715-402E-983D-0592CD4BD791}"/>
              </a:ext>
            </a:extLst>
          </p:cNvPr>
          <p:cNvSpPr/>
          <p:nvPr/>
        </p:nvSpPr>
        <p:spPr>
          <a:xfrm rot="211765">
            <a:off x="3402800" y="272962"/>
            <a:ext cx="5386400" cy="4643448"/>
          </a:xfrm>
          <a:prstGeom prst="hexagon">
            <a:avLst>
              <a:gd name="adj" fmla="val 25000"/>
              <a:gd name="vf" fmla="val 115470"/>
            </a:avLst>
          </a:prstGeom>
          <a:noFill/>
          <a:ln w="6599" cap="flat" cmpd="sng" algn="ctr">
            <a:solidFill>
              <a:srgbClr val="26FDFF">
                <a:alpha val="196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65">
              <a:solidFill>
                <a:srgbClr val="2B47C2"/>
              </a:solidFill>
            </a:endParaRPr>
          </a:p>
        </p:txBody>
      </p:sp>
      <p:sp>
        <p:nvSpPr>
          <p:cNvPr id="194" name="六边形 19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912BC6D-3896-41F2-AAF7-FB39030FBFC8}"/>
              </a:ext>
            </a:extLst>
          </p:cNvPr>
          <p:cNvSpPr/>
          <p:nvPr/>
        </p:nvSpPr>
        <p:spPr>
          <a:xfrm rot="317647">
            <a:off x="3430601" y="295142"/>
            <a:ext cx="5330799" cy="4595517"/>
          </a:xfrm>
          <a:prstGeom prst="hexagon">
            <a:avLst>
              <a:gd name="adj" fmla="val 25000"/>
              <a:gd name="vf" fmla="val 115470"/>
            </a:avLst>
          </a:prstGeom>
          <a:noFill/>
          <a:ln w="6724" cap="flat" cmpd="sng" algn="ctr">
            <a:solidFill>
              <a:srgbClr val="26FDFF">
                <a:alpha val="294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47">
              <a:solidFill>
                <a:srgbClr val="2F4ABF"/>
              </a:solidFill>
            </a:endParaRPr>
          </a:p>
        </p:txBody>
      </p:sp>
      <p:sp>
        <p:nvSpPr>
          <p:cNvPr id="195" name="六边形 19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C884A80-5EBC-4672-B90C-D48776BE85E9}"/>
              </a:ext>
            </a:extLst>
          </p:cNvPr>
          <p:cNvSpPr/>
          <p:nvPr/>
        </p:nvSpPr>
        <p:spPr>
          <a:xfrm rot="423529">
            <a:off x="3458401" y="317323"/>
            <a:ext cx="5275199" cy="4547586"/>
          </a:xfrm>
          <a:prstGeom prst="hexagon">
            <a:avLst>
              <a:gd name="adj" fmla="val 25000"/>
              <a:gd name="vf" fmla="val 115470"/>
            </a:avLst>
          </a:prstGeom>
          <a:noFill/>
          <a:ln w="6848" cap="flat" cmpd="sng" algn="ctr">
            <a:solidFill>
              <a:srgbClr val="26FDFF">
                <a:alpha val="392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29">
              <a:solidFill>
                <a:srgbClr val="344DBC"/>
              </a:solidFill>
            </a:endParaRPr>
          </a:p>
        </p:txBody>
      </p:sp>
      <p:sp>
        <p:nvSpPr>
          <p:cNvPr id="196" name="六边形 19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A45496A6-BC82-4A94-A01E-E23EC0BA365A}"/>
              </a:ext>
            </a:extLst>
          </p:cNvPr>
          <p:cNvSpPr/>
          <p:nvPr/>
        </p:nvSpPr>
        <p:spPr>
          <a:xfrm rot="529412">
            <a:off x="3486201" y="339504"/>
            <a:ext cx="5219598" cy="4499654"/>
          </a:xfrm>
          <a:prstGeom prst="hexagon">
            <a:avLst>
              <a:gd name="adj" fmla="val 25000"/>
              <a:gd name="vf" fmla="val 115470"/>
            </a:avLst>
          </a:prstGeom>
          <a:noFill/>
          <a:ln w="6973" cap="flat" cmpd="sng" algn="ctr">
            <a:solidFill>
              <a:srgbClr val="26FDFF">
                <a:alpha val="490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12">
              <a:solidFill>
                <a:srgbClr val="3850B9"/>
              </a:solidFill>
            </a:endParaRPr>
          </a:p>
        </p:txBody>
      </p:sp>
      <p:sp>
        <p:nvSpPr>
          <p:cNvPr id="197" name="六边形 19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EFA480E-9BB4-4F0A-B08A-7FD345E0486D}"/>
              </a:ext>
            </a:extLst>
          </p:cNvPr>
          <p:cNvSpPr/>
          <p:nvPr/>
        </p:nvSpPr>
        <p:spPr>
          <a:xfrm rot="635294">
            <a:off x="3514001" y="361685"/>
            <a:ext cx="5163998" cy="4451723"/>
          </a:xfrm>
          <a:prstGeom prst="hexagon">
            <a:avLst>
              <a:gd name="adj" fmla="val 25000"/>
              <a:gd name="vf" fmla="val 115470"/>
            </a:avLst>
          </a:prstGeom>
          <a:noFill/>
          <a:ln w="7097" cap="flat" cmpd="sng" algn="ctr">
            <a:solidFill>
              <a:srgbClr val="26FDFF">
                <a:alpha val="588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94">
              <a:solidFill>
                <a:srgbClr val="3C53B7"/>
              </a:solidFill>
            </a:endParaRPr>
          </a:p>
        </p:txBody>
      </p:sp>
      <p:sp>
        <p:nvSpPr>
          <p:cNvPr id="198" name="六边形 19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32ACBF33-7101-4AC6-AC25-9612CBC2D2A3}"/>
              </a:ext>
            </a:extLst>
          </p:cNvPr>
          <p:cNvSpPr/>
          <p:nvPr/>
        </p:nvSpPr>
        <p:spPr>
          <a:xfrm rot="741176">
            <a:off x="3541801" y="383865"/>
            <a:ext cx="5108398" cy="4403792"/>
          </a:xfrm>
          <a:prstGeom prst="hexagon">
            <a:avLst>
              <a:gd name="adj" fmla="val 25000"/>
              <a:gd name="vf" fmla="val 115470"/>
            </a:avLst>
          </a:prstGeom>
          <a:noFill/>
          <a:ln w="7222" cap="flat" cmpd="sng" algn="ctr">
            <a:solidFill>
              <a:srgbClr val="26FDFF">
                <a:alpha val="686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76">
              <a:solidFill>
                <a:srgbClr val="4156B4"/>
              </a:solidFill>
            </a:endParaRPr>
          </a:p>
        </p:txBody>
      </p:sp>
      <p:sp>
        <p:nvSpPr>
          <p:cNvPr id="199" name="六边形 19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5FCC3E9-F772-421D-A84E-A946BC44FC21}"/>
              </a:ext>
            </a:extLst>
          </p:cNvPr>
          <p:cNvSpPr/>
          <p:nvPr/>
        </p:nvSpPr>
        <p:spPr>
          <a:xfrm rot="847059">
            <a:off x="3569601" y="406046"/>
            <a:ext cx="5052797" cy="4355860"/>
          </a:xfrm>
          <a:prstGeom prst="hexagon">
            <a:avLst>
              <a:gd name="adj" fmla="val 25000"/>
              <a:gd name="vf" fmla="val 115470"/>
            </a:avLst>
          </a:prstGeom>
          <a:noFill/>
          <a:ln w="7346" cap="flat" cmpd="sng" algn="ctr">
            <a:solidFill>
              <a:srgbClr val="26FDFF">
                <a:alpha val="784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59">
              <a:solidFill>
                <a:srgbClr val="4559B1"/>
              </a:solidFill>
            </a:endParaRPr>
          </a:p>
        </p:txBody>
      </p:sp>
      <p:sp>
        <p:nvSpPr>
          <p:cNvPr id="200" name="六边形 19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348158E-C00A-4443-8652-C26195130628}"/>
              </a:ext>
            </a:extLst>
          </p:cNvPr>
          <p:cNvSpPr/>
          <p:nvPr/>
        </p:nvSpPr>
        <p:spPr>
          <a:xfrm rot="952941">
            <a:off x="3597402" y="428227"/>
            <a:ext cx="4997197" cy="4307929"/>
          </a:xfrm>
          <a:prstGeom prst="hexagon">
            <a:avLst>
              <a:gd name="adj" fmla="val 25000"/>
              <a:gd name="vf" fmla="val 115470"/>
            </a:avLst>
          </a:prstGeom>
          <a:noFill/>
          <a:ln w="7471" cap="flat" cmpd="sng" algn="ctr">
            <a:solidFill>
              <a:srgbClr val="26FDFF">
                <a:alpha val="882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41">
              <a:solidFill>
                <a:srgbClr val="495BAE"/>
              </a:solidFill>
            </a:endParaRPr>
          </a:p>
        </p:txBody>
      </p:sp>
      <p:sp>
        <p:nvSpPr>
          <p:cNvPr id="201" name="六边形 20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7FA322C-7FAB-4DA7-8C3B-04993ABA3542}"/>
              </a:ext>
            </a:extLst>
          </p:cNvPr>
          <p:cNvSpPr/>
          <p:nvPr/>
        </p:nvSpPr>
        <p:spPr>
          <a:xfrm rot="1058824">
            <a:off x="3625202" y="450408"/>
            <a:ext cx="4941597" cy="4259998"/>
          </a:xfrm>
          <a:prstGeom prst="hexagon">
            <a:avLst>
              <a:gd name="adj" fmla="val 25000"/>
              <a:gd name="vf" fmla="val 115470"/>
            </a:avLst>
          </a:prstGeom>
          <a:noFill/>
          <a:ln w="7595" cap="flat" cmpd="sng" algn="ctr">
            <a:solidFill>
              <a:srgbClr val="26FDFF">
                <a:alpha val="980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24">
              <a:solidFill>
                <a:srgbClr val="4E5EAB"/>
              </a:solidFill>
            </a:endParaRPr>
          </a:p>
        </p:txBody>
      </p:sp>
      <p:sp>
        <p:nvSpPr>
          <p:cNvPr id="202" name="六边形 20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0E01B2E-2B90-4AFB-A92D-26630D21965D}"/>
              </a:ext>
            </a:extLst>
          </p:cNvPr>
          <p:cNvSpPr/>
          <p:nvPr/>
        </p:nvSpPr>
        <p:spPr>
          <a:xfrm rot="1164706">
            <a:off x="3653002" y="472588"/>
            <a:ext cx="4885996" cy="4212067"/>
          </a:xfrm>
          <a:prstGeom prst="hexagon">
            <a:avLst>
              <a:gd name="adj" fmla="val 25000"/>
              <a:gd name="vf" fmla="val 115470"/>
            </a:avLst>
          </a:prstGeom>
          <a:noFill/>
          <a:ln w="7720" cap="flat" cmpd="sng" algn="ctr">
            <a:solidFill>
              <a:srgbClr val="26FDFF">
                <a:alpha val="1078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6">
              <a:solidFill>
                <a:srgbClr val="5261A8"/>
              </a:solidFill>
            </a:endParaRPr>
          </a:p>
        </p:txBody>
      </p:sp>
      <p:sp>
        <p:nvSpPr>
          <p:cNvPr id="203" name="六边形 20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8A12529-BABE-4DE3-BACA-3E9883CC243A}"/>
              </a:ext>
            </a:extLst>
          </p:cNvPr>
          <p:cNvSpPr/>
          <p:nvPr/>
        </p:nvSpPr>
        <p:spPr>
          <a:xfrm rot="1270588">
            <a:off x="3680802" y="494769"/>
            <a:ext cx="4830396" cy="4164135"/>
          </a:xfrm>
          <a:prstGeom prst="hexagon">
            <a:avLst>
              <a:gd name="adj" fmla="val 25000"/>
              <a:gd name="vf" fmla="val 115470"/>
            </a:avLst>
          </a:prstGeom>
          <a:noFill/>
          <a:ln w="7844" cap="flat" cmpd="sng" algn="ctr">
            <a:solidFill>
              <a:srgbClr val="26FDFF">
                <a:alpha val="1176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88">
              <a:solidFill>
                <a:srgbClr val="5664A6"/>
              </a:solidFill>
            </a:endParaRPr>
          </a:p>
        </p:txBody>
      </p:sp>
      <p:sp>
        <p:nvSpPr>
          <p:cNvPr id="204" name="六边形 20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13448E84-2B4A-4326-9A1A-11E34A4F5B2E}"/>
              </a:ext>
            </a:extLst>
          </p:cNvPr>
          <p:cNvSpPr/>
          <p:nvPr/>
        </p:nvSpPr>
        <p:spPr>
          <a:xfrm rot="1376471">
            <a:off x="3708602" y="516950"/>
            <a:ext cx="4774796" cy="4116204"/>
          </a:xfrm>
          <a:prstGeom prst="hexagon">
            <a:avLst>
              <a:gd name="adj" fmla="val 25000"/>
              <a:gd name="vf" fmla="val 115470"/>
            </a:avLst>
          </a:prstGeom>
          <a:noFill/>
          <a:ln w="7969" cap="flat" cmpd="sng" algn="ctr">
            <a:solidFill>
              <a:srgbClr val="26FDFF">
                <a:alpha val="1274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71">
              <a:solidFill>
                <a:srgbClr val="5B67A3"/>
              </a:solidFill>
            </a:endParaRPr>
          </a:p>
        </p:txBody>
      </p:sp>
      <p:sp>
        <p:nvSpPr>
          <p:cNvPr id="205" name="六边形 20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043D0606-DCE9-4562-8E46-5DBD9F80ECB4}"/>
              </a:ext>
            </a:extLst>
          </p:cNvPr>
          <p:cNvSpPr/>
          <p:nvPr/>
        </p:nvSpPr>
        <p:spPr>
          <a:xfrm rot="1482353">
            <a:off x="3736403" y="539131"/>
            <a:ext cx="4719195" cy="4068273"/>
          </a:xfrm>
          <a:prstGeom prst="hexagon">
            <a:avLst>
              <a:gd name="adj" fmla="val 25000"/>
              <a:gd name="vf" fmla="val 115470"/>
            </a:avLst>
          </a:prstGeom>
          <a:noFill/>
          <a:ln w="8093" cap="flat" cmpd="sng" algn="ctr">
            <a:solidFill>
              <a:srgbClr val="26FDFF">
                <a:alpha val="1372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953">
              <a:solidFill>
                <a:srgbClr val="5F6AA0"/>
              </a:solidFill>
            </a:endParaRPr>
          </a:p>
        </p:txBody>
      </p:sp>
      <p:sp>
        <p:nvSpPr>
          <p:cNvPr id="206" name="六边形 20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516D260-19C4-4E39-BF5D-BB58A1221707}"/>
              </a:ext>
            </a:extLst>
          </p:cNvPr>
          <p:cNvSpPr/>
          <p:nvPr/>
        </p:nvSpPr>
        <p:spPr>
          <a:xfrm rot="1588235">
            <a:off x="3764203" y="561311"/>
            <a:ext cx="4663595" cy="4020341"/>
          </a:xfrm>
          <a:prstGeom prst="hexagon">
            <a:avLst>
              <a:gd name="adj" fmla="val 25000"/>
              <a:gd name="vf" fmla="val 115470"/>
            </a:avLst>
          </a:prstGeom>
          <a:noFill/>
          <a:ln w="8218" cap="flat" cmpd="sng" algn="ctr">
            <a:solidFill>
              <a:srgbClr val="26FDFF">
                <a:alpha val="1470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35">
              <a:solidFill>
                <a:srgbClr val="636D9D"/>
              </a:solidFill>
            </a:endParaRPr>
          </a:p>
        </p:txBody>
      </p:sp>
      <p:sp>
        <p:nvSpPr>
          <p:cNvPr id="207" name="六边形 20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7E49710A-035A-4F09-BB8A-89993944D791}"/>
              </a:ext>
            </a:extLst>
          </p:cNvPr>
          <p:cNvSpPr/>
          <p:nvPr/>
        </p:nvSpPr>
        <p:spPr>
          <a:xfrm rot="1694118">
            <a:off x="3792003" y="583492"/>
            <a:ext cx="4607995" cy="3972410"/>
          </a:xfrm>
          <a:prstGeom prst="hexagon">
            <a:avLst>
              <a:gd name="adj" fmla="val 25000"/>
              <a:gd name="vf" fmla="val 115470"/>
            </a:avLst>
          </a:prstGeom>
          <a:noFill/>
          <a:ln w="8342" cap="flat" cmpd="sng" algn="ctr">
            <a:solidFill>
              <a:srgbClr val="26FDFF">
                <a:alpha val="1568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18">
              <a:solidFill>
                <a:srgbClr val="68709A"/>
              </a:solidFill>
            </a:endParaRPr>
          </a:p>
        </p:txBody>
      </p:sp>
      <p:sp>
        <p:nvSpPr>
          <p:cNvPr id="208" name="六边形 20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4A9E927-8AA3-45D8-9AFF-06F7B5F6F853}"/>
              </a:ext>
            </a:extLst>
          </p:cNvPr>
          <p:cNvSpPr/>
          <p:nvPr/>
        </p:nvSpPr>
        <p:spPr>
          <a:xfrm rot="1800000">
            <a:off x="3819803" y="605673"/>
            <a:ext cx="4552394" cy="3924478"/>
          </a:xfrm>
          <a:prstGeom prst="hexagon">
            <a:avLst>
              <a:gd name="adj" fmla="val 25000"/>
              <a:gd name="vf" fmla="val 115470"/>
            </a:avLst>
          </a:prstGeom>
          <a:noFill/>
          <a:ln w="8467" cap="flat" cmpd="sng" algn="ctr">
            <a:solidFill>
              <a:srgbClr val="26FDFF">
                <a:alpha val="1666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rgbClr val="6C7398"/>
              </a:solidFill>
            </a:endParaRPr>
          </a:p>
        </p:txBody>
      </p:sp>
      <p:sp>
        <p:nvSpPr>
          <p:cNvPr id="209" name="六边形 20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9B293C1-10A4-4F1B-BDE6-9FCD68B9B94C}"/>
              </a:ext>
            </a:extLst>
          </p:cNvPr>
          <p:cNvSpPr/>
          <p:nvPr/>
        </p:nvSpPr>
        <p:spPr>
          <a:xfrm rot="1905882">
            <a:off x="3847603" y="627854"/>
            <a:ext cx="4496794" cy="3876547"/>
          </a:xfrm>
          <a:prstGeom prst="hexagon">
            <a:avLst>
              <a:gd name="adj" fmla="val 25000"/>
              <a:gd name="vf" fmla="val 115470"/>
            </a:avLst>
          </a:prstGeom>
          <a:noFill/>
          <a:ln w="8591" cap="flat" cmpd="sng" algn="ctr">
            <a:solidFill>
              <a:srgbClr val="26FDFF">
                <a:alpha val="1764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82">
              <a:solidFill>
                <a:srgbClr val="707595"/>
              </a:solidFill>
            </a:endParaRPr>
          </a:p>
        </p:txBody>
      </p:sp>
      <p:sp>
        <p:nvSpPr>
          <p:cNvPr id="210" name="六边形 20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BC71478B-C420-4109-9D4A-B46BFDB38243}"/>
              </a:ext>
            </a:extLst>
          </p:cNvPr>
          <p:cNvSpPr/>
          <p:nvPr/>
        </p:nvSpPr>
        <p:spPr>
          <a:xfrm rot="2011765">
            <a:off x="3875403" y="650035"/>
            <a:ext cx="4441194" cy="3828616"/>
          </a:xfrm>
          <a:prstGeom prst="hexagon">
            <a:avLst>
              <a:gd name="adj" fmla="val 25000"/>
              <a:gd name="vf" fmla="val 115470"/>
            </a:avLst>
          </a:prstGeom>
          <a:noFill/>
          <a:ln w="8716" cap="flat" cmpd="sng" algn="ctr">
            <a:solidFill>
              <a:srgbClr val="26FDFF">
                <a:alpha val="1862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65">
              <a:solidFill>
                <a:srgbClr val="747892"/>
              </a:solidFill>
            </a:endParaRPr>
          </a:p>
        </p:txBody>
      </p:sp>
      <p:sp>
        <p:nvSpPr>
          <p:cNvPr id="211" name="六边形 21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5DE0FE0B-9F15-4FD8-995E-61E8ED52FC76}"/>
              </a:ext>
            </a:extLst>
          </p:cNvPr>
          <p:cNvSpPr/>
          <p:nvPr/>
        </p:nvSpPr>
        <p:spPr>
          <a:xfrm rot="2117647">
            <a:off x="3903204" y="672215"/>
            <a:ext cx="4385594" cy="3780684"/>
          </a:xfrm>
          <a:prstGeom prst="hexagon">
            <a:avLst>
              <a:gd name="adj" fmla="val 25000"/>
              <a:gd name="vf" fmla="val 115470"/>
            </a:avLst>
          </a:prstGeom>
          <a:noFill/>
          <a:ln w="8840" cap="flat" cmpd="sng" algn="ctr">
            <a:solidFill>
              <a:srgbClr val="26FDFF">
                <a:alpha val="1960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447">
              <a:solidFill>
                <a:srgbClr val="797B8F"/>
              </a:solidFill>
            </a:endParaRPr>
          </a:p>
        </p:txBody>
      </p:sp>
      <p:sp>
        <p:nvSpPr>
          <p:cNvPr id="212" name="六边形 21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4191D93-692F-4BB9-9F21-9E0D6A5E28B1}"/>
              </a:ext>
            </a:extLst>
          </p:cNvPr>
          <p:cNvSpPr/>
          <p:nvPr/>
        </p:nvSpPr>
        <p:spPr>
          <a:xfrm rot="2223529">
            <a:off x="3931004" y="694396"/>
            <a:ext cx="4329993" cy="3732753"/>
          </a:xfrm>
          <a:prstGeom prst="hexagon">
            <a:avLst>
              <a:gd name="adj" fmla="val 25000"/>
              <a:gd name="vf" fmla="val 115470"/>
            </a:avLst>
          </a:prstGeom>
          <a:noFill/>
          <a:ln w="8965" cap="flat" cmpd="sng" algn="ctr">
            <a:solidFill>
              <a:srgbClr val="26FDFF">
                <a:alpha val="2058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529">
              <a:solidFill>
                <a:srgbClr val="7D7E8C"/>
              </a:solidFill>
            </a:endParaRPr>
          </a:p>
        </p:txBody>
      </p:sp>
      <p:sp>
        <p:nvSpPr>
          <p:cNvPr id="213" name="六边形 21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DEFF938-9C45-4B4F-9A51-B58341868BBA}"/>
              </a:ext>
            </a:extLst>
          </p:cNvPr>
          <p:cNvSpPr/>
          <p:nvPr/>
        </p:nvSpPr>
        <p:spPr>
          <a:xfrm rot="2329412">
            <a:off x="3958804" y="716577"/>
            <a:ext cx="4274393" cy="3684822"/>
          </a:xfrm>
          <a:prstGeom prst="hexagon">
            <a:avLst>
              <a:gd name="adj" fmla="val 25000"/>
              <a:gd name="vf" fmla="val 115470"/>
            </a:avLst>
          </a:prstGeom>
          <a:noFill/>
          <a:ln w="9089" cap="flat" cmpd="sng" algn="ctr">
            <a:solidFill>
              <a:srgbClr val="26FDFF">
                <a:alpha val="2156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12">
              <a:solidFill>
                <a:srgbClr val="818189"/>
              </a:solidFill>
            </a:endParaRPr>
          </a:p>
        </p:txBody>
      </p:sp>
      <p:sp>
        <p:nvSpPr>
          <p:cNvPr id="214" name="六边形 21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AAED167-978C-4B87-BA4C-4D9FF944FA0D}"/>
              </a:ext>
            </a:extLst>
          </p:cNvPr>
          <p:cNvSpPr/>
          <p:nvPr/>
        </p:nvSpPr>
        <p:spPr>
          <a:xfrm rot="2435294">
            <a:off x="3986604" y="738758"/>
            <a:ext cx="4218792" cy="3636890"/>
          </a:xfrm>
          <a:prstGeom prst="hexagon">
            <a:avLst>
              <a:gd name="adj" fmla="val 25000"/>
              <a:gd name="vf" fmla="val 115470"/>
            </a:avLst>
          </a:prstGeom>
          <a:noFill/>
          <a:ln w="9214" cap="flat" cmpd="sng" algn="ctr">
            <a:solidFill>
              <a:srgbClr val="26FDFF">
                <a:alpha val="2254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94">
              <a:solidFill>
                <a:srgbClr val="868487"/>
              </a:solidFill>
            </a:endParaRPr>
          </a:p>
        </p:txBody>
      </p:sp>
      <p:sp>
        <p:nvSpPr>
          <p:cNvPr id="215" name="六边形 21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010804DE-537E-4FA6-8FBB-FB0DB76FA7AB}"/>
              </a:ext>
            </a:extLst>
          </p:cNvPr>
          <p:cNvSpPr/>
          <p:nvPr/>
        </p:nvSpPr>
        <p:spPr>
          <a:xfrm rot="2541176">
            <a:off x="4014404" y="760938"/>
            <a:ext cx="4163192" cy="3588959"/>
          </a:xfrm>
          <a:prstGeom prst="hexagon">
            <a:avLst>
              <a:gd name="adj" fmla="val 25000"/>
              <a:gd name="vf" fmla="val 115470"/>
            </a:avLst>
          </a:prstGeom>
          <a:noFill/>
          <a:ln w="9338" cap="flat" cmpd="sng" algn="ctr">
            <a:solidFill>
              <a:srgbClr val="26FDFF">
                <a:alpha val="2352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776">
              <a:solidFill>
                <a:srgbClr val="8A8784"/>
              </a:solidFill>
            </a:endParaRPr>
          </a:p>
        </p:txBody>
      </p:sp>
      <p:sp>
        <p:nvSpPr>
          <p:cNvPr id="216" name="六边形 21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4917361A-079D-4C71-855E-AAAC457B38A2}"/>
              </a:ext>
            </a:extLst>
          </p:cNvPr>
          <p:cNvSpPr/>
          <p:nvPr/>
        </p:nvSpPr>
        <p:spPr>
          <a:xfrm rot="2647059">
            <a:off x="4042204" y="783119"/>
            <a:ext cx="4107592" cy="3541028"/>
          </a:xfrm>
          <a:prstGeom prst="hexagon">
            <a:avLst>
              <a:gd name="adj" fmla="val 25000"/>
              <a:gd name="vf" fmla="val 115470"/>
            </a:avLst>
          </a:prstGeom>
          <a:noFill/>
          <a:ln w="9463" cap="flat" cmpd="sng" algn="ctr">
            <a:solidFill>
              <a:srgbClr val="26FDFF">
                <a:alpha val="24510"/>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59">
              <a:solidFill>
                <a:srgbClr val="8E8A81"/>
              </a:solidFill>
            </a:endParaRPr>
          </a:p>
        </p:txBody>
      </p:sp>
      <p:sp>
        <p:nvSpPr>
          <p:cNvPr id="217" name="六边形 21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35502E26-0B10-4D67-A487-11D3A37E6E01}"/>
              </a:ext>
            </a:extLst>
          </p:cNvPr>
          <p:cNvSpPr/>
          <p:nvPr/>
        </p:nvSpPr>
        <p:spPr>
          <a:xfrm rot="2752941">
            <a:off x="4070005" y="805300"/>
            <a:ext cx="4051991" cy="3493096"/>
          </a:xfrm>
          <a:prstGeom prst="hexagon">
            <a:avLst>
              <a:gd name="adj" fmla="val 25000"/>
              <a:gd name="vf" fmla="val 115470"/>
            </a:avLst>
          </a:prstGeom>
          <a:noFill/>
          <a:ln w="9587" cap="flat" cmpd="sng" algn="ctr">
            <a:solidFill>
              <a:srgbClr val="26FDFF">
                <a:alpha val="25490"/>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941">
              <a:solidFill>
                <a:srgbClr val="938C7E"/>
              </a:solidFill>
            </a:endParaRPr>
          </a:p>
        </p:txBody>
      </p:sp>
      <p:sp>
        <p:nvSpPr>
          <p:cNvPr id="218" name="六边形 21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7BCFE854-5FB5-4FD8-92FC-52B72DECF80C}"/>
              </a:ext>
            </a:extLst>
          </p:cNvPr>
          <p:cNvSpPr/>
          <p:nvPr/>
        </p:nvSpPr>
        <p:spPr>
          <a:xfrm rot="2858824">
            <a:off x="4097805" y="827481"/>
            <a:ext cx="3996391" cy="3445165"/>
          </a:xfrm>
          <a:prstGeom prst="hexagon">
            <a:avLst>
              <a:gd name="adj" fmla="val 25000"/>
              <a:gd name="vf" fmla="val 115470"/>
            </a:avLst>
          </a:prstGeom>
          <a:noFill/>
          <a:ln w="9712" cap="flat" cmpd="sng" algn="ctr">
            <a:solidFill>
              <a:srgbClr val="26FDFF">
                <a:alpha val="2647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24">
              <a:solidFill>
                <a:srgbClr val="978F7B"/>
              </a:solidFill>
            </a:endParaRPr>
          </a:p>
        </p:txBody>
      </p:sp>
      <p:sp>
        <p:nvSpPr>
          <p:cNvPr id="219" name="六边形 21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DB81799-2441-4DBF-8759-9F87D9FD8702}"/>
              </a:ext>
            </a:extLst>
          </p:cNvPr>
          <p:cNvSpPr/>
          <p:nvPr/>
        </p:nvSpPr>
        <p:spPr>
          <a:xfrm rot="2964706">
            <a:off x="4125605" y="849661"/>
            <a:ext cx="3940791" cy="3397234"/>
          </a:xfrm>
          <a:prstGeom prst="hexagon">
            <a:avLst>
              <a:gd name="adj" fmla="val 25000"/>
              <a:gd name="vf" fmla="val 115470"/>
            </a:avLst>
          </a:prstGeom>
          <a:noFill/>
          <a:ln w="9836" cap="flat" cmpd="sng" algn="ctr">
            <a:solidFill>
              <a:srgbClr val="26FDFF">
                <a:alpha val="2745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06">
              <a:solidFill>
                <a:srgbClr val="9B9278"/>
              </a:solidFill>
            </a:endParaRPr>
          </a:p>
        </p:txBody>
      </p:sp>
      <p:sp>
        <p:nvSpPr>
          <p:cNvPr id="220" name="六边形 21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29CB2A3B-38FC-4B4E-87A6-87A906754E19}"/>
              </a:ext>
            </a:extLst>
          </p:cNvPr>
          <p:cNvSpPr/>
          <p:nvPr/>
        </p:nvSpPr>
        <p:spPr>
          <a:xfrm rot="3070588">
            <a:off x="4153405" y="871842"/>
            <a:ext cx="3885190" cy="3349303"/>
          </a:xfrm>
          <a:prstGeom prst="hexagon">
            <a:avLst>
              <a:gd name="adj" fmla="val 25000"/>
              <a:gd name="vf" fmla="val 115470"/>
            </a:avLst>
          </a:prstGeom>
          <a:noFill/>
          <a:ln w="9961" cap="flat" cmpd="sng" algn="ctr">
            <a:solidFill>
              <a:srgbClr val="26FDFF">
                <a:alpha val="2843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88">
              <a:solidFill>
                <a:srgbClr val="A09576"/>
              </a:solidFill>
            </a:endParaRPr>
          </a:p>
        </p:txBody>
      </p:sp>
      <p:sp>
        <p:nvSpPr>
          <p:cNvPr id="221" name="六边形 22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763E774-4E7C-48D4-91DF-DC3978C63F35}"/>
              </a:ext>
            </a:extLst>
          </p:cNvPr>
          <p:cNvSpPr/>
          <p:nvPr/>
        </p:nvSpPr>
        <p:spPr>
          <a:xfrm rot="3176471">
            <a:off x="4181205" y="894023"/>
            <a:ext cx="3829590" cy="3301371"/>
          </a:xfrm>
          <a:prstGeom prst="hexagon">
            <a:avLst>
              <a:gd name="adj" fmla="val 25000"/>
              <a:gd name="vf" fmla="val 115470"/>
            </a:avLst>
          </a:prstGeom>
          <a:noFill/>
          <a:ln w="10085" cap="flat" cmpd="sng" algn="ctr">
            <a:solidFill>
              <a:srgbClr val="26FDFF">
                <a:alpha val="2941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271">
              <a:solidFill>
                <a:srgbClr val="A49873"/>
              </a:solidFill>
            </a:endParaRPr>
          </a:p>
        </p:txBody>
      </p:sp>
      <p:sp>
        <p:nvSpPr>
          <p:cNvPr id="222" name="六边形 22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5110A424-2BB0-4CEA-9D2A-39CA8C6B2BB4}"/>
              </a:ext>
            </a:extLst>
          </p:cNvPr>
          <p:cNvSpPr/>
          <p:nvPr/>
        </p:nvSpPr>
        <p:spPr>
          <a:xfrm rot="3282353">
            <a:off x="4209005" y="916204"/>
            <a:ext cx="3773990" cy="3253440"/>
          </a:xfrm>
          <a:prstGeom prst="hexagon">
            <a:avLst>
              <a:gd name="adj" fmla="val 25000"/>
              <a:gd name="vf" fmla="val 115470"/>
            </a:avLst>
          </a:prstGeom>
          <a:noFill/>
          <a:ln w="10210" cap="flat" cmpd="sng" algn="ctr">
            <a:solidFill>
              <a:srgbClr val="26FDFF">
                <a:alpha val="3039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53">
              <a:solidFill>
                <a:srgbClr val="A89B70"/>
              </a:solidFill>
            </a:endParaRPr>
          </a:p>
        </p:txBody>
      </p:sp>
      <p:sp>
        <p:nvSpPr>
          <p:cNvPr id="223" name="六边形 22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785B1CC2-1B6F-48C3-BD53-A14AE4273899}"/>
              </a:ext>
            </a:extLst>
          </p:cNvPr>
          <p:cNvSpPr/>
          <p:nvPr/>
        </p:nvSpPr>
        <p:spPr>
          <a:xfrm rot="3388235">
            <a:off x="4236806" y="938384"/>
            <a:ext cx="3718389" cy="3205508"/>
          </a:xfrm>
          <a:prstGeom prst="hexagon">
            <a:avLst>
              <a:gd name="adj" fmla="val 25000"/>
              <a:gd name="vf" fmla="val 115470"/>
            </a:avLst>
          </a:prstGeom>
          <a:noFill/>
          <a:ln w="10334" cap="flat" cmpd="sng" algn="ctr">
            <a:solidFill>
              <a:srgbClr val="26FDFF">
                <a:alpha val="3137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35">
              <a:solidFill>
                <a:srgbClr val="AD9E6D"/>
              </a:solidFill>
            </a:endParaRPr>
          </a:p>
        </p:txBody>
      </p:sp>
      <p:sp>
        <p:nvSpPr>
          <p:cNvPr id="224" name="六边形 22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A9913EA-746F-4CC2-8181-CE006EC83B6A}"/>
              </a:ext>
            </a:extLst>
          </p:cNvPr>
          <p:cNvSpPr/>
          <p:nvPr/>
        </p:nvSpPr>
        <p:spPr>
          <a:xfrm rot="3494118">
            <a:off x="4264606" y="960565"/>
            <a:ext cx="3662789" cy="3157577"/>
          </a:xfrm>
          <a:prstGeom prst="hexagon">
            <a:avLst>
              <a:gd name="adj" fmla="val 25000"/>
              <a:gd name="vf" fmla="val 115470"/>
            </a:avLst>
          </a:prstGeom>
          <a:noFill/>
          <a:ln w="10459" cap="flat" cmpd="sng" algn="ctr">
            <a:solidFill>
              <a:srgbClr val="26FDFF">
                <a:alpha val="3235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18">
              <a:solidFill>
                <a:srgbClr val="B1A16A"/>
              </a:solidFill>
            </a:endParaRPr>
          </a:p>
        </p:txBody>
      </p:sp>
      <p:sp>
        <p:nvSpPr>
          <p:cNvPr id="225" name="六边形 22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A36507E-6237-4AEB-9CC6-65318AE0464D}"/>
              </a:ext>
            </a:extLst>
          </p:cNvPr>
          <p:cNvSpPr/>
          <p:nvPr/>
        </p:nvSpPr>
        <p:spPr>
          <a:xfrm rot="3600000">
            <a:off x="4292406" y="982746"/>
            <a:ext cx="3607189" cy="3109646"/>
          </a:xfrm>
          <a:prstGeom prst="hexagon">
            <a:avLst>
              <a:gd name="adj" fmla="val 25000"/>
              <a:gd name="vf" fmla="val 115470"/>
            </a:avLst>
          </a:prstGeom>
          <a:noFill/>
          <a:ln w="10583" cap="flat" cmpd="sng" algn="ctr">
            <a:solidFill>
              <a:srgbClr val="26FDFF">
                <a:alpha val="3333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600">
              <a:solidFill>
                <a:srgbClr val="B5A468"/>
              </a:solidFill>
            </a:endParaRPr>
          </a:p>
        </p:txBody>
      </p:sp>
      <p:sp>
        <p:nvSpPr>
          <p:cNvPr id="226" name="六边形 22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20E62315-9FB5-4E91-BD80-E2C898148FCC}"/>
              </a:ext>
            </a:extLst>
          </p:cNvPr>
          <p:cNvSpPr/>
          <p:nvPr/>
        </p:nvSpPr>
        <p:spPr>
          <a:xfrm rot="3705882">
            <a:off x="4320206" y="1004927"/>
            <a:ext cx="3551588" cy="3061714"/>
          </a:xfrm>
          <a:prstGeom prst="hexagon">
            <a:avLst>
              <a:gd name="adj" fmla="val 25000"/>
              <a:gd name="vf" fmla="val 115470"/>
            </a:avLst>
          </a:prstGeom>
          <a:noFill/>
          <a:ln w="10708" cap="flat" cmpd="sng" algn="ctr">
            <a:solidFill>
              <a:srgbClr val="26FDFF">
                <a:alpha val="3431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682">
              <a:solidFill>
                <a:srgbClr val="B9A665"/>
              </a:solidFill>
            </a:endParaRPr>
          </a:p>
        </p:txBody>
      </p:sp>
      <p:sp>
        <p:nvSpPr>
          <p:cNvPr id="227" name="六边形 22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4DFD11FC-A158-4130-8717-432B35780360}"/>
              </a:ext>
            </a:extLst>
          </p:cNvPr>
          <p:cNvSpPr/>
          <p:nvPr/>
        </p:nvSpPr>
        <p:spPr>
          <a:xfrm rot="3811765">
            <a:off x="4348006" y="1027108"/>
            <a:ext cx="3495988" cy="3013783"/>
          </a:xfrm>
          <a:prstGeom prst="hexagon">
            <a:avLst>
              <a:gd name="adj" fmla="val 25000"/>
              <a:gd name="vf" fmla="val 115470"/>
            </a:avLst>
          </a:prstGeom>
          <a:noFill/>
          <a:ln w="10832" cap="flat" cmpd="sng" algn="ctr">
            <a:solidFill>
              <a:srgbClr val="26FDFF">
                <a:alpha val="3529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765">
              <a:solidFill>
                <a:srgbClr val="BEA962"/>
              </a:solidFill>
            </a:endParaRPr>
          </a:p>
        </p:txBody>
      </p:sp>
      <p:sp>
        <p:nvSpPr>
          <p:cNvPr id="228" name="六边形 22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779ACF2-DDAA-488C-873C-7B1D049DEA34}"/>
              </a:ext>
            </a:extLst>
          </p:cNvPr>
          <p:cNvSpPr/>
          <p:nvPr/>
        </p:nvSpPr>
        <p:spPr>
          <a:xfrm rot="3917647">
            <a:off x="4375807" y="1049288"/>
            <a:ext cx="3440388" cy="2965852"/>
          </a:xfrm>
          <a:prstGeom prst="hexagon">
            <a:avLst>
              <a:gd name="adj" fmla="val 25000"/>
              <a:gd name="vf" fmla="val 115470"/>
            </a:avLst>
          </a:prstGeom>
          <a:noFill/>
          <a:ln w="10957" cap="flat" cmpd="sng" algn="ctr">
            <a:solidFill>
              <a:srgbClr val="26FDFF">
                <a:alpha val="3627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47">
              <a:solidFill>
                <a:srgbClr val="C2AC5F"/>
              </a:solidFill>
            </a:endParaRPr>
          </a:p>
        </p:txBody>
      </p:sp>
      <p:sp>
        <p:nvSpPr>
          <p:cNvPr id="229" name="六边形 22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20E6E417-82EF-4E0F-AB2B-D0619D655409}"/>
              </a:ext>
            </a:extLst>
          </p:cNvPr>
          <p:cNvSpPr/>
          <p:nvPr/>
        </p:nvSpPr>
        <p:spPr>
          <a:xfrm rot="4023529">
            <a:off x="4403607" y="1071469"/>
            <a:ext cx="3384788" cy="2917920"/>
          </a:xfrm>
          <a:prstGeom prst="hexagon">
            <a:avLst>
              <a:gd name="adj" fmla="val 25000"/>
              <a:gd name="vf" fmla="val 115470"/>
            </a:avLst>
          </a:prstGeom>
          <a:noFill/>
          <a:ln w="11081" cap="flat" cmpd="sng" algn="ctr">
            <a:solidFill>
              <a:srgbClr val="26FDFF">
                <a:alpha val="3725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929">
              <a:solidFill>
                <a:srgbClr val="C6AF5C"/>
              </a:solidFill>
            </a:endParaRPr>
          </a:p>
        </p:txBody>
      </p:sp>
      <p:sp>
        <p:nvSpPr>
          <p:cNvPr id="230" name="六边形 22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482A3060-D42D-4E2F-906F-2555FB345DC0}"/>
              </a:ext>
            </a:extLst>
          </p:cNvPr>
          <p:cNvSpPr/>
          <p:nvPr/>
        </p:nvSpPr>
        <p:spPr>
          <a:xfrm rot="4129412">
            <a:off x="4431407" y="1093650"/>
            <a:ext cx="3329187" cy="2869989"/>
          </a:xfrm>
          <a:prstGeom prst="hexagon">
            <a:avLst>
              <a:gd name="adj" fmla="val 25000"/>
              <a:gd name="vf" fmla="val 115470"/>
            </a:avLst>
          </a:prstGeom>
          <a:noFill/>
          <a:ln w="11206" cap="flat" cmpd="sng" algn="ctr">
            <a:solidFill>
              <a:srgbClr val="26FDFF">
                <a:alpha val="3823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12">
              <a:solidFill>
                <a:srgbClr val="CBB259"/>
              </a:solidFill>
            </a:endParaRPr>
          </a:p>
        </p:txBody>
      </p:sp>
      <p:sp>
        <p:nvSpPr>
          <p:cNvPr id="231" name="六边形 23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1445049-0041-4468-A0B9-E356276F5765}"/>
              </a:ext>
            </a:extLst>
          </p:cNvPr>
          <p:cNvSpPr/>
          <p:nvPr/>
        </p:nvSpPr>
        <p:spPr>
          <a:xfrm rot="4235294">
            <a:off x="4459207" y="1115831"/>
            <a:ext cx="3273587" cy="2822058"/>
          </a:xfrm>
          <a:prstGeom prst="hexagon">
            <a:avLst>
              <a:gd name="adj" fmla="val 25000"/>
              <a:gd name="vf" fmla="val 115470"/>
            </a:avLst>
          </a:prstGeom>
          <a:noFill/>
          <a:ln w="11330" cap="flat" cmpd="sng" algn="ctr">
            <a:solidFill>
              <a:srgbClr val="26FDFF">
                <a:alpha val="3921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94">
              <a:solidFill>
                <a:srgbClr val="CFB557"/>
              </a:solidFill>
            </a:endParaRPr>
          </a:p>
        </p:txBody>
      </p:sp>
      <p:sp>
        <p:nvSpPr>
          <p:cNvPr id="232" name="六边形 23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8A514C1-9F9D-4D46-B757-4DA55C5D06E9}"/>
              </a:ext>
            </a:extLst>
          </p:cNvPr>
          <p:cNvSpPr/>
          <p:nvPr/>
        </p:nvSpPr>
        <p:spPr>
          <a:xfrm rot="4341177">
            <a:off x="4487008" y="1138011"/>
            <a:ext cx="3217986" cy="2774126"/>
          </a:xfrm>
          <a:prstGeom prst="hexagon">
            <a:avLst>
              <a:gd name="adj" fmla="val 25000"/>
              <a:gd name="vf" fmla="val 115470"/>
            </a:avLst>
          </a:prstGeom>
          <a:noFill/>
          <a:ln w="11455" cap="flat" cmpd="sng" algn="ctr">
            <a:solidFill>
              <a:srgbClr val="26FDFF">
                <a:alpha val="4019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176">
              <a:solidFill>
                <a:srgbClr val="D3B854"/>
              </a:solidFill>
            </a:endParaRPr>
          </a:p>
        </p:txBody>
      </p:sp>
      <p:sp>
        <p:nvSpPr>
          <p:cNvPr id="233" name="六边形 23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5BA1DC2-10D6-42D3-9E55-7512E96666F8}"/>
              </a:ext>
            </a:extLst>
          </p:cNvPr>
          <p:cNvSpPr/>
          <p:nvPr/>
        </p:nvSpPr>
        <p:spPr>
          <a:xfrm rot="4447059">
            <a:off x="4514807" y="1160192"/>
            <a:ext cx="3162386" cy="2726195"/>
          </a:xfrm>
          <a:prstGeom prst="hexagon">
            <a:avLst>
              <a:gd name="adj" fmla="val 25000"/>
              <a:gd name="vf" fmla="val 115470"/>
            </a:avLst>
          </a:prstGeom>
          <a:noFill/>
          <a:ln w="11579" cap="flat" cmpd="sng" algn="ctr">
            <a:solidFill>
              <a:srgbClr val="26FDFF">
                <a:alpha val="4117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259">
              <a:solidFill>
                <a:srgbClr val="D8BB51"/>
              </a:solidFill>
            </a:endParaRPr>
          </a:p>
        </p:txBody>
      </p:sp>
      <p:sp>
        <p:nvSpPr>
          <p:cNvPr id="234" name="六边形 23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3656A48-99E8-4455-9DC1-759BB661AACB}"/>
              </a:ext>
            </a:extLst>
          </p:cNvPr>
          <p:cNvSpPr/>
          <p:nvPr/>
        </p:nvSpPr>
        <p:spPr>
          <a:xfrm rot="4552941">
            <a:off x="4542608" y="1182373"/>
            <a:ext cx="3106786" cy="2678264"/>
          </a:xfrm>
          <a:prstGeom prst="hexagon">
            <a:avLst>
              <a:gd name="adj" fmla="val 25000"/>
              <a:gd name="vf" fmla="val 115470"/>
            </a:avLst>
          </a:prstGeom>
          <a:noFill/>
          <a:ln w="11704" cap="flat" cmpd="sng" algn="ctr">
            <a:solidFill>
              <a:srgbClr val="26FDFF">
                <a:alpha val="4215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341">
              <a:solidFill>
                <a:srgbClr val="DCBD4E"/>
              </a:solidFill>
            </a:endParaRPr>
          </a:p>
        </p:txBody>
      </p:sp>
      <p:sp>
        <p:nvSpPr>
          <p:cNvPr id="235" name="六边形 23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58E54F95-F55C-4556-829D-A86A377A4B9F}"/>
              </a:ext>
            </a:extLst>
          </p:cNvPr>
          <p:cNvSpPr/>
          <p:nvPr/>
        </p:nvSpPr>
        <p:spPr>
          <a:xfrm rot="4658823">
            <a:off x="4570408" y="1204554"/>
            <a:ext cx="3051185" cy="2630332"/>
          </a:xfrm>
          <a:prstGeom prst="hexagon">
            <a:avLst>
              <a:gd name="adj" fmla="val 25000"/>
              <a:gd name="vf" fmla="val 115470"/>
            </a:avLst>
          </a:prstGeom>
          <a:noFill/>
          <a:ln w="11828" cap="flat" cmpd="sng" algn="ctr">
            <a:solidFill>
              <a:srgbClr val="26FDFF">
                <a:alpha val="4313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24">
              <a:solidFill>
                <a:srgbClr val="E0C04B"/>
              </a:solidFill>
            </a:endParaRPr>
          </a:p>
        </p:txBody>
      </p:sp>
      <p:sp>
        <p:nvSpPr>
          <p:cNvPr id="236" name="六边形 23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0AE3A0D9-542F-4A99-BAE9-8220CE066073}"/>
              </a:ext>
            </a:extLst>
          </p:cNvPr>
          <p:cNvSpPr/>
          <p:nvPr/>
        </p:nvSpPr>
        <p:spPr>
          <a:xfrm rot="4764706">
            <a:off x="4598208" y="1226734"/>
            <a:ext cx="2995585" cy="2582401"/>
          </a:xfrm>
          <a:prstGeom prst="hexagon">
            <a:avLst>
              <a:gd name="adj" fmla="val 25000"/>
              <a:gd name="vf" fmla="val 115470"/>
            </a:avLst>
          </a:prstGeom>
          <a:noFill/>
          <a:ln w="11953" cap="flat" cmpd="sng" algn="ctr">
            <a:solidFill>
              <a:srgbClr val="26FDFF">
                <a:alpha val="4411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506">
              <a:solidFill>
                <a:srgbClr val="E5C348"/>
              </a:solidFill>
            </a:endParaRPr>
          </a:p>
        </p:txBody>
      </p:sp>
      <p:sp>
        <p:nvSpPr>
          <p:cNvPr id="237" name="六边形 23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9A56B45-D8B6-4953-AFC5-B46C97E6A998}"/>
              </a:ext>
            </a:extLst>
          </p:cNvPr>
          <p:cNvSpPr/>
          <p:nvPr/>
        </p:nvSpPr>
        <p:spPr>
          <a:xfrm rot="4870588">
            <a:off x="4626008" y="1248915"/>
            <a:ext cx="2939985" cy="2534470"/>
          </a:xfrm>
          <a:prstGeom prst="hexagon">
            <a:avLst>
              <a:gd name="adj" fmla="val 25000"/>
              <a:gd name="vf" fmla="val 115470"/>
            </a:avLst>
          </a:prstGeom>
          <a:noFill/>
          <a:ln w="12077" cap="flat" cmpd="sng" algn="ctr">
            <a:solidFill>
              <a:srgbClr val="26FDFF">
                <a:alpha val="4509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588">
              <a:solidFill>
                <a:srgbClr val="E9C646"/>
              </a:solidFill>
            </a:endParaRPr>
          </a:p>
        </p:txBody>
      </p:sp>
      <p:sp>
        <p:nvSpPr>
          <p:cNvPr id="238" name="六边形 23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A4F253D-6B1D-4BBA-A743-53BBCFB90CC9}"/>
              </a:ext>
            </a:extLst>
          </p:cNvPr>
          <p:cNvSpPr/>
          <p:nvPr/>
        </p:nvSpPr>
        <p:spPr>
          <a:xfrm rot="4976471">
            <a:off x="4653809" y="1271096"/>
            <a:ext cx="2884384" cy="2486538"/>
          </a:xfrm>
          <a:prstGeom prst="hexagon">
            <a:avLst>
              <a:gd name="adj" fmla="val 25000"/>
              <a:gd name="vf" fmla="val 115470"/>
            </a:avLst>
          </a:prstGeom>
          <a:noFill/>
          <a:ln w="12202" cap="flat" cmpd="sng" algn="ctr">
            <a:solidFill>
              <a:srgbClr val="26FDFF">
                <a:alpha val="4607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671">
              <a:solidFill>
                <a:srgbClr val="EDC943"/>
              </a:solidFill>
            </a:endParaRPr>
          </a:p>
        </p:txBody>
      </p:sp>
      <p:sp>
        <p:nvSpPr>
          <p:cNvPr id="239" name="六边形 23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9374F81-09BC-4D5B-A242-F0AB22EFA81A}"/>
              </a:ext>
            </a:extLst>
          </p:cNvPr>
          <p:cNvSpPr/>
          <p:nvPr/>
        </p:nvSpPr>
        <p:spPr>
          <a:xfrm rot="5082353">
            <a:off x="4681608" y="1293277"/>
            <a:ext cx="2828784" cy="2438607"/>
          </a:xfrm>
          <a:prstGeom prst="hexagon">
            <a:avLst>
              <a:gd name="adj" fmla="val 25000"/>
              <a:gd name="vf" fmla="val 115470"/>
            </a:avLst>
          </a:prstGeom>
          <a:noFill/>
          <a:ln w="12326" cap="flat" cmpd="sng" algn="ctr">
            <a:solidFill>
              <a:srgbClr val="26FDFF">
                <a:alpha val="4705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753">
              <a:solidFill>
                <a:srgbClr val="F2CC40"/>
              </a:solidFill>
            </a:endParaRPr>
          </a:p>
        </p:txBody>
      </p:sp>
      <p:sp>
        <p:nvSpPr>
          <p:cNvPr id="240" name="六边形 23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F552D6F-F945-4995-8319-FF2A6B96A58B}"/>
              </a:ext>
            </a:extLst>
          </p:cNvPr>
          <p:cNvSpPr/>
          <p:nvPr/>
        </p:nvSpPr>
        <p:spPr>
          <a:xfrm rot="5188235">
            <a:off x="4709409" y="1315457"/>
            <a:ext cx="2773184" cy="2390676"/>
          </a:xfrm>
          <a:prstGeom prst="hexagon">
            <a:avLst>
              <a:gd name="adj" fmla="val 25000"/>
              <a:gd name="vf" fmla="val 115470"/>
            </a:avLst>
          </a:prstGeom>
          <a:noFill/>
          <a:ln w="12451" cap="flat" cmpd="sng" algn="ctr">
            <a:solidFill>
              <a:srgbClr val="26FDFF">
                <a:alpha val="4803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835">
              <a:solidFill>
                <a:srgbClr val="F6CF3D"/>
              </a:solidFill>
            </a:endParaRPr>
          </a:p>
        </p:txBody>
      </p:sp>
      <p:sp>
        <p:nvSpPr>
          <p:cNvPr id="241" name="六边形 24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A861688-CF60-4CA7-B591-0CC9635E96F0}"/>
              </a:ext>
            </a:extLst>
          </p:cNvPr>
          <p:cNvSpPr/>
          <p:nvPr/>
        </p:nvSpPr>
        <p:spPr>
          <a:xfrm rot="5294117">
            <a:off x="4737209" y="1337638"/>
            <a:ext cx="2717583" cy="2342744"/>
          </a:xfrm>
          <a:prstGeom prst="hexagon">
            <a:avLst>
              <a:gd name="adj" fmla="val 25000"/>
              <a:gd name="vf" fmla="val 115470"/>
            </a:avLst>
          </a:prstGeom>
          <a:noFill/>
          <a:ln w="12575" cap="flat" cmpd="sng" algn="ctr">
            <a:solidFill>
              <a:srgbClr val="26FDFF">
                <a:alpha val="49020"/>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918">
              <a:solidFill>
                <a:srgbClr val="FAD23A"/>
              </a:solidFill>
            </a:endParaRPr>
          </a:p>
        </p:txBody>
      </p:sp>
      <p:sp>
        <p:nvSpPr>
          <p:cNvPr id="4" name="六边形 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1B2D59D-C0AE-4E97-B405-DDC7CB8442C7}"/>
              </a:ext>
            </a:extLst>
          </p:cNvPr>
          <p:cNvSpPr/>
          <p:nvPr/>
        </p:nvSpPr>
        <p:spPr>
          <a:xfrm rot="5400000">
            <a:off x="4765009" y="1359819"/>
            <a:ext cx="2661983" cy="2294813"/>
          </a:xfrm>
          <a:prstGeom prst="hexagon">
            <a:avLst/>
          </a:prstGeom>
          <a:noFill/>
          <a:ln w="12700">
            <a:solidFill>
              <a:srgbClr val="26FD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b="1">
              <a:solidFill>
                <a:srgbClr val="FFD538"/>
              </a:solidFill>
            </a:endParaRPr>
          </a:p>
        </p:txBody>
      </p:sp>
      <p:sp>
        <p:nvSpPr>
          <p:cNvPr id="127" name="任意多边形: 形状 12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88546939-938F-4EDA-8538-93CEA7484A0E}"/>
              </a:ext>
            </a:extLst>
          </p:cNvPr>
          <p:cNvSpPr/>
          <p:nvPr/>
        </p:nvSpPr>
        <p:spPr>
          <a:xfrm>
            <a:off x="-550922" y="-322506"/>
            <a:ext cx="2786124" cy="7503011"/>
          </a:xfrm>
          <a:custGeom>
            <a:avLst/>
            <a:gdLst>
              <a:gd name="connsiteX0" fmla="*/ 1705162 w 2786124"/>
              <a:gd name="connsiteY0" fmla="*/ 1403035 h 7503011"/>
              <a:gd name="connsiteX1" fmla="*/ 1938128 w 2786124"/>
              <a:gd name="connsiteY1" fmla="*/ 937103 h 7503011"/>
              <a:gd name="connsiteX2" fmla="*/ 2553158 w 2786124"/>
              <a:gd name="connsiteY2" fmla="*/ 937103 h 7503011"/>
              <a:gd name="connsiteX3" fmla="*/ 2786124 w 2786124"/>
              <a:gd name="connsiteY3" fmla="*/ 1403035 h 7503011"/>
              <a:gd name="connsiteX4" fmla="*/ 2553158 w 2786124"/>
              <a:gd name="connsiteY4" fmla="*/ 1868967 h 7503011"/>
              <a:gd name="connsiteX5" fmla="*/ 1938128 w 2786124"/>
              <a:gd name="connsiteY5" fmla="*/ 1868967 h 7503011"/>
              <a:gd name="connsiteX6" fmla="*/ 1705162 w 2786124"/>
              <a:gd name="connsiteY6" fmla="*/ 2342519 h 7503011"/>
              <a:gd name="connsiteX7" fmla="*/ 1938128 w 2786124"/>
              <a:gd name="connsiteY7" fmla="*/ 1876587 h 7503011"/>
              <a:gd name="connsiteX8" fmla="*/ 2553158 w 2786124"/>
              <a:gd name="connsiteY8" fmla="*/ 1876587 h 7503011"/>
              <a:gd name="connsiteX9" fmla="*/ 2786124 w 2786124"/>
              <a:gd name="connsiteY9" fmla="*/ 2342519 h 7503011"/>
              <a:gd name="connsiteX10" fmla="*/ 2553158 w 2786124"/>
              <a:gd name="connsiteY10" fmla="*/ 2808451 h 7503011"/>
              <a:gd name="connsiteX11" fmla="*/ 1938128 w 2786124"/>
              <a:gd name="connsiteY11" fmla="*/ 2808451 h 7503011"/>
              <a:gd name="connsiteX12" fmla="*/ 1705162 w 2786124"/>
              <a:gd name="connsiteY12" fmla="*/ 3282003 h 7503011"/>
              <a:gd name="connsiteX13" fmla="*/ 1938128 w 2786124"/>
              <a:gd name="connsiteY13" fmla="*/ 2816071 h 7503011"/>
              <a:gd name="connsiteX14" fmla="*/ 2553158 w 2786124"/>
              <a:gd name="connsiteY14" fmla="*/ 2816071 h 7503011"/>
              <a:gd name="connsiteX15" fmla="*/ 2786124 w 2786124"/>
              <a:gd name="connsiteY15" fmla="*/ 3282003 h 7503011"/>
              <a:gd name="connsiteX16" fmla="*/ 2553158 w 2786124"/>
              <a:gd name="connsiteY16" fmla="*/ 3747935 h 7503011"/>
              <a:gd name="connsiteX17" fmla="*/ 1938128 w 2786124"/>
              <a:gd name="connsiteY17" fmla="*/ 3747935 h 7503011"/>
              <a:gd name="connsiteX18" fmla="*/ 1705162 w 2786124"/>
              <a:gd name="connsiteY18" fmla="*/ 4221487 h 7503011"/>
              <a:gd name="connsiteX19" fmla="*/ 1938128 w 2786124"/>
              <a:gd name="connsiteY19" fmla="*/ 3755555 h 7503011"/>
              <a:gd name="connsiteX20" fmla="*/ 2553158 w 2786124"/>
              <a:gd name="connsiteY20" fmla="*/ 3755555 h 7503011"/>
              <a:gd name="connsiteX21" fmla="*/ 2786124 w 2786124"/>
              <a:gd name="connsiteY21" fmla="*/ 4221487 h 7503011"/>
              <a:gd name="connsiteX22" fmla="*/ 2553158 w 2786124"/>
              <a:gd name="connsiteY22" fmla="*/ 4687419 h 7503011"/>
              <a:gd name="connsiteX23" fmla="*/ 1938128 w 2786124"/>
              <a:gd name="connsiteY23" fmla="*/ 4687419 h 7503011"/>
              <a:gd name="connsiteX24" fmla="*/ 1705162 w 2786124"/>
              <a:gd name="connsiteY24" fmla="*/ 5160971 h 7503011"/>
              <a:gd name="connsiteX25" fmla="*/ 1938128 w 2786124"/>
              <a:gd name="connsiteY25" fmla="*/ 4695039 h 7503011"/>
              <a:gd name="connsiteX26" fmla="*/ 2553158 w 2786124"/>
              <a:gd name="connsiteY26" fmla="*/ 4695039 h 7503011"/>
              <a:gd name="connsiteX27" fmla="*/ 2786124 w 2786124"/>
              <a:gd name="connsiteY27" fmla="*/ 5160971 h 7503011"/>
              <a:gd name="connsiteX28" fmla="*/ 2553158 w 2786124"/>
              <a:gd name="connsiteY28" fmla="*/ 5626903 h 7503011"/>
              <a:gd name="connsiteX29" fmla="*/ 1938128 w 2786124"/>
              <a:gd name="connsiteY29" fmla="*/ 5626903 h 7503011"/>
              <a:gd name="connsiteX30" fmla="*/ 1705162 w 2786124"/>
              <a:gd name="connsiteY30" fmla="*/ 6095216 h 7503011"/>
              <a:gd name="connsiteX31" fmla="*/ 1938128 w 2786124"/>
              <a:gd name="connsiteY31" fmla="*/ 5629284 h 7503011"/>
              <a:gd name="connsiteX32" fmla="*/ 2553158 w 2786124"/>
              <a:gd name="connsiteY32" fmla="*/ 5629284 h 7503011"/>
              <a:gd name="connsiteX33" fmla="*/ 2786124 w 2786124"/>
              <a:gd name="connsiteY33" fmla="*/ 6095216 h 7503011"/>
              <a:gd name="connsiteX34" fmla="*/ 2553158 w 2786124"/>
              <a:gd name="connsiteY34" fmla="*/ 6561148 h 7503011"/>
              <a:gd name="connsiteX35" fmla="*/ 1938128 w 2786124"/>
              <a:gd name="connsiteY35" fmla="*/ 6561148 h 7503011"/>
              <a:gd name="connsiteX36" fmla="*/ 851535 w 2786124"/>
              <a:gd name="connsiteY36" fmla="*/ 6568766 h 7503011"/>
              <a:gd name="connsiteX37" fmla="*/ 1084502 w 2786124"/>
              <a:gd name="connsiteY37" fmla="*/ 6102836 h 7503011"/>
              <a:gd name="connsiteX38" fmla="*/ 1699531 w 2786124"/>
              <a:gd name="connsiteY38" fmla="*/ 6102836 h 7503011"/>
              <a:gd name="connsiteX39" fmla="*/ 1932497 w 2786124"/>
              <a:gd name="connsiteY39" fmla="*/ 6568766 h 7503011"/>
              <a:gd name="connsiteX40" fmla="*/ 1699531 w 2786124"/>
              <a:gd name="connsiteY40" fmla="*/ 7034699 h 7503011"/>
              <a:gd name="connsiteX41" fmla="*/ 1084502 w 2786124"/>
              <a:gd name="connsiteY41" fmla="*/ 7034699 h 7503011"/>
              <a:gd name="connsiteX42" fmla="*/ 851535 w 2786124"/>
              <a:gd name="connsiteY42" fmla="*/ 5634522 h 7503011"/>
              <a:gd name="connsiteX43" fmla="*/ 1084502 w 2786124"/>
              <a:gd name="connsiteY43" fmla="*/ 5168591 h 7503011"/>
              <a:gd name="connsiteX44" fmla="*/ 1699531 w 2786124"/>
              <a:gd name="connsiteY44" fmla="*/ 5168591 h 7503011"/>
              <a:gd name="connsiteX45" fmla="*/ 1932497 w 2786124"/>
              <a:gd name="connsiteY45" fmla="*/ 5634522 h 7503011"/>
              <a:gd name="connsiteX46" fmla="*/ 1699531 w 2786124"/>
              <a:gd name="connsiteY46" fmla="*/ 6100454 h 7503011"/>
              <a:gd name="connsiteX47" fmla="*/ 1084502 w 2786124"/>
              <a:gd name="connsiteY47" fmla="*/ 6100454 h 7503011"/>
              <a:gd name="connsiteX48" fmla="*/ 851535 w 2786124"/>
              <a:gd name="connsiteY48" fmla="*/ 4695039 h 7503011"/>
              <a:gd name="connsiteX49" fmla="*/ 1084502 w 2786124"/>
              <a:gd name="connsiteY49" fmla="*/ 4229107 h 7503011"/>
              <a:gd name="connsiteX50" fmla="*/ 1699531 w 2786124"/>
              <a:gd name="connsiteY50" fmla="*/ 4229107 h 7503011"/>
              <a:gd name="connsiteX51" fmla="*/ 1932497 w 2786124"/>
              <a:gd name="connsiteY51" fmla="*/ 4695039 h 7503011"/>
              <a:gd name="connsiteX52" fmla="*/ 1699531 w 2786124"/>
              <a:gd name="connsiteY52" fmla="*/ 5160971 h 7503011"/>
              <a:gd name="connsiteX53" fmla="*/ 1084502 w 2786124"/>
              <a:gd name="connsiteY53" fmla="*/ 5160971 h 7503011"/>
              <a:gd name="connsiteX54" fmla="*/ 851535 w 2786124"/>
              <a:gd name="connsiteY54" fmla="*/ 3755555 h 7503011"/>
              <a:gd name="connsiteX55" fmla="*/ 1084502 w 2786124"/>
              <a:gd name="connsiteY55" fmla="*/ 3289623 h 7503011"/>
              <a:gd name="connsiteX56" fmla="*/ 1699531 w 2786124"/>
              <a:gd name="connsiteY56" fmla="*/ 3289623 h 7503011"/>
              <a:gd name="connsiteX57" fmla="*/ 1932497 w 2786124"/>
              <a:gd name="connsiteY57" fmla="*/ 3755555 h 7503011"/>
              <a:gd name="connsiteX58" fmla="*/ 1699531 w 2786124"/>
              <a:gd name="connsiteY58" fmla="*/ 4221487 h 7503011"/>
              <a:gd name="connsiteX59" fmla="*/ 1084502 w 2786124"/>
              <a:gd name="connsiteY59" fmla="*/ 4221487 h 7503011"/>
              <a:gd name="connsiteX60" fmla="*/ 851535 w 2786124"/>
              <a:gd name="connsiteY60" fmla="*/ 2816071 h 7503011"/>
              <a:gd name="connsiteX61" fmla="*/ 1084501 w 2786124"/>
              <a:gd name="connsiteY61" fmla="*/ 2350139 h 7503011"/>
              <a:gd name="connsiteX62" fmla="*/ 1699531 w 2786124"/>
              <a:gd name="connsiteY62" fmla="*/ 2350139 h 7503011"/>
              <a:gd name="connsiteX63" fmla="*/ 1932497 w 2786124"/>
              <a:gd name="connsiteY63" fmla="*/ 2816071 h 7503011"/>
              <a:gd name="connsiteX64" fmla="*/ 1699531 w 2786124"/>
              <a:gd name="connsiteY64" fmla="*/ 3282003 h 7503011"/>
              <a:gd name="connsiteX65" fmla="*/ 1084501 w 2786124"/>
              <a:gd name="connsiteY65" fmla="*/ 3282003 h 7503011"/>
              <a:gd name="connsiteX66" fmla="*/ 851535 w 2786124"/>
              <a:gd name="connsiteY66" fmla="*/ 1876587 h 7503011"/>
              <a:gd name="connsiteX67" fmla="*/ 1084501 w 2786124"/>
              <a:gd name="connsiteY67" fmla="*/ 1410655 h 7503011"/>
              <a:gd name="connsiteX68" fmla="*/ 1699531 w 2786124"/>
              <a:gd name="connsiteY68" fmla="*/ 1410655 h 7503011"/>
              <a:gd name="connsiteX69" fmla="*/ 1932497 w 2786124"/>
              <a:gd name="connsiteY69" fmla="*/ 1876587 h 7503011"/>
              <a:gd name="connsiteX70" fmla="*/ 1699531 w 2786124"/>
              <a:gd name="connsiteY70" fmla="*/ 2342519 h 7503011"/>
              <a:gd name="connsiteX71" fmla="*/ 1084501 w 2786124"/>
              <a:gd name="connsiteY71" fmla="*/ 2342519 h 7503011"/>
              <a:gd name="connsiteX72" fmla="*/ 851535 w 2786124"/>
              <a:gd name="connsiteY72" fmla="*/ 937103 h 7503011"/>
              <a:gd name="connsiteX73" fmla="*/ 1084501 w 2786124"/>
              <a:gd name="connsiteY73" fmla="*/ 471171 h 7503011"/>
              <a:gd name="connsiteX74" fmla="*/ 1699531 w 2786124"/>
              <a:gd name="connsiteY74" fmla="*/ 471171 h 7503011"/>
              <a:gd name="connsiteX75" fmla="*/ 1932497 w 2786124"/>
              <a:gd name="connsiteY75" fmla="*/ 937103 h 7503011"/>
              <a:gd name="connsiteX76" fmla="*/ 1699531 w 2786124"/>
              <a:gd name="connsiteY76" fmla="*/ 1403035 h 7503011"/>
              <a:gd name="connsiteX77" fmla="*/ 1084501 w 2786124"/>
              <a:gd name="connsiteY77" fmla="*/ 1403035 h 7503011"/>
              <a:gd name="connsiteX78" fmla="*/ 0 w 2786124"/>
              <a:gd name="connsiteY78" fmla="*/ 465932 h 7503011"/>
              <a:gd name="connsiteX79" fmla="*/ 232967 w 2786124"/>
              <a:gd name="connsiteY79" fmla="*/ 0 h 7503011"/>
              <a:gd name="connsiteX80" fmla="*/ 847997 w 2786124"/>
              <a:gd name="connsiteY80" fmla="*/ 0 h 7503011"/>
              <a:gd name="connsiteX81" fmla="*/ 1080962 w 2786124"/>
              <a:gd name="connsiteY81" fmla="*/ 465932 h 7503011"/>
              <a:gd name="connsiteX82" fmla="*/ 847997 w 2786124"/>
              <a:gd name="connsiteY82" fmla="*/ 931864 h 7503011"/>
              <a:gd name="connsiteX83" fmla="*/ 232967 w 2786124"/>
              <a:gd name="connsiteY83" fmla="*/ 931864 h 7503011"/>
              <a:gd name="connsiteX84" fmla="*/ 0 w 2786124"/>
              <a:gd name="connsiteY84" fmla="*/ 1405416 h 7503011"/>
              <a:gd name="connsiteX85" fmla="*/ 232967 w 2786124"/>
              <a:gd name="connsiteY85" fmla="*/ 939484 h 7503011"/>
              <a:gd name="connsiteX86" fmla="*/ 847997 w 2786124"/>
              <a:gd name="connsiteY86" fmla="*/ 939484 h 7503011"/>
              <a:gd name="connsiteX87" fmla="*/ 1080962 w 2786124"/>
              <a:gd name="connsiteY87" fmla="*/ 1405416 h 7503011"/>
              <a:gd name="connsiteX88" fmla="*/ 847997 w 2786124"/>
              <a:gd name="connsiteY88" fmla="*/ 1871348 h 7503011"/>
              <a:gd name="connsiteX89" fmla="*/ 232967 w 2786124"/>
              <a:gd name="connsiteY89" fmla="*/ 1871348 h 7503011"/>
              <a:gd name="connsiteX90" fmla="*/ 0 w 2786124"/>
              <a:gd name="connsiteY90" fmla="*/ 2344900 h 7503011"/>
              <a:gd name="connsiteX91" fmla="*/ 232967 w 2786124"/>
              <a:gd name="connsiteY91" fmla="*/ 1878968 h 7503011"/>
              <a:gd name="connsiteX92" fmla="*/ 847997 w 2786124"/>
              <a:gd name="connsiteY92" fmla="*/ 1878968 h 7503011"/>
              <a:gd name="connsiteX93" fmla="*/ 1080962 w 2786124"/>
              <a:gd name="connsiteY93" fmla="*/ 2344900 h 7503011"/>
              <a:gd name="connsiteX94" fmla="*/ 847997 w 2786124"/>
              <a:gd name="connsiteY94" fmla="*/ 2810832 h 7503011"/>
              <a:gd name="connsiteX95" fmla="*/ 232967 w 2786124"/>
              <a:gd name="connsiteY95" fmla="*/ 2810832 h 7503011"/>
              <a:gd name="connsiteX96" fmla="*/ 0 w 2786124"/>
              <a:gd name="connsiteY96" fmla="*/ 3284384 h 7503011"/>
              <a:gd name="connsiteX97" fmla="*/ 232967 w 2786124"/>
              <a:gd name="connsiteY97" fmla="*/ 2818452 h 7503011"/>
              <a:gd name="connsiteX98" fmla="*/ 847997 w 2786124"/>
              <a:gd name="connsiteY98" fmla="*/ 2818452 h 7503011"/>
              <a:gd name="connsiteX99" fmla="*/ 1080962 w 2786124"/>
              <a:gd name="connsiteY99" fmla="*/ 3284384 h 7503011"/>
              <a:gd name="connsiteX100" fmla="*/ 847997 w 2786124"/>
              <a:gd name="connsiteY100" fmla="*/ 3750316 h 7503011"/>
              <a:gd name="connsiteX101" fmla="*/ 232967 w 2786124"/>
              <a:gd name="connsiteY101" fmla="*/ 3750316 h 7503011"/>
              <a:gd name="connsiteX102" fmla="*/ 0 w 2786124"/>
              <a:gd name="connsiteY102" fmla="*/ 4223868 h 7503011"/>
              <a:gd name="connsiteX103" fmla="*/ 232967 w 2786124"/>
              <a:gd name="connsiteY103" fmla="*/ 3757936 h 7503011"/>
              <a:gd name="connsiteX104" fmla="*/ 847997 w 2786124"/>
              <a:gd name="connsiteY104" fmla="*/ 3757936 h 7503011"/>
              <a:gd name="connsiteX105" fmla="*/ 1080962 w 2786124"/>
              <a:gd name="connsiteY105" fmla="*/ 4223868 h 7503011"/>
              <a:gd name="connsiteX106" fmla="*/ 847997 w 2786124"/>
              <a:gd name="connsiteY106" fmla="*/ 4689800 h 7503011"/>
              <a:gd name="connsiteX107" fmla="*/ 232967 w 2786124"/>
              <a:gd name="connsiteY107" fmla="*/ 4689800 h 7503011"/>
              <a:gd name="connsiteX108" fmla="*/ 0 w 2786124"/>
              <a:gd name="connsiteY108" fmla="*/ 5163352 h 7503011"/>
              <a:gd name="connsiteX109" fmla="*/ 232967 w 2786124"/>
              <a:gd name="connsiteY109" fmla="*/ 4697420 h 7503011"/>
              <a:gd name="connsiteX110" fmla="*/ 847997 w 2786124"/>
              <a:gd name="connsiteY110" fmla="*/ 4697420 h 7503011"/>
              <a:gd name="connsiteX111" fmla="*/ 1080962 w 2786124"/>
              <a:gd name="connsiteY111" fmla="*/ 5163352 h 7503011"/>
              <a:gd name="connsiteX112" fmla="*/ 847997 w 2786124"/>
              <a:gd name="connsiteY112" fmla="*/ 5629282 h 7503011"/>
              <a:gd name="connsiteX113" fmla="*/ 232967 w 2786124"/>
              <a:gd name="connsiteY113" fmla="*/ 5629282 h 7503011"/>
              <a:gd name="connsiteX114" fmla="*/ 0 w 2786124"/>
              <a:gd name="connsiteY114" fmla="*/ 6102835 h 7503011"/>
              <a:gd name="connsiteX115" fmla="*/ 232967 w 2786124"/>
              <a:gd name="connsiteY115" fmla="*/ 5636903 h 7503011"/>
              <a:gd name="connsiteX116" fmla="*/ 847997 w 2786124"/>
              <a:gd name="connsiteY116" fmla="*/ 5636903 h 7503011"/>
              <a:gd name="connsiteX117" fmla="*/ 1080962 w 2786124"/>
              <a:gd name="connsiteY117" fmla="*/ 6102835 h 7503011"/>
              <a:gd name="connsiteX118" fmla="*/ 847997 w 2786124"/>
              <a:gd name="connsiteY118" fmla="*/ 6568766 h 7503011"/>
              <a:gd name="connsiteX119" fmla="*/ 232967 w 2786124"/>
              <a:gd name="connsiteY119" fmla="*/ 6568766 h 7503011"/>
              <a:gd name="connsiteX120" fmla="*/ 0 w 2786124"/>
              <a:gd name="connsiteY120" fmla="*/ 7037078 h 7503011"/>
              <a:gd name="connsiteX121" fmla="*/ 232967 w 2786124"/>
              <a:gd name="connsiteY121" fmla="*/ 6571147 h 7503011"/>
              <a:gd name="connsiteX122" fmla="*/ 847997 w 2786124"/>
              <a:gd name="connsiteY122" fmla="*/ 6571147 h 7503011"/>
              <a:gd name="connsiteX123" fmla="*/ 1080962 w 2786124"/>
              <a:gd name="connsiteY123" fmla="*/ 7037078 h 7503011"/>
              <a:gd name="connsiteX124" fmla="*/ 847997 w 2786124"/>
              <a:gd name="connsiteY124" fmla="*/ 7503011 h 7503011"/>
              <a:gd name="connsiteX125" fmla="*/ 232967 w 2786124"/>
              <a:gd name="connsiteY125" fmla="*/ 7503011 h 750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786124" h="7503011">
                <a:moveTo>
                  <a:pt x="1705162" y="1403035"/>
                </a:moveTo>
                <a:lnTo>
                  <a:pt x="1938128" y="937103"/>
                </a:lnTo>
                <a:lnTo>
                  <a:pt x="2553158" y="937103"/>
                </a:lnTo>
                <a:lnTo>
                  <a:pt x="2786124" y="1403035"/>
                </a:lnTo>
                <a:lnTo>
                  <a:pt x="2553158" y="1868967"/>
                </a:lnTo>
                <a:lnTo>
                  <a:pt x="1938128" y="1868967"/>
                </a:lnTo>
                <a:close/>
                <a:moveTo>
                  <a:pt x="1705162" y="2342519"/>
                </a:moveTo>
                <a:lnTo>
                  <a:pt x="1938128" y="1876587"/>
                </a:lnTo>
                <a:lnTo>
                  <a:pt x="2553158" y="1876587"/>
                </a:lnTo>
                <a:lnTo>
                  <a:pt x="2786124" y="2342519"/>
                </a:lnTo>
                <a:lnTo>
                  <a:pt x="2553158" y="2808451"/>
                </a:lnTo>
                <a:lnTo>
                  <a:pt x="1938128" y="2808451"/>
                </a:lnTo>
                <a:close/>
                <a:moveTo>
                  <a:pt x="1705162" y="3282003"/>
                </a:moveTo>
                <a:lnTo>
                  <a:pt x="1938128" y="2816071"/>
                </a:lnTo>
                <a:lnTo>
                  <a:pt x="2553158" y="2816071"/>
                </a:lnTo>
                <a:lnTo>
                  <a:pt x="2786124" y="3282003"/>
                </a:lnTo>
                <a:lnTo>
                  <a:pt x="2553158" y="3747935"/>
                </a:lnTo>
                <a:lnTo>
                  <a:pt x="1938128" y="3747935"/>
                </a:lnTo>
                <a:close/>
                <a:moveTo>
                  <a:pt x="1705162" y="4221487"/>
                </a:moveTo>
                <a:lnTo>
                  <a:pt x="1938128" y="3755555"/>
                </a:lnTo>
                <a:lnTo>
                  <a:pt x="2553158" y="3755555"/>
                </a:lnTo>
                <a:lnTo>
                  <a:pt x="2786124" y="4221487"/>
                </a:lnTo>
                <a:lnTo>
                  <a:pt x="2553158" y="4687419"/>
                </a:lnTo>
                <a:lnTo>
                  <a:pt x="1938128" y="4687419"/>
                </a:lnTo>
                <a:close/>
                <a:moveTo>
                  <a:pt x="1705162" y="5160971"/>
                </a:moveTo>
                <a:lnTo>
                  <a:pt x="1938128" y="4695039"/>
                </a:lnTo>
                <a:lnTo>
                  <a:pt x="2553158" y="4695039"/>
                </a:lnTo>
                <a:lnTo>
                  <a:pt x="2786124" y="5160971"/>
                </a:lnTo>
                <a:lnTo>
                  <a:pt x="2553158" y="5626903"/>
                </a:lnTo>
                <a:lnTo>
                  <a:pt x="1938128" y="5626903"/>
                </a:lnTo>
                <a:close/>
                <a:moveTo>
                  <a:pt x="1705162" y="6095216"/>
                </a:moveTo>
                <a:lnTo>
                  <a:pt x="1938128" y="5629284"/>
                </a:lnTo>
                <a:lnTo>
                  <a:pt x="2553158" y="5629284"/>
                </a:lnTo>
                <a:lnTo>
                  <a:pt x="2786124" y="6095216"/>
                </a:lnTo>
                <a:lnTo>
                  <a:pt x="2553158" y="6561148"/>
                </a:lnTo>
                <a:lnTo>
                  <a:pt x="1938128" y="6561148"/>
                </a:lnTo>
                <a:close/>
                <a:moveTo>
                  <a:pt x="851535" y="6568766"/>
                </a:moveTo>
                <a:lnTo>
                  <a:pt x="1084502" y="6102836"/>
                </a:lnTo>
                <a:lnTo>
                  <a:pt x="1699531" y="6102836"/>
                </a:lnTo>
                <a:lnTo>
                  <a:pt x="1932497" y="6568766"/>
                </a:lnTo>
                <a:lnTo>
                  <a:pt x="1699531" y="7034699"/>
                </a:lnTo>
                <a:lnTo>
                  <a:pt x="1084502" y="7034699"/>
                </a:lnTo>
                <a:close/>
                <a:moveTo>
                  <a:pt x="851535" y="5634522"/>
                </a:moveTo>
                <a:lnTo>
                  <a:pt x="1084502" y="5168591"/>
                </a:lnTo>
                <a:lnTo>
                  <a:pt x="1699531" y="5168591"/>
                </a:lnTo>
                <a:lnTo>
                  <a:pt x="1932497" y="5634522"/>
                </a:lnTo>
                <a:lnTo>
                  <a:pt x="1699531" y="6100454"/>
                </a:lnTo>
                <a:lnTo>
                  <a:pt x="1084502" y="6100454"/>
                </a:lnTo>
                <a:close/>
                <a:moveTo>
                  <a:pt x="851535" y="4695039"/>
                </a:moveTo>
                <a:lnTo>
                  <a:pt x="1084502" y="4229107"/>
                </a:lnTo>
                <a:lnTo>
                  <a:pt x="1699531" y="4229107"/>
                </a:lnTo>
                <a:lnTo>
                  <a:pt x="1932497" y="4695039"/>
                </a:lnTo>
                <a:lnTo>
                  <a:pt x="1699531" y="5160971"/>
                </a:lnTo>
                <a:lnTo>
                  <a:pt x="1084502" y="5160971"/>
                </a:lnTo>
                <a:close/>
                <a:moveTo>
                  <a:pt x="851535" y="3755555"/>
                </a:moveTo>
                <a:lnTo>
                  <a:pt x="1084502" y="3289623"/>
                </a:lnTo>
                <a:lnTo>
                  <a:pt x="1699531" y="3289623"/>
                </a:lnTo>
                <a:lnTo>
                  <a:pt x="1932497" y="3755555"/>
                </a:lnTo>
                <a:lnTo>
                  <a:pt x="1699531" y="4221487"/>
                </a:lnTo>
                <a:lnTo>
                  <a:pt x="1084502" y="4221487"/>
                </a:lnTo>
                <a:close/>
                <a:moveTo>
                  <a:pt x="851535" y="2816071"/>
                </a:moveTo>
                <a:lnTo>
                  <a:pt x="1084501" y="2350139"/>
                </a:lnTo>
                <a:lnTo>
                  <a:pt x="1699531" y="2350139"/>
                </a:lnTo>
                <a:lnTo>
                  <a:pt x="1932497" y="2816071"/>
                </a:lnTo>
                <a:lnTo>
                  <a:pt x="1699531" y="3282003"/>
                </a:lnTo>
                <a:lnTo>
                  <a:pt x="1084501" y="3282003"/>
                </a:lnTo>
                <a:close/>
                <a:moveTo>
                  <a:pt x="851535" y="1876587"/>
                </a:moveTo>
                <a:lnTo>
                  <a:pt x="1084501" y="1410655"/>
                </a:lnTo>
                <a:lnTo>
                  <a:pt x="1699531" y="1410655"/>
                </a:lnTo>
                <a:lnTo>
                  <a:pt x="1932497" y="1876587"/>
                </a:lnTo>
                <a:lnTo>
                  <a:pt x="1699531" y="2342519"/>
                </a:lnTo>
                <a:lnTo>
                  <a:pt x="1084501" y="2342519"/>
                </a:lnTo>
                <a:close/>
                <a:moveTo>
                  <a:pt x="851535" y="937103"/>
                </a:moveTo>
                <a:lnTo>
                  <a:pt x="1084501" y="471171"/>
                </a:lnTo>
                <a:lnTo>
                  <a:pt x="1699531" y="471171"/>
                </a:lnTo>
                <a:lnTo>
                  <a:pt x="1932497" y="937103"/>
                </a:lnTo>
                <a:lnTo>
                  <a:pt x="1699531" y="1403035"/>
                </a:lnTo>
                <a:lnTo>
                  <a:pt x="1084501" y="1403035"/>
                </a:lnTo>
                <a:close/>
                <a:moveTo>
                  <a:pt x="0" y="465932"/>
                </a:moveTo>
                <a:lnTo>
                  <a:pt x="232967" y="0"/>
                </a:lnTo>
                <a:lnTo>
                  <a:pt x="847997" y="0"/>
                </a:lnTo>
                <a:lnTo>
                  <a:pt x="1080962" y="465932"/>
                </a:lnTo>
                <a:lnTo>
                  <a:pt x="847997" y="931864"/>
                </a:lnTo>
                <a:lnTo>
                  <a:pt x="232967" y="931864"/>
                </a:lnTo>
                <a:close/>
                <a:moveTo>
                  <a:pt x="0" y="1405416"/>
                </a:moveTo>
                <a:lnTo>
                  <a:pt x="232967" y="939484"/>
                </a:lnTo>
                <a:lnTo>
                  <a:pt x="847997" y="939484"/>
                </a:lnTo>
                <a:lnTo>
                  <a:pt x="1080962" y="1405416"/>
                </a:lnTo>
                <a:lnTo>
                  <a:pt x="847997" y="1871348"/>
                </a:lnTo>
                <a:lnTo>
                  <a:pt x="232967" y="1871348"/>
                </a:lnTo>
                <a:close/>
                <a:moveTo>
                  <a:pt x="0" y="2344900"/>
                </a:moveTo>
                <a:lnTo>
                  <a:pt x="232967" y="1878968"/>
                </a:lnTo>
                <a:lnTo>
                  <a:pt x="847997" y="1878968"/>
                </a:lnTo>
                <a:lnTo>
                  <a:pt x="1080962" y="2344900"/>
                </a:lnTo>
                <a:lnTo>
                  <a:pt x="847997" y="2810832"/>
                </a:lnTo>
                <a:lnTo>
                  <a:pt x="232967" y="2810832"/>
                </a:lnTo>
                <a:close/>
                <a:moveTo>
                  <a:pt x="0" y="3284384"/>
                </a:moveTo>
                <a:lnTo>
                  <a:pt x="232967" y="2818452"/>
                </a:lnTo>
                <a:lnTo>
                  <a:pt x="847997" y="2818452"/>
                </a:lnTo>
                <a:lnTo>
                  <a:pt x="1080962" y="3284384"/>
                </a:lnTo>
                <a:lnTo>
                  <a:pt x="847997" y="3750316"/>
                </a:lnTo>
                <a:lnTo>
                  <a:pt x="232967" y="3750316"/>
                </a:lnTo>
                <a:close/>
                <a:moveTo>
                  <a:pt x="0" y="4223868"/>
                </a:moveTo>
                <a:lnTo>
                  <a:pt x="232967" y="3757936"/>
                </a:lnTo>
                <a:lnTo>
                  <a:pt x="847997" y="3757936"/>
                </a:lnTo>
                <a:lnTo>
                  <a:pt x="1080962" y="4223868"/>
                </a:lnTo>
                <a:lnTo>
                  <a:pt x="847997" y="4689800"/>
                </a:lnTo>
                <a:lnTo>
                  <a:pt x="232967" y="4689800"/>
                </a:lnTo>
                <a:close/>
                <a:moveTo>
                  <a:pt x="0" y="5163352"/>
                </a:moveTo>
                <a:lnTo>
                  <a:pt x="232967" y="4697420"/>
                </a:lnTo>
                <a:lnTo>
                  <a:pt x="847997" y="4697420"/>
                </a:lnTo>
                <a:lnTo>
                  <a:pt x="1080962" y="5163352"/>
                </a:lnTo>
                <a:lnTo>
                  <a:pt x="847997" y="5629282"/>
                </a:lnTo>
                <a:lnTo>
                  <a:pt x="232967" y="5629282"/>
                </a:lnTo>
                <a:close/>
                <a:moveTo>
                  <a:pt x="0" y="6102835"/>
                </a:moveTo>
                <a:lnTo>
                  <a:pt x="232967" y="5636903"/>
                </a:lnTo>
                <a:lnTo>
                  <a:pt x="847997" y="5636903"/>
                </a:lnTo>
                <a:lnTo>
                  <a:pt x="1080962" y="6102835"/>
                </a:lnTo>
                <a:lnTo>
                  <a:pt x="847997" y="6568766"/>
                </a:lnTo>
                <a:lnTo>
                  <a:pt x="232967" y="6568766"/>
                </a:lnTo>
                <a:close/>
                <a:moveTo>
                  <a:pt x="0" y="7037078"/>
                </a:moveTo>
                <a:lnTo>
                  <a:pt x="232967" y="6571147"/>
                </a:lnTo>
                <a:lnTo>
                  <a:pt x="847997" y="6571147"/>
                </a:lnTo>
                <a:lnTo>
                  <a:pt x="1080962" y="7037078"/>
                </a:lnTo>
                <a:lnTo>
                  <a:pt x="847997" y="7503011"/>
                </a:lnTo>
                <a:lnTo>
                  <a:pt x="232967" y="7503011"/>
                </a:lnTo>
                <a:close/>
              </a:path>
            </a:pathLst>
          </a:custGeom>
          <a:noFill/>
          <a:ln w="6350">
            <a:gradFill flip="none" rotWithShape="1">
              <a:gsLst>
                <a:gs pos="0">
                  <a:schemeClr val="bg1">
                    <a:alpha val="20000"/>
                  </a:schemeClr>
                </a:gs>
                <a:gs pos="100000">
                  <a:schemeClr val="bg1">
                    <a:alpha val="0"/>
                  </a:schemeClr>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8" name="任意多边形: 形状 18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89A23F7-190D-4F7A-94D6-5CF2FDF20141}"/>
              </a:ext>
            </a:extLst>
          </p:cNvPr>
          <p:cNvSpPr/>
          <p:nvPr/>
        </p:nvSpPr>
        <p:spPr>
          <a:xfrm flipH="1">
            <a:off x="10032297" y="-322506"/>
            <a:ext cx="2786124" cy="7503011"/>
          </a:xfrm>
          <a:custGeom>
            <a:avLst/>
            <a:gdLst>
              <a:gd name="connsiteX0" fmla="*/ 1705162 w 2786124"/>
              <a:gd name="connsiteY0" fmla="*/ 1403035 h 7503011"/>
              <a:gd name="connsiteX1" fmla="*/ 1938128 w 2786124"/>
              <a:gd name="connsiteY1" fmla="*/ 937103 h 7503011"/>
              <a:gd name="connsiteX2" fmla="*/ 2553158 w 2786124"/>
              <a:gd name="connsiteY2" fmla="*/ 937103 h 7503011"/>
              <a:gd name="connsiteX3" fmla="*/ 2786124 w 2786124"/>
              <a:gd name="connsiteY3" fmla="*/ 1403035 h 7503011"/>
              <a:gd name="connsiteX4" fmla="*/ 2553158 w 2786124"/>
              <a:gd name="connsiteY4" fmla="*/ 1868967 h 7503011"/>
              <a:gd name="connsiteX5" fmla="*/ 1938128 w 2786124"/>
              <a:gd name="connsiteY5" fmla="*/ 1868967 h 7503011"/>
              <a:gd name="connsiteX6" fmla="*/ 1705162 w 2786124"/>
              <a:gd name="connsiteY6" fmla="*/ 2342519 h 7503011"/>
              <a:gd name="connsiteX7" fmla="*/ 1938128 w 2786124"/>
              <a:gd name="connsiteY7" fmla="*/ 1876587 h 7503011"/>
              <a:gd name="connsiteX8" fmla="*/ 2553158 w 2786124"/>
              <a:gd name="connsiteY8" fmla="*/ 1876587 h 7503011"/>
              <a:gd name="connsiteX9" fmla="*/ 2786124 w 2786124"/>
              <a:gd name="connsiteY9" fmla="*/ 2342519 h 7503011"/>
              <a:gd name="connsiteX10" fmla="*/ 2553158 w 2786124"/>
              <a:gd name="connsiteY10" fmla="*/ 2808451 h 7503011"/>
              <a:gd name="connsiteX11" fmla="*/ 1938128 w 2786124"/>
              <a:gd name="connsiteY11" fmla="*/ 2808451 h 7503011"/>
              <a:gd name="connsiteX12" fmla="*/ 1705162 w 2786124"/>
              <a:gd name="connsiteY12" fmla="*/ 3282003 h 7503011"/>
              <a:gd name="connsiteX13" fmla="*/ 1938128 w 2786124"/>
              <a:gd name="connsiteY13" fmla="*/ 2816071 h 7503011"/>
              <a:gd name="connsiteX14" fmla="*/ 2553158 w 2786124"/>
              <a:gd name="connsiteY14" fmla="*/ 2816071 h 7503011"/>
              <a:gd name="connsiteX15" fmla="*/ 2786124 w 2786124"/>
              <a:gd name="connsiteY15" fmla="*/ 3282003 h 7503011"/>
              <a:gd name="connsiteX16" fmla="*/ 2553158 w 2786124"/>
              <a:gd name="connsiteY16" fmla="*/ 3747935 h 7503011"/>
              <a:gd name="connsiteX17" fmla="*/ 1938128 w 2786124"/>
              <a:gd name="connsiteY17" fmla="*/ 3747935 h 7503011"/>
              <a:gd name="connsiteX18" fmla="*/ 1705162 w 2786124"/>
              <a:gd name="connsiteY18" fmla="*/ 4221487 h 7503011"/>
              <a:gd name="connsiteX19" fmla="*/ 1938128 w 2786124"/>
              <a:gd name="connsiteY19" fmla="*/ 3755555 h 7503011"/>
              <a:gd name="connsiteX20" fmla="*/ 2553158 w 2786124"/>
              <a:gd name="connsiteY20" fmla="*/ 3755555 h 7503011"/>
              <a:gd name="connsiteX21" fmla="*/ 2786124 w 2786124"/>
              <a:gd name="connsiteY21" fmla="*/ 4221487 h 7503011"/>
              <a:gd name="connsiteX22" fmla="*/ 2553158 w 2786124"/>
              <a:gd name="connsiteY22" fmla="*/ 4687419 h 7503011"/>
              <a:gd name="connsiteX23" fmla="*/ 1938128 w 2786124"/>
              <a:gd name="connsiteY23" fmla="*/ 4687419 h 7503011"/>
              <a:gd name="connsiteX24" fmla="*/ 1705162 w 2786124"/>
              <a:gd name="connsiteY24" fmla="*/ 5160971 h 7503011"/>
              <a:gd name="connsiteX25" fmla="*/ 1938128 w 2786124"/>
              <a:gd name="connsiteY25" fmla="*/ 4695039 h 7503011"/>
              <a:gd name="connsiteX26" fmla="*/ 2553158 w 2786124"/>
              <a:gd name="connsiteY26" fmla="*/ 4695039 h 7503011"/>
              <a:gd name="connsiteX27" fmla="*/ 2786124 w 2786124"/>
              <a:gd name="connsiteY27" fmla="*/ 5160971 h 7503011"/>
              <a:gd name="connsiteX28" fmla="*/ 2553158 w 2786124"/>
              <a:gd name="connsiteY28" fmla="*/ 5626903 h 7503011"/>
              <a:gd name="connsiteX29" fmla="*/ 1938128 w 2786124"/>
              <a:gd name="connsiteY29" fmla="*/ 5626903 h 7503011"/>
              <a:gd name="connsiteX30" fmla="*/ 1705162 w 2786124"/>
              <a:gd name="connsiteY30" fmla="*/ 6095216 h 7503011"/>
              <a:gd name="connsiteX31" fmla="*/ 1938128 w 2786124"/>
              <a:gd name="connsiteY31" fmla="*/ 5629284 h 7503011"/>
              <a:gd name="connsiteX32" fmla="*/ 2553158 w 2786124"/>
              <a:gd name="connsiteY32" fmla="*/ 5629284 h 7503011"/>
              <a:gd name="connsiteX33" fmla="*/ 2786124 w 2786124"/>
              <a:gd name="connsiteY33" fmla="*/ 6095216 h 7503011"/>
              <a:gd name="connsiteX34" fmla="*/ 2553158 w 2786124"/>
              <a:gd name="connsiteY34" fmla="*/ 6561148 h 7503011"/>
              <a:gd name="connsiteX35" fmla="*/ 1938128 w 2786124"/>
              <a:gd name="connsiteY35" fmla="*/ 6561148 h 7503011"/>
              <a:gd name="connsiteX36" fmla="*/ 851535 w 2786124"/>
              <a:gd name="connsiteY36" fmla="*/ 6568766 h 7503011"/>
              <a:gd name="connsiteX37" fmla="*/ 1084502 w 2786124"/>
              <a:gd name="connsiteY37" fmla="*/ 6102836 h 7503011"/>
              <a:gd name="connsiteX38" fmla="*/ 1699531 w 2786124"/>
              <a:gd name="connsiteY38" fmla="*/ 6102836 h 7503011"/>
              <a:gd name="connsiteX39" fmla="*/ 1932497 w 2786124"/>
              <a:gd name="connsiteY39" fmla="*/ 6568766 h 7503011"/>
              <a:gd name="connsiteX40" fmla="*/ 1699531 w 2786124"/>
              <a:gd name="connsiteY40" fmla="*/ 7034699 h 7503011"/>
              <a:gd name="connsiteX41" fmla="*/ 1084502 w 2786124"/>
              <a:gd name="connsiteY41" fmla="*/ 7034699 h 7503011"/>
              <a:gd name="connsiteX42" fmla="*/ 851535 w 2786124"/>
              <a:gd name="connsiteY42" fmla="*/ 5634522 h 7503011"/>
              <a:gd name="connsiteX43" fmla="*/ 1084502 w 2786124"/>
              <a:gd name="connsiteY43" fmla="*/ 5168591 h 7503011"/>
              <a:gd name="connsiteX44" fmla="*/ 1699531 w 2786124"/>
              <a:gd name="connsiteY44" fmla="*/ 5168591 h 7503011"/>
              <a:gd name="connsiteX45" fmla="*/ 1932497 w 2786124"/>
              <a:gd name="connsiteY45" fmla="*/ 5634522 h 7503011"/>
              <a:gd name="connsiteX46" fmla="*/ 1699531 w 2786124"/>
              <a:gd name="connsiteY46" fmla="*/ 6100454 h 7503011"/>
              <a:gd name="connsiteX47" fmla="*/ 1084502 w 2786124"/>
              <a:gd name="connsiteY47" fmla="*/ 6100454 h 7503011"/>
              <a:gd name="connsiteX48" fmla="*/ 851535 w 2786124"/>
              <a:gd name="connsiteY48" fmla="*/ 4695039 h 7503011"/>
              <a:gd name="connsiteX49" fmla="*/ 1084502 w 2786124"/>
              <a:gd name="connsiteY49" fmla="*/ 4229107 h 7503011"/>
              <a:gd name="connsiteX50" fmla="*/ 1699531 w 2786124"/>
              <a:gd name="connsiteY50" fmla="*/ 4229107 h 7503011"/>
              <a:gd name="connsiteX51" fmla="*/ 1932497 w 2786124"/>
              <a:gd name="connsiteY51" fmla="*/ 4695039 h 7503011"/>
              <a:gd name="connsiteX52" fmla="*/ 1699531 w 2786124"/>
              <a:gd name="connsiteY52" fmla="*/ 5160971 h 7503011"/>
              <a:gd name="connsiteX53" fmla="*/ 1084502 w 2786124"/>
              <a:gd name="connsiteY53" fmla="*/ 5160971 h 7503011"/>
              <a:gd name="connsiteX54" fmla="*/ 851535 w 2786124"/>
              <a:gd name="connsiteY54" fmla="*/ 3755555 h 7503011"/>
              <a:gd name="connsiteX55" fmla="*/ 1084502 w 2786124"/>
              <a:gd name="connsiteY55" fmla="*/ 3289623 h 7503011"/>
              <a:gd name="connsiteX56" fmla="*/ 1699531 w 2786124"/>
              <a:gd name="connsiteY56" fmla="*/ 3289623 h 7503011"/>
              <a:gd name="connsiteX57" fmla="*/ 1932497 w 2786124"/>
              <a:gd name="connsiteY57" fmla="*/ 3755555 h 7503011"/>
              <a:gd name="connsiteX58" fmla="*/ 1699531 w 2786124"/>
              <a:gd name="connsiteY58" fmla="*/ 4221487 h 7503011"/>
              <a:gd name="connsiteX59" fmla="*/ 1084502 w 2786124"/>
              <a:gd name="connsiteY59" fmla="*/ 4221487 h 7503011"/>
              <a:gd name="connsiteX60" fmla="*/ 851535 w 2786124"/>
              <a:gd name="connsiteY60" fmla="*/ 2816071 h 7503011"/>
              <a:gd name="connsiteX61" fmla="*/ 1084501 w 2786124"/>
              <a:gd name="connsiteY61" fmla="*/ 2350139 h 7503011"/>
              <a:gd name="connsiteX62" fmla="*/ 1699531 w 2786124"/>
              <a:gd name="connsiteY62" fmla="*/ 2350139 h 7503011"/>
              <a:gd name="connsiteX63" fmla="*/ 1932497 w 2786124"/>
              <a:gd name="connsiteY63" fmla="*/ 2816071 h 7503011"/>
              <a:gd name="connsiteX64" fmla="*/ 1699531 w 2786124"/>
              <a:gd name="connsiteY64" fmla="*/ 3282003 h 7503011"/>
              <a:gd name="connsiteX65" fmla="*/ 1084501 w 2786124"/>
              <a:gd name="connsiteY65" fmla="*/ 3282003 h 7503011"/>
              <a:gd name="connsiteX66" fmla="*/ 851535 w 2786124"/>
              <a:gd name="connsiteY66" fmla="*/ 1876587 h 7503011"/>
              <a:gd name="connsiteX67" fmla="*/ 1084501 w 2786124"/>
              <a:gd name="connsiteY67" fmla="*/ 1410655 h 7503011"/>
              <a:gd name="connsiteX68" fmla="*/ 1699531 w 2786124"/>
              <a:gd name="connsiteY68" fmla="*/ 1410655 h 7503011"/>
              <a:gd name="connsiteX69" fmla="*/ 1932497 w 2786124"/>
              <a:gd name="connsiteY69" fmla="*/ 1876587 h 7503011"/>
              <a:gd name="connsiteX70" fmla="*/ 1699531 w 2786124"/>
              <a:gd name="connsiteY70" fmla="*/ 2342519 h 7503011"/>
              <a:gd name="connsiteX71" fmla="*/ 1084501 w 2786124"/>
              <a:gd name="connsiteY71" fmla="*/ 2342519 h 7503011"/>
              <a:gd name="connsiteX72" fmla="*/ 851535 w 2786124"/>
              <a:gd name="connsiteY72" fmla="*/ 937103 h 7503011"/>
              <a:gd name="connsiteX73" fmla="*/ 1084501 w 2786124"/>
              <a:gd name="connsiteY73" fmla="*/ 471171 h 7503011"/>
              <a:gd name="connsiteX74" fmla="*/ 1699531 w 2786124"/>
              <a:gd name="connsiteY74" fmla="*/ 471171 h 7503011"/>
              <a:gd name="connsiteX75" fmla="*/ 1932497 w 2786124"/>
              <a:gd name="connsiteY75" fmla="*/ 937103 h 7503011"/>
              <a:gd name="connsiteX76" fmla="*/ 1699531 w 2786124"/>
              <a:gd name="connsiteY76" fmla="*/ 1403035 h 7503011"/>
              <a:gd name="connsiteX77" fmla="*/ 1084501 w 2786124"/>
              <a:gd name="connsiteY77" fmla="*/ 1403035 h 7503011"/>
              <a:gd name="connsiteX78" fmla="*/ 0 w 2786124"/>
              <a:gd name="connsiteY78" fmla="*/ 465932 h 7503011"/>
              <a:gd name="connsiteX79" fmla="*/ 232967 w 2786124"/>
              <a:gd name="connsiteY79" fmla="*/ 0 h 7503011"/>
              <a:gd name="connsiteX80" fmla="*/ 847997 w 2786124"/>
              <a:gd name="connsiteY80" fmla="*/ 0 h 7503011"/>
              <a:gd name="connsiteX81" fmla="*/ 1080962 w 2786124"/>
              <a:gd name="connsiteY81" fmla="*/ 465932 h 7503011"/>
              <a:gd name="connsiteX82" fmla="*/ 847997 w 2786124"/>
              <a:gd name="connsiteY82" fmla="*/ 931864 h 7503011"/>
              <a:gd name="connsiteX83" fmla="*/ 232967 w 2786124"/>
              <a:gd name="connsiteY83" fmla="*/ 931864 h 7503011"/>
              <a:gd name="connsiteX84" fmla="*/ 0 w 2786124"/>
              <a:gd name="connsiteY84" fmla="*/ 1405416 h 7503011"/>
              <a:gd name="connsiteX85" fmla="*/ 232967 w 2786124"/>
              <a:gd name="connsiteY85" fmla="*/ 939484 h 7503011"/>
              <a:gd name="connsiteX86" fmla="*/ 847997 w 2786124"/>
              <a:gd name="connsiteY86" fmla="*/ 939484 h 7503011"/>
              <a:gd name="connsiteX87" fmla="*/ 1080962 w 2786124"/>
              <a:gd name="connsiteY87" fmla="*/ 1405416 h 7503011"/>
              <a:gd name="connsiteX88" fmla="*/ 847997 w 2786124"/>
              <a:gd name="connsiteY88" fmla="*/ 1871348 h 7503011"/>
              <a:gd name="connsiteX89" fmla="*/ 232967 w 2786124"/>
              <a:gd name="connsiteY89" fmla="*/ 1871348 h 7503011"/>
              <a:gd name="connsiteX90" fmla="*/ 0 w 2786124"/>
              <a:gd name="connsiteY90" fmla="*/ 2344900 h 7503011"/>
              <a:gd name="connsiteX91" fmla="*/ 232967 w 2786124"/>
              <a:gd name="connsiteY91" fmla="*/ 1878968 h 7503011"/>
              <a:gd name="connsiteX92" fmla="*/ 847997 w 2786124"/>
              <a:gd name="connsiteY92" fmla="*/ 1878968 h 7503011"/>
              <a:gd name="connsiteX93" fmla="*/ 1080962 w 2786124"/>
              <a:gd name="connsiteY93" fmla="*/ 2344900 h 7503011"/>
              <a:gd name="connsiteX94" fmla="*/ 847997 w 2786124"/>
              <a:gd name="connsiteY94" fmla="*/ 2810832 h 7503011"/>
              <a:gd name="connsiteX95" fmla="*/ 232967 w 2786124"/>
              <a:gd name="connsiteY95" fmla="*/ 2810832 h 7503011"/>
              <a:gd name="connsiteX96" fmla="*/ 0 w 2786124"/>
              <a:gd name="connsiteY96" fmla="*/ 3284384 h 7503011"/>
              <a:gd name="connsiteX97" fmla="*/ 232967 w 2786124"/>
              <a:gd name="connsiteY97" fmla="*/ 2818452 h 7503011"/>
              <a:gd name="connsiteX98" fmla="*/ 847997 w 2786124"/>
              <a:gd name="connsiteY98" fmla="*/ 2818452 h 7503011"/>
              <a:gd name="connsiteX99" fmla="*/ 1080962 w 2786124"/>
              <a:gd name="connsiteY99" fmla="*/ 3284384 h 7503011"/>
              <a:gd name="connsiteX100" fmla="*/ 847997 w 2786124"/>
              <a:gd name="connsiteY100" fmla="*/ 3750316 h 7503011"/>
              <a:gd name="connsiteX101" fmla="*/ 232967 w 2786124"/>
              <a:gd name="connsiteY101" fmla="*/ 3750316 h 7503011"/>
              <a:gd name="connsiteX102" fmla="*/ 0 w 2786124"/>
              <a:gd name="connsiteY102" fmla="*/ 4223868 h 7503011"/>
              <a:gd name="connsiteX103" fmla="*/ 232967 w 2786124"/>
              <a:gd name="connsiteY103" fmla="*/ 3757936 h 7503011"/>
              <a:gd name="connsiteX104" fmla="*/ 847997 w 2786124"/>
              <a:gd name="connsiteY104" fmla="*/ 3757936 h 7503011"/>
              <a:gd name="connsiteX105" fmla="*/ 1080962 w 2786124"/>
              <a:gd name="connsiteY105" fmla="*/ 4223868 h 7503011"/>
              <a:gd name="connsiteX106" fmla="*/ 847997 w 2786124"/>
              <a:gd name="connsiteY106" fmla="*/ 4689800 h 7503011"/>
              <a:gd name="connsiteX107" fmla="*/ 232967 w 2786124"/>
              <a:gd name="connsiteY107" fmla="*/ 4689800 h 7503011"/>
              <a:gd name="connsiteX108" fmla="*/ 0 w 2786124"/>
              <a:gd name="connsiteY108" fmla="*/ 5163352 h 7503011"/>
              <a:gd name="connsiteX109" fmla="*/ 232967 w 2786124"/>
              <a:gd name="connsiteY109" fmla="*/ 4697420 h 7503011"/>
              <a:gd name="connsiteX110" fmla="*/ 847997 w 2786124"/>
              <a:gd name="connsiteY110" fmla="*/ 4697420 h 7503011"/>
              <a:gd name="connsiteX111" fmla="*/ 1080962 w 2786124"/>
              <a:gd name="connsiteY111" fmla="*/ 5163352 h 7503011"/>
              <a:gd name="connsiteX112" fmla="*/ 847997 w 2786124"/>
              <a:gd name="connsiteY112" fmla="*/ 5629282 h 7503011"/>
              <a:gd name="connsiteX113" fmla="*/ 232967 w 2786124"/>
              <a:gd name="connsiteY113" fmla="*/ 5629282 h 7503011"/>
              <a:gd name="connsiteX114" fmla="*/ 0 w 2786124"/>
              <a:gd name="connsiteY114" fmla="*/ 6102835 h 7503011"/>
              <a:gd name="connsiteX115" fmla="*/ 232967 w 2786124"/>
              <a:gd name="connsiteY115" fmla="*/ 5636903 h 7503011"/>
              <a:gd name="connsiteX116" fmla="*/ 847997 w 2786124"/>
              <a:gd name="connsiteY116" fmla="*/ 5636903 h 7503011"/>
              <a:gd name="connsiteX117" fmla="*/ 1080962 w 2786124"/>
              <a:gd name="connsiteY117" fmla="*/ 6102835 h 7503011"/>
              <a:gd name="connsiteX118" fmla="*/ 847997 w 2786124"/>
              <a:gd name="connsiteY118" fmla="*/ 6568766 h 7503011"/>
              <a:gd name="connsiteX119" fmla="*/ 232967 w 2786124"/>
              <a:gd name="connsiteY119" fmla="*/ 6568766 h 7503011"/>
              <a:gd name="connsiteX120" fmla="*/ 0 w 2786124"/>
              <a:gd name="connsiteY120" fmla="*/ 7037078 h 7503011"/>
              <a:gd name="connsiteX121" fmla="*/ 232967 w 2786124"/>
              <a:gd name="connsiteY121" fmla="*/ 6571147 h 7503011"/>
              <a:gd name="connsiteX122" fmla="*/ 847997 w 2786124"/>
              <a:gd name="connsiteY122" fmla="*/ 6571147 h 7503011"/>
              <a:gd name="connsiteX123" fmla="*/ 1080962 w 2786124"/>
              <a:gd name="connsiteY123" fmla="*/ 7037078 h 7503011"/>
              <a:gd name="connsiteX124" fmla="*/ 847997 w 2786124"/>
              <a:gd name="connsiteY124" fmla="*/ 7503011 h 7503011"/>
              <a:gd name="connsiteX125" fmla="*/ 232967 w 2786124"/>
              <a:gd name="connsiteY125" fmla="*/ 7503011 h 750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786124" h="7503011">
                <a:moveTo>
                  <a:pt x="1705162" y="1403035"/>
                </a:moveTo>
                <a:lnTo>
                  <a:pt x="1938128" y="937103"/>
                </a:lnTo>
                <a:lnTo>
                  <a:pt x="2553158" y="937103"/>
                </a:lnTo>
                <a:lnTo>
                  <a:pt x="2786124" y="1403035"/>
                </a:lnTo>
                <a:lnTo>
                  <a:pt x="2553158" y="1868967"/>
                </a:lnTo>
                <a:lnTo>
                  <a:pt x="1938128" y="1868967"/>
                </a:lnTo>
                <a:close/>
                <a:moveTo>
                  <a:pt x="1705162" y="2342519"/>
                </a:moveTo>
                <a:lnTo>
                  <a:pt x="1938128" y="1876587"/>
                </a:lnTo>
                <a:lnTo>
                  <a:pt x="2553158" y="1876587"/>
                </a:lnTo>
                <a:lnTo>
                  <a:pt x="2786124" y="2342519"/>
                </a:lnTo>
                <a:lnTo>
                  <a:pt x="2553158" y="2808451"/>
                </a:lnTo>
                <a:lnTo>
                  <a:pt x="1938128" y="2808451"/>
                </a:lnTo>
                <a:close/>
                <a:moveTo>
                  <a:pt x="1705162" y="3282003"/>
                </a:moveTo>
                <a:lnTo>
                  <a:pt x="1938128" y="2816071"/>
                </a:lnTo>
                <a:lnTo>
                  <a:pt x="2553158" y="2816071"/>
                </a:lnTo>
                <a:lnTo>
                  <a:pt x="2786124" y="3282003"/>
                </a:lnTo>
                <a:lnTo>
                  <a:pt x="2553158" y="3747935"/>
                </a:lnTo>
                <a:lnTo>
                  <a:pt x="1938128" y="3747935"/>
                </a:lnTo>
                <a:close/>
                <a:moveTo>
                  <a:pt x="1705162" y="4221487"/>
                </a:moveTo>
                <a:lnTo>
                  <a:pt x="1938128" y="3755555"/>
                </a:lnTo>
                <a:lnTo>
                  <a:pt x="2553158" y="3755555"/>
                </a:lnTo>
                <a:lnTo>
                  <a:pt x="2786124" y="4221487"/>
                </a:lnTo>
                <a:lnTo>
                  <a:pt x="2553158" y="4687419"/>
                </a:lnTo>
                <a:lnTo>
                  <a:pt x="1938128" y="4687419"/>
                </a:lnTo>
                <a:close/>
                <a:moveTo>
                  <a:pt x="1705162" y="5160971"/>
                </a:moveTo>
                <a:lnTo>
                  <a:pt x="1938128" y="4695039"/>
                </a:lnTo>
                <a:lnTo>
                  <a:pt x="2553158" y="4695039"/>
                </a:lnTo>
                <a:lnTo>
                  <a:pt x="2786124" y="5160971"/>
                </a:lnTo>
                <a:lnTo>
                  <a:pt x="2553158" y="5626903"/>
                </a:lnTo>
                <a:lnTo>
                  <a:pt x="1938128" y="5626903"/>
                </a:lnTo>
                <a:close/>
                <a:moveTo>
                  <a:pt x="1705162" y="6095216"/>
                </a:moveTo>
                <a:lnTo>
                  <a:pt x="1938128" y="5629284"/>
                </a:lnTo>
                <a:lnTo>
                  <a:pt x="2553158" y="5629284"/>
                </a:lnTo>
                <a:lnTo>
                  <a:pt x="2786124" y="6095216"/>
                </a:lnTo>
                <a:lnTo>
                  <a:pt x="2553158" y="6561148"/>
                </a:lnTo>
                <a:lnTo>
                  <a:pt x="1938128" y="6561148"/>
                </a:lnTo>
                <a:close/>
                <a:moveTo>
                  <a:pt x="851535" y="6568766"/>
                </a:moveTo>
                <a:lnTo>
                  <a:pt x="1084502" y="6102836"/>
                </a:lnTo>
                <a:lnTo>
                  <a:pt x="1699531" y="6102836"/>
                </a:lnTo>
                <a:lnTo>
                  <a:pt x="1932497" y="6568766"/>
                </a:lnTo>
                <a:lnTo>
                  <a:pt x="1699531" y="7034699"/>
                </a:lnTo>
                <a:lnTo>
                  <a:pt x="1084502" y="7034699"/>
                </a:lnTo>
                <a:close/>
                <a:moveTo>
                  <a:pt x="851535" y="5634522"/>
                </a:moveTo>
                <a:lnTo>
                  <a:pt x="1084502" y="5168591"/>
                </a:lnTo>
                <a:lnTo>
                  <a:pt x="1699531" y="5168591"/>
                </a:lnTo>
                <a:lnTo>
                  <a:pt x="1932497" y="5634522"/>
                </a:lnTo>
                <a:lnTo>
                  <a:pt x="1699531" y="6100454"/>
                </a:lnTo>
                <a:lnTo>
                  <a:pt x="1084502" y="6100454"/>
                </a:lnTo>
                <a:close/>
                <a:moveTo>
                  <a:pt x="851535" y="4695039"/>
                </a:moveTo>
                <a:lnTo>
                  <a:pt x="1084502" y="4229107"/>
                </a:lnTo>
                <a:lnTo>
                  <a:pt x="1699531" y="4229107"/>
                </a:lnTo>
                <a:lnTo>
                  <a:pt x="1932497" y="4695039"/>
                </a:lnTo>
                <a:lnTo>
                  <a:pt x="1699531" y="5160971"/>
                </a:lnTo>
                <a:lnTo>
                  <a:pt x="1084502" y="5160971"/>
                </a:lnTo>
                <a:close/>
                <a:moveTo>
                  <a:pt x="851535" y="3755555"/>
                </a:moveTo>
                <a:lnTo>
                  <a:pt x="1084502" y="3289623"/>
                </a:lnTo>
                <a:lnTo>
                  <a:pt x="1699531" y="3289623"/>
                </a:lnTo>
                <a:lnTo>
                  <a:pt x="1932497" y="3755555"/>
                </a:lnTo>
                <a:lnTo>
                  <a:pt x="1699531" y="4221487"/>
                </a:lnTo>
                <a:lnTo>
                  <a:pt x="1084502" y="4221487"/>
                </a:lnTo>
                <a:close/>
                <a:moveTo>
                  <a:pt x="851535" y="2816071"/>
                </a:moveTo>
                <a:lnTo>
                  <a:pt x="1084501" y="2350139"/>
                </a:lnTo>
                <a:lnTo>
                  <a:pt x="1699531" y="2350139"/>
                </a:lnTo>
                <a:lnTo>
                  <a:pt x="1932497" y="2816071"/>
                </a:lnTo>
                <a:lnTo>
                  <a:pt x="1699531" y="3282003"/>
                </a:lnTo>
                <a:lnTo>
                  <a:pt x="1084501" y="3282003"/>
                </a:lnTo>
                <a:close/>
                <a:moveTo>
                  <a:pt x="851535" y="1876587"/>
                </a:moveTo>
                <a:lnTo>
                  <a:pt x="1084501" y="1410655"/>
                </a:lnTo>
                <a:lnTo>
                  <a:pt x="1699531" y="1410655"/>
                </a:lnTo>
                <a:lnTo>
                  <a:pt x="1932497" y="1876587"/>
                </a:lnTo>
                <a:lnTo>
                  <a:pt x="1699531" y="2342519"/>
                </a:lnTo>
                <a:lnTo>
                  <a:pt x="1084501" y="2342519"/>
                </a:lnTo>
                <a:close/>
                <a:moveTo>
                  <a:pt x="851535" y="937103"/>
                </a:moveTo>
                <a:lnTo>
                  <a:pt x="1084501" y="471171"/>
                </a:lnTo>
                <a:lnTo>
                  <a:pt x="1699531" y="471171"/>
                </a:lnTo>
                <a:lnTo>
                  <a:pt x="1932497" y="937103"/>
                </a:lnTo>
                <a:lnTo>
                  <a:pt x="1699531" y="1403035"/>
                </a:lnTo>
                <a:lnTo>
                  <a:pt x="1084501" y="1403035"/>
                </a:lnTo>
                <a:close/>
                <a:moveTo>
                  <a:pt x="0" y="465932"/>
                </a:moveTo>
                <a:lnTo>
                  <a:pt x="232967" y="0"/>
                </a:lnTo>
                <a:lnTo>
                  <a:pt x="847997" y="0"/>
                </a:lnTo>
                <a:lnTo>
                  <a:pt x="1080962" y="465932"/>
                </a:lnTo>
                <a:lnTo>
                  <a:pt x="847997" y="931864"/>
                </a:lnTo>
                <a:lnTo>
                  <a:pt x="232967" y="931864"/>
                </a:lnTo>
                <a:close/>
                <a:moveTo>
                  <a:pt x="0" y="1405416"/>
                </a:moveTo>
                <a:lnTo>
                  <a:pt x="232967" y="939484"/>
                </a:lnTo>
                <a:lnTo>
                  <a:pt x="847997" y="939484"/>
                </a:lnTo>
                <a:lnTo>
                  <a:pt x="1080962" y="1405416"/>
                </a:lnTo>
                <a:lnTo>
                  <a:pt x="847997" y="1871348"/>
                </a:lnTo>
                <a:lnTo>
                  <a:pt x="232967" y="1871348"/>
                </a:lnTo>
                <a:close/>
                <a:moveTo>
                  <a:pt x="0" y="2344900"/>
                </a:moveTo>
                <a:lnTo>
                  <a:pt x="232967" y="1878968"/>
                </a:lnTo>
                <a:lnTo>
                  <a:pt x="847997" y="1878968"/>
                </a:lnTo>
                <a:lnTo>
                  <a:pt x="1080962" y="2344900"/>
                </a:lnTo>
                <a:lnTo>
                  <a:pt x="847997" y="2810832"/>
                </a:lnTo>
                <a:lnTo>
                  <a:pt x="232967" y="2810832"/>
                </a:lnTo>
                <a:close/>
                <a:moveTo>
                  <a:pt x="0" y="3284384"/>
                </a:moveTo>
                <a:lnTo>
                  <a:pt x="232967" y="2818452"/>
                </a:lnTo>
                <a:lnTo>
                  <a:pt x="847997" y="2818452"/>
                </a:lnTo>
                <a:lnTo>
                  <a:pt x="1080962" y="3284384"/>
                </a:lnTo>
                <a:lnTo>
                  <a:pt x="847997" y="3750316"/>
                </a:lnTo>
                <a:lnTo>
                  <a:pt x="232967" y="3750316"/>
                </a:lnTo>
                <a:close/>
                <a:moveTo>
                  <a:pt x="0" y="4223868"/>
                </a:moveTo>
                <a:lnTo>
                  <a:pt x="232967" y="3757936"/>
                </a:lnTo>
                <a:lnTo>
                  <a:pt x="847997" y="3757936"/>
                </a:lnTo>
                <a:lnTo>
                  <a:pt x="1080962" y="4223868"/>
                </a:lnTo>
                <a:lnTo>
                  <a:pt x="847997" y="4689800"/>
                </a:lnTo>
                <a:lnTo>
                  <a:pt x="232967" y="4689800"/>
                </a:lnTo>
                <a:close/>
                <a:moveTo>
                  <a:pt x="0" y="5163352"/>
                </a:moveTo>
                <a:lnTo>
                  <a:pt x="232967" y="4697420"/>
                </a:lnTo>
                <a:lnTo>
                  <a:pt x="847997" y="4697420"/>
                </a:lnTo>
                <a:lnTo>
                  <a:pt x="1080962" y="5163352"/>
                </a:lnTo>
                <a:lnTo>
                  <a:pt x="847997" y="5629282"/>
                </a:lnTo>
                <a:lnTo>
                  <a:pt x="232967" y="5629282"/>
                </a:lnTo>
                <a:close/>
                <a:moveTo>
                  <a:pt x="0" y="6102835"/>
                </a:moveTo>
                <a:lnTo>
                  <a:pt x="232967" y="5636903"/>
                </a:lnTo>
                <a:lnTo>
                  <a:pt x="847997" y="5636903"/>
                </a:lnTo>
                <a:lnTo>
                  <a:pt x="1080962" y="6102835"/>
                </a:lnTo>
                <a:lnTo>
                  <a:pt x="847997" y="6568766"/>
                </a:lnTo>
                <a:lnTo>
                  <a:pt x="232967" y="6568766"/>
                </a:lnTo>
                <a:close/>
                <a:moveTo>
                  <a:pt x="0" y="7037078"/>
                </a:moveTo>
                <a:lnTo>
                  <a:pt x="232967" y="6571147"/>
                </a:lnTo>
                <a:lnTo>
                  <a:pt x="847997" y="6571147"/>
                </a:lnTo>
                <a:lnTo>
                  <a:pt x="1080962" y="7037078"/>
                </a:lnTo>
                <a:lnTo>
                  <a:pt x="847997" y="7503011"/>
                </a:lnTo>
                <a:lnTo>
                  <a:pt x="232967" y="7503011"/>
                </a:lnTo>
                <a:close/>
              </a:path>
            </a:pathLst>
          </a:custGeom>
          <a:noFill/>
          <a:ln w="6350">
            <a:gradFill flip="none" rotWithShape="1">
              <a:gsLst>
                <a:gs pos="0">
                  <a:schemeClr val="bg1">
                    <a:alpha val="20000"/>
                  </a:schemeClr>
                </a:gs>
                <a:gs pos="100000">
                  <a:schemeClr val="bg1">
                    <a:alpha val="0"/>
                  </a:schemeClr>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矩形 18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36869839-9A57-4170-9F80-BB2E5389E06D}"/>
              </a:ext>
            </a:extLst>
          </p:cNvPr>
          <p:cNvSpPr/>
          <p:nvPr/>
        </p:nvSpPr>
        <p:spPr>
          <a:xfrm>
            <a:off x="3644873" y="5200141"/>
            <a:ext cx="5249719" cy="646331"/>
          </a:xfrm>
          <a:prstGeom prst="rect">
            <a:avLst/>
          </a:prstGeom>
        </p:spPr>
        <p:txBody>
          <a:bodyPr wrap="square">
            <a:spAutoFit/>
          </a:bodyPr>
          <a:lstStyle/>
          <a:p>
            <a:pPr algn="ctr"/>
            <a:r>
              <a:rPr lang="en-US" altLang="zh-CN" sz="3600" b="1" spc="300" noProof="1">
                <a:solidFill>
                  <a:schemeClr val="bg1"/>
                </a:solidFill>
                <a:latin typeface="FontName" charset="-122"/>
                <a:ea typeface="FontName" charset="-122"/>
                <a:cs typeface="FontName" charset="-122"/>
                <a:sym typeface="Arial" panose="020B0604020202020204" pitchFamily="34" charset="0"/>
              </a:rPr>
              <a:t>Future Work</a:t>
            </a:r>
            <a:endParaRPr lang="zh-CN" altLang="en-US" sz="3600" dirty="0">
              <a:solidFill>
                <a:schemeClr val="bg1"/>
              </a:solidFill>
              <a:ea typeface="腾讯体 W7" panose="020C08030202040F0204" pitchFamily="34" charset="-122"/>
            </a:endParaRPr>
          </a:p>
        </p:txBody>
      </p:sp>
      <p:sp>
        <p:nvSpPr>
          <p:cNvPr id="191" name="文本框 19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383617D0-C217-4046-AE0F-7FE5A91595EB}"/>
              </a:ext>
            </a:extLst>
          </p:cNvPr>
          <p:cNvSpPr txBox="1"/>
          <p:nvPr/>
        </p:nvSpPr>
        <p:spPr>
          <a:xfrm>
            <a:off x="5130800" y="1722395"/>
            <a:ext cx="1930400" cy="1569660"/>
          </a:xfrm>
          <a:prstGeom prst="rect">
            <a:avLst/>
          </a:prstGeom>
          <a:noFill/>
        </p:spPr>
        <p:txBody>
          <a:bodyPr wrap="square" rtlCol="0">
            <a:spAutoFit/>
          </a:bodyPr>
          <a:lstStyle>
            <a:defPPr>
              <a:defRPr lang="zh-CN"/>
            </a:defPPr>
            <a:lvl1pPr algn="ctr">
              <a:defRPr sz="23900">
                <a:ln w="63500">
                  <a:gradFill>
                    <a:gsLst>
                      <a:gs pos="0">
                        <a:srgbClr val="26FDFF"/>
                      </a:gs>
                      <a:gs pos="75000">
                        <a:srgbClr val="26FDFF">
                          <a:alpha val="0"/>
                        </a:srgbClr>
                      </a:gs>
                    </a:gsLst>
                    <a:lin ang="5400000" scaled="1"/>
                  </a:gradFill>
                </a:ln>
                <a:solidFill>
                  <a:srgbClr val="2342C8"/>
                </a:solidFill>
                <a:effectLst>
                  <a:outerShdw blurRad="254000" dist="127000" dir="5400000" algn="t" rotWithShape="0">
                    <a:srgbClr val="2342C8">
                      <a:alpha val="40000"/>
                    </a:srgbClr>
                  </a:outerShdw>
                </a:effectLst>
                <a:latin typeface="Franklin Gothic Heavy" panose="020B0903020102020204" pitchFamily="34" charset="0"/>
                <a:ea typeface="微软雅黑" panose="020B0503020204020204" pitchFamily="34" charset="-122"/>
              </a:defRPr>
            </a:lvl1pPr>
          </a:lstStyle>
          <a:p>
            <a:r>
              <a:rPr lang="en-US" altLang="zh-CN" sz="9600" i="1" dirty="0">
                <a:solidFill>
                  <a:srgbClr val="26FDFF"/>
                </a:solidFill>
                <a:effectLst>
                  <a:outerShdw blurRad="127000" sx="102000" sy="102000" algn="ctr" rotWithShape="0">
                    <a:srgbClr val="26FDFF">
                      <a:alpha val="40000"/>
                    </a:srgbClr>
                  </a:outerShdw>
                </a:effectLst>
              </a:rPr>
              <a:t>04</a:t>
            </a:r>
            <a:endParaRPr lang="zh-CN" altLang="en-US" sz="9600" i="1" dirty="0">
              <a:ln w="63500">
                <a:noFill/>
              </a:ln>
              <a:solidFill>
                <a:srgbClr val="FFD538"/>
              </a:solidFill>
              <a:effectLst>
                <a:outerShdw blurRad="254000" dist="127000" dir="5400000" algn="t" rotWithShape="0">
                  <a:srgbClr val="FFD538">
                    <a:alpha val="20000"/>
                  </a:srgbClr>
                </a:outerShdw>
              </a:effectLst>
            </a:endParaRPr>
          </a:p>
        </p:txBody>
      </p:sp>
      <p:sp>
        <p:nvSpPr>
          <p:cNvPr id="3" name="e7d195523061f1c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hidden="1">
            <a:extLst>
              <a:ext uri="{FF2B5EF4-FFF2-40B4-BE49-F238E27FC236}">
                <a16:creationId xmlns:a16="http://schemas.microsoft.com/office/drawing/2014/main" id="{2CEF5DE8-C324-4C69-AF87-6018770DF30E}"/>
              </a:ext>
            </a:extLst>
          </p:cNvPr>
          <p:cNvSpPr txBox="1"/>
          <p:nvPr/>
        </p:nvSpPr>
        <p:spPr>
          <a:xfrm>
            <a:off x="-355600" y="1803400"/>
            <a:ext cx="262251" cy="1016000"/>
          </a:xfrm>
          <a:prstGeom prst="rect">
            <a:avLst/>
          </a:prstGeom>
          <a:noFill/>
        </p:spPr>
        <p:txBody>
          <a:bodyPr vert="wordArtVert" rtlCol="0">
            <a:spAutoFit/>
          </a:bodyPr>
          <a:lstStyle/>
          <a:p>
            <a:r>
              <a:rPr lang="en-US" altLang="zh-CN" sz="100"/>
              <a:t>e7d195523061f1c0f0ec610a92cff745ee13794c7b8d98f8E73673273C9E8BE17CC3D63B9B1D6426C348A354AD505654C28F453CD7C8F90EADD06C08281DAED7140E5AAAED5880ECE414DFB6A93B82BE6CCDE3E9AC5271F3E6D28034012C5C8E8E9A57A91CD3538B2F90DBA2F38E43C0A7FAB4E84BF899D9D15C70D6002FEDD5E7FB9FB95F7B1238</a:t>
            </a:r>
            <a:endParaRPr lang="zh-CN" altLang="en-US" sz="100"/>
          </a:p>
        </p:txBody>
      </p:sp>
      <p:pic>
        <p:nvPicPr>
          <p:cNvPr id="64" name="图片 63">
            <a:extLst>
              <a:ext uri="{FF2B5EF4-FFF2-40B4-BE49-F238E27FC236}">
                <a16:creationId xmlns:a16="http://schemas.microsoft.com/office/drawing/2014/main" id="{9894F0CE-3796-744B-890D-8B3009501C82}"/>
              </a:ext>
            </a:extLst>
          </p:cNvPr>
          <p:cNvPicPr>
            <a:picLocks noChangeAspect="1"/>
          </p:cNvPicPr>
          <p:nvPr/>
        </p:nvPicPr>
        <p:blipFill>
          <a:blip r:embed="rId5"/>
          <a:stretch>
            <a:fillRect/>
          </a:stretch>
        </p:blipFill>
        <p:spPr>
          <a:xfrm>
            <a:off x="714381" y="363432"/>
            <a:ext cx="1241328" cy="589851"/>
          </a:xfrm>
          <a:prstGeom prst="rect">
            <a:avLst/>
          </a:prstGeom>
        </p:spPr>
      </p:pic>
    </p:spTree>
    <p:extLst>
      <p:ext uri="{BB962C8B-B14F-4D97-AF65-F5344CB8AC3E}">
        <p14:creationId xmlns:p14="http://schemas.microsoft.com/office/powerpoint/2010/main" val="2540300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2"/>
            <a:ext cx="4071997" cy="523220"/>
          </a:xfrm>
          <a:prstGeom prst="rect">
            <a:avLst/>
          </a:prstGeom>
          <a:noFill/>
        </p:spPr>
        <p:txBody>
          <a:bodyPr wrap="square" rtlCol="0">
            <a:spAutoFit/>
          </a:bodyPr>
          <a:lstStyle/>
          <a:p>
            <a:r>
              <a:rPr kumimoji="1" lang="zh-CN" altLang="en-US" sz="2800" b="1" dirty="0">
                <a:ea typeface="TencentSans W7" panose="020C04030202040F0204" pitchFamily="34" charset="-122"/>
              </a:rPr>
              <a:t>事务处理并发控制调研</a:t>
            </a:r>
            <a:endParaRPr kumimoji="1" lang="en-US" altLang="zh-CN" sz="2800" b="1" dirty="0">
              <a:ea typeface="TencentSans W7" panose="020C04030202040F0204" pitchFamily="34" charset="-122"/>
            </a:endParaRPr>
          </a:p>
        </p:txBody>
      </p:sp>
      <p:pic>
        <p:nvPicPr>
          <p:cNvPr id="5" name="图片 4" descr="图示&#10;&#10;描述已自动生成">
            <a:extLst>
              <a:ext uri="{FF2B5EF4-FFF2-40B4-BE49-F238E27FC236}">
                <a16:creationId xmlns:a16="http://schemas.microsoft.com/office/drawing/2014/main" id="{6EC67FCD-363A-2926-DE2E-52852B4D690E}"/>
              </a:ext>
            </a:extLst>
          </p:cNvPr>
          <p:cNvPicPr>
            <a:picLocks noChangeAspect="1"/>
          </p:cNvPicPr>
          <p:nvPr/>
        </p:nvPicPr>
        <p:blipFill>
          <a:blip r:embed="rId3"/>
          <a:stretch>
            <a:fillRect/>
          </a:stretch>
        </p:blipFill>
        <p:spPr>
          <a:xfrm>
            <a:off x="6884177" y="145141"/>
            <a:ext cx="4764781" cy="6118413"/>
          </a:xfrm>
          <a:prstGeom prst="rect">
            <a:avLst/>
          </a:prstGeom>
        </p:spPr>
      </p:pic>
      <p:sp>
        <p:nvSpPr>
          <p:cNvPr id="7" name="文本框 6">
            <a:extLst>
              <a:ext uri="{FF2B5EF4-FFF2-40B4-BE49-F238E27FC236}">
                <a16:creationId xmlns:a16="http://schemas.microsoft.com/office/drawing/2014/main" id="{1BEBA6D3-57CE-7FA5-2E08-D8D8C62A6098}"/>
              </a:ext>
            </a:extLst>
          </p:cNvPr>
          <p:cNvSpPr txBox="1"/>
          <p:nvPr/>
        </p:nvSpPr>
        <p:spPr>
          <a:xfrm>
            <a:off x="543042" y="1593475"/>
            <a:ext cx="6380844" cy="2031325"/>
          </a:xfrm>
          <a:prstGeom prst="rect">
            <a:avLst/>
          </a:prstGeom>
          <a:noFill/>
        </p:spPr>
        <p:txBody>
          <a:bodyPr wrap="square">
            <a:spAutoFit/>
          </a:bodyPr>
          <a:lstStyle/>
          <a:p>
            <a:r>
              <a:rPr lang="zh-CN" altLang="en-US" dirty="0"/>
              <a:t>自</a:t>
            </a:r>
            <a:r>
              <a:rPr lang="en-US" altLang="zh-CN" dirty="0"/>
              <a:t>2012</a:t>
            </a:r>
            <a:r>
              <a:rPr lang="zh-CN" altLang="en-US" dirty="0"/>
              <a:t>年以来的最新</a:t>
            </a:r>
            <a:r>
              <a:rPr lang="en-US" altLang="zh-CN" dirty="0"/>
              <a:t>CC</a:t>
            </a:r>
            <a:r>
              <a:rPr lang="zh-CN" altLang="en-US" dirty="0"/>
              <a:t>协议可以归纳为六个类别：</a:t>
            </a:r>
            <a:endParaRPr lang="en-US" altLang="zh-CN" dirty="0"/>
          </a:p>
          <a:p>
            <a:pPr marL="285750" indent="-285750">
              <a:buFont typeface="Arial" panose="020B0604020202020204" pitchFamily="34" charset="0"/>
              <a:buChar char="•"/>
            </a:pPr>
            <a:r>
              <a:rPr lang="zh-CN" altLang="en-US" dirty="0"/>
              <a:t>two-phase locking (2PL)</a:t>
            </a:r>
            <a:endParaRPr lang="en-US" altLang="zh-CN" dirty="0"/>
          </a:p>
          <a:p>
            <a:pPr marL="285750" indent="-285750">
              <a:buFont typeface="Arial" panose="020B0604020202020204" pitchFamily="34" charset="0"/>
              <a:buChar char="•"/>
            </a:pPr>
            <a:r>
              <a:rPr lang="zh-CN" altLang="en-US" dirty="0"/>
              <a:t>timestamp ordering (TO)</a:t>
            </a:r>
            <a:endParaRPr lang="en-US" altLang="zh-CN" dirty="0"/>
          </a:p>
          <a:p>
            <a:pPr marL="285750" indent="-285750">
              <a:buFont typeface="Arial" panose="020B0604020202020204" pitchFamily="34" charset="0"/>
              <a:buChar char="•"/>
            </a:pPr>
            <a:r>
              <a:rPr lang="zh-CN" altLang="en-US" dirty="0"/>
              <a:t>multi-version concurrency control (MVCC)</a:t>
            </a:r>
            <a:endParaRPr lang="en-US" altLang="zh-CN" dirty="0"/>
          </a:p>
          <a:p>
            <a:pPr marL="285750" indent="-285750">
              <a:buFont typeface="Arial" panose="020B0604020202020204" pitchFamily="34" charset="0"/>
              <a:buChar char="•"/>
            </a:pPr>
            <a:r>
              <a:rPr lang="zh-CN" altLang="en-US" dirty="0"/>
              <a:t>optimistic concurrency control (OCC)</a:t>
            </a:r>
            <a:endParaRPr lang="en-US" altLang="zh-CN" dirty="0"/>
          </a:p>
          <a:p>
            <a:pPr marL="285750" indent="-285750">
              <a:buFont typeface="Arial" panose="020B0604020202020204" pitchFamily="34" charset="0"/>
              <a:buChar char="•"/>
            </a:pPr>
            <a:r>
              <a:rPr lang="zh-CN" altLang="en-US" i="1" dirty="0"/>
              <a:t>deterministic concurrency control </a:t>
            </a:r>
            <a:r>
              <a:rPr lang="en-US" altLang="zh-CN" i="1" dirty="0"/>
              <a:t>(DCC)</a:t>
            </a:r>
          </a:p>
          <a:p>
            <a:pPr marL="285750" indent="-285750">
              <a:buFont typeface="Arial" panose="020B0604020202020204" pitchFamily="34" charset="0"/>
              <a:buChar char="•"/>
            </a:pPr>
            <a:r>
              <a:rPr lang="zh-CN" altLang="en-US" i="1" dirty="0"/>
              <a:t>adaptive concurrency control </a:t>
            </a:r>
            <a:r>
              <a:rPr lang="en-US" altLang="zh-CN" i="1" dirty="0"/>
              <a:t>(ACC)</a:t>
            </a:r>
            <a:endParaRPr lang="zh-CN" altLang="en-US" i="1" dirty="0"/>
          </a:p>
        </p:txBody>
      </p:sp>
      <p:sp>
        <p:nvSpPr>
          <p:cNvPr id="8" name="文本框 7">
            <a:extLst>
              <a:ext uri="{FF2B5EF4-FFF2-40B4-BE49-F238E27FC236}">
                <a16:creationId xmlns:a16="http://schemas.microsoft.com/office/drawing/2014/main" id="{D9BEFD6B-9D3C-DD7D-51CC-9B68B2A2262E}"/>
              </a:ext>
            </a:extLst>
          </p:cNvPr>
          <p:cNvSpPr txBox="1"/>
          <p:nvPr/>
        </p:nvSpPr>
        <p:spPr>
          <a:xfrm>
            <a:off x="543042" y="4189799"/>
            <a:ext cx="6380844" cy="2031325"/>
          </a:xfrm>
          <a:prstGeom prst="rect">
            <a:avLst/>
          </a:prstGeom>
          <a:noFill/>
        </p:spPr>
        <p:txBody>
          <a:bodyPr wrap="square">
            <a:spAutoFit/>
          </a:bodyPr>
          <a:lstStyle/>
          <a:p>
            <a:r>
              <a:rPr lang="zh-CN" altLang="en-US" dirty="0"/>
              <a:t>一些趋势：</a:t>
            </a:r>
            <a:endParaRPr lang="en-US" altLang="zh-CN" dirty="0"/>
          </a:p>
          <a:p>
            <a:pPr marL="285750" indent="-285750">
              <a:buFont typeface="Arial" panose="020B0604020202020204" pitchFamily="34" charset="0"/>
              <a:buChar char="•"/>
            </a:pPr>
            <a:r>
              <a:rPr lang="zh-CN" altLang="en-US" dirty="0"/>
              <a:t>确定性和自适应方法在学术研究中逐渐获得突出地位。</a:t>
            </a:r>
            <a:endParaRPr lang="en-US" altLang="zh-CN" dirty="0"/>
          </a:p>
          <a:p>
            <a:pPr marL="285750" indent="-285750">
              <a:buFont typeface="Arial" panose="020B0604020202020204" pitchFamily="34" charset="0"/>
              <a:buChar char="•"/>
            </a:pPr>
            <a:r>
              <a:rPr lang="zh-CN" altLang="en-US" dirty="0"/>
              <a:t>这些新兴的工作不断利用创新的硬件（例如，基于</a:t>
            </a:r>
            <a:r>
              <a:rPr lang="en-US" altLang="zh-CN" dirty="0"/>
              <a:t>GPU</a:t>
            </a:r>
            <a:r>
              <a:rPr lang="zh-CN" altLang="en-US" dirty="0"/>
              <a:t>加速的</a:t>
            </a:r>
            <a:r>
              <a:rPr lang="en-US" altLang="zh-CN" dirty="0" err="1"/>
              <a:t>GaccO</a:t>
            </a:r>
            <a:r>
              <a:rPr lang="zh-CN" altLang="en-US" dirty="0"/>
              <a:t>）和技术（例如，基于学习的</a:t>
            </a:r>
            <a:r>
              <a:rPr lang="en-US" altLang="zh-CN" dirty="0"/>
              <a:t>Polyjuice</a:t>
            </a:r>
            <a:r>
              <a:rPr lang="zh-CN" altLang="en-US" dirty="0"/>
              <a:t>）来改进算法</a:t>
            </a:r>
            <a:endParaRPr lang="en-US" altLang="zh-CN" dirty="0"/>
          </a:p>
          <a:p>
            <a:pPr marL="285750" indent="-285750">
              <a:buFont typeface="Arial" panose="020B0604020202020204" pitchFamily="34" charset="0"/>
              <a:buChar char="•"/>
            </a:pPr>
            <a:r>
              <a:rPr lang="zh-CN" altLang="en-US" dirty="0"/>
              <a:t>同时，他们继续朝着动态调整以应对工作负载波动（例如，基于负载感知的</a:t>
            </a:r>
            <a:r>
              <a:rPr lang="en-US" altLang="zh-CN" dirty="0"/>
              <a:t>Snapper</a:t>
            </a:r>
            <a:r>
              <a:rPr lang="zh-CN" altLang="en-US" dirty="0"/>
              <a:t>）的方向发展</a:t>
            </a:r>
          </a:p>
        </p:txBody>
      </p:sp>
    </p:spTree>
    <p:extLst>
      <p:ext uri="{BB962C8B-B14F-4D97-AF65-F5344CB8AC3E}">
        <p14:creationId xmlns:p14="http://schemas.microsoft.com/office/powerpoint/2010/main" val="4868430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3057247" cy="523220"/>
          </a:xfrm>
          <a:prstGeom prst="rect">
            <a:avLst/>
          </a:prstGeom>
          <a:noFill/>
        </p:spPr>
        <p:txBody>
          <a:bodyPr wrap="none" rtlCol="0">
            <a:spAutoFit/>
          </a:bodyPr>
          <a:lstStyle/>
          <a:p>
            <a:r>
              <a:rPr kumimoji="1" lang="zh-CN" altLang="en-US" sz="2800" b="1" dirty="0">
                <a:ea typeface="TencentSans W7" panose="020C04030202040F0204" pitchFamily="34" charset="-122"/>
              </a:rPr>
              <a:t>事务处理研究机会</a:t>
            </a:r>
            <a:endParaRPr kumimoji="1" lang="en-US" altLang="zh-CN" sz="2800" b="1" dirty="0">
              <a:ea typeface="TencentSans W7" panose="020C04030202040F0204" pitchFamily="34" charset="-122"/>
            </a:endParaRPr>
          </a:p>
        </p:txBody>
      </p:sp>
      <p:sp>
        <p:nvSpPr>
          <p:cNvPr id="7" name="文本框 6">
            <a:extLst>
              <a:ext uri="{FF2B5EF4-FFF2-40B4-BE49-F238E27FC236}">
                <a16:creationId xmlns:a16="http://schemas.microsoft.com/office/drawing/2014/main" id="{1BEBA6D3-57CE-7FA5-2E08-D8D8C62A6098}"/>
              </a:ext>
            </a:extLst>
          </p:cNvPr>
          <p:cNvSpPr txBox="1"/>
          <p:nvPr/>
        </p:nvSpPr>
        <p:spPr>
          <a:xfrm>
            <a:off x="543042" y="1440000"/>
            <a:ext cx="6380844" cy="646331"/>
          </a:xfrm>
          <a:prstGeom prst="rect">
            <a:avLst/>
          </a:prstGeom>
          <a:noFill/>
        </p:spPr>
        <p:txBody>
          <a:bodyPr wrap="square">
            <a:spAutoFit/>
          </a:bodyPr>
          <a:lstStyle/>
          <a:p>
            <a:r>
              <a:rPr lang="zh-CN" altLang="en-US" dirty="0"/>
              <a:t>新的混合</a:t>
            </a:r>
            <a:r>
              <a:rPr lang="en-US" altLang="zh-CN" dirty="0"/>
              <a:t>CC:</a:t>
            </a:r>
          </a:p>
          <a:p>
            <a:pPr marL="285750" indent="-285750">
              <a:buFont typeface="Arial" panose="020B0604020202020204" pitchFamily="34" charset="0"/>
              <a:buChar char="•"/>
            </a:pPr>
            <a:r>
              <a:rPr lang="zh-CN" altLang="en-US" dirty="0"/>
              <a:t>混合确定性和</a:t>
            </a:r>
            <a:r>
              <a:rPr lang="en-US" altLang="zh-CN" dirty="0"/>
              <a:t>OCC</a:t>
            </a:r>
            <a:endParaRPr lang="zh-CN" altLang="en-US" dirty="0"/>
          </a:p>
        </p:txBody>
      </p:sp>
      <p:sp>
        <p:nvSpPr>
          <p:cNvPr id="2" name="文本框 1">
            <a:extLst>
              <a:ext uri="{FF2B5EF4-FFF2-40B4-BE49-F238E27FC236}">
                <a16:creationId xmlns:a16="http://schemas.microsoft.com/office/drawing/2014/main" id="{C3AE67DB-3517-D0F3-7879-770BAA53710C}"/>
              </a:ext>
            </a:extLst>
          </p:cNvPr>
          <p:cNvSpPr txBox="1"/>
          <p:nvPr/>
        </p:nvSpPr>
        <p:spPr>
          <a:xfrm>
            <a:off x="543042" y="2510757"/>
            <a:ext cx="6380844" cy="646331"/>
          </a:xfrm>
          <a:prstGeom prst="rect">
            <a:avLst/>
          </a:prstGeom>
          <a:noFill/>
        </p:spPr>
        <p:txBody>
          <a:bodyPr wrap="square">
            <a:spAutoFit/>
          </a:bodyPr>
          <a:lstStyle/>
          <a:p>
            <a:r>
              <a:rPr lang="zh-CN" altLang="en-US" dirty="0"/>
              <a:t>更多的隔离级别考虑</a:t>
            </a:r>
            <a:r>
              <a:rPr lang="en-US" altLang="zh-CN" dirty="0"/>
              <a:t>:</a:t>
            </a:r>
          </a:p>
          <a:p>
            <a:pPr marL="285750" indent="-285750">
              <a:buFont typeface="Arial" panose="020B0604020202020204" pitchFamily="34" charset="0"/>
              <a:buChar char="•"/>
            </a:pPr>
            <a:r>
              <a:rPr lang="zh-CN" altLang="en-US" dirty="0"/>
              <a:t>根据弱或者混合隔离级别重新设计</a:t>
            </a:r>
          </a:p>
        </p:txBody>
      </p:sp>
      <p:sp>
        <p:nvSpPr>
          <p:cNvPr id="3" name="文本框 2">
            <a:extLst>
              <a:ext uri="{FF2B5EF4-FFF2-40B4-BE49-F238E27FC236}">
                <a16:creationId xmlns:a16="http://schemas.microsoft.com/office/drawing/2014/main" id="{48055E79-E439-F08B-9EB8-C1A00DB5053D}"/>
              </a:ext>
            </a:extLst>
          </p:cNvPr>
          <p:cNvSpPr txBox="1"/>
          <p:nvPr/>
        </p:nvSpPr>
        <p:spPr>
          <a:xfrm>
            <a:off x="543042" y="3588557"/>
            <a:ext cx="6380844" cy="646331"/>
          </a:xfrm>
          <a:prstGeom prst="rect">
            <a:avLst/>
          </a:prstGeom>
          <a:noFill/>
        </p:spPr>
        <p:txBody>
          <a:bodyPr wrap="square">
            <a:spAutoFit/>
          </a:bodyPr>
          <a:lstStyle/>
          <a:p>
            <a:r>
              <a:rPr lang="en-US" altLang="zh-CN" dirty="0"/>
              <a:t>HTAP </a:t>
            </a:r>
            <a:r>
              <a:rPr lang="zh-CN" altLang="en-US" dirty="0"/>
              <a:t>负载</a:t>
            </a:r>
            <a:r>
              <a:rPr lang="en-US" altLang="zh-CN" dirty="0"/>
              <a:t>:</a:t>
            </a:r>
          </a:p>
          <a:p>
            <a:pPr marL="285750" indent="-285750">
              <a:buFont typeface="Arial" panose="020B0604020202020204" pitchFamily="34" charset="0"/>
              <a:buChar char="•"/>
            </a:pPr>
            <a:r>
              <a:rPr lang="zh-CN" altLang="en-US" dirty="0"/>
              <a:t>根据</a:t>
            </a:r>
            <a:r>
              <a:rPr lang="en-US" altLang="zh-CN" dirty="0"/>
              <a:t>HTAP</a:t>
            </a:r>
            <a:r>
              <a:rPr lang="zh-CN" altLang="en-US" dirty="0"/>
              <a:t>负载重新设计</a:t>
            </a:r>
            <a:r>
              <a:rPr lang="en-US" altLang="zh-CN" dirty="0"/>
              <a:t>CC</a:t>
            </a:r>
            <a:endParaRPr lang="zh-CN" altLang="en-US" dirty="0"/>
          </a:p>
        </p:txBody>
      </p:sp>
      <p:sp>
        <p:nvSpPr>
          <p:cNvPr id="4" name="文本框 3">
            <a:extLst>
              <a:ext uri="{FF2B5EF4-FFF2-40B4-BE49-F238E27FC236}">
                <a16:creationId xmlns:a16="http://schemas.microsoft.com/office/drawing/2014/main" id="{C0BAD997-36B8-286F-7AEF-68E0D16E179A}"/>
              </a:ext>
            </a:extLst>
          </p:cNvPr>
          <p:cNvSpPr txBox="1"/>
          <p:nvPr/>
        </p:nvSpPr>
        <p:spPr>
          <a:xfrm>
            <a:off x="543042" y="4666357"/>
            <a:ext cx="6380844" cy="646331"/>
          </a:xfrm>
          <a:prstGeom prst="rect">
            <a:avLst/>
          </a:prstGeom>
          <a:noFill/>
        </p:spPr>
        <p:txBody>
          <a:bodyPr wrap="square">
            <a:spAutoFit/>
          </a:bodyPr>
          <a:lstStyle/>
          <a:p>
            <a:r>
              <a:rPr lang="zh-CN" altLang="en-US" dirty="0"/>
              <a:t>隔离级别检测</a:t>
            </a:r>
            <a:r>
              <a:rPr lang="en-US" altLang="zh-CN" dirty="0"/>
              <a:t>: </a:t>
            </a:r>
          </a:p>
          <a:p>
            <a:pPr marL="285750" indent="-285750">
              <a:buFont typeface="Arial" panose="020B0604020202020204" pitchFamily="34" charset="0"/>
              <a:buChar char="•"/>
            </a:pPr>
            <a:r>
              <a:rPr lang="zh-CN" altLang="en-US" dirty="0"/>
              <a:t>高效的检测算法设计，尤其是弱隔离级别下</a:t>
            </a:r>
          </a:p>
        </p:txBody>
      </p:sp>
      <p:pic>
        <p:nvPicPr>
          <p:cNvPr id="6" name="图片 5" descr="图示&#10;&#10;描述已自动生成">
            <a:extLst>
              <a:ext uri="{FF2B5EF4-FFF2-40B4-BE49-F238E27FC236}">
                <a16:creationId xmlns:a16="http://schemas.microsoft.com/office/drawing/2014/main" id="{50D0AF99-035C-A1AE-43BF-2C87377A44F7}"/>
              </a:ext>
            </a:extLst>
          </p:cNvPr>
          <p:cNvPicPr>
            <a:picLocks noChangeAspect="1"/>
          </p:cNvPicPr>
          <p:nvPr/>
        </p:nvPicPr>
        <p:blipFill>
          <a:blip r:embed="rId3"/>
          <a:stretch>
            <a:fillRect/>
          </a:stretch>
        </p:blipFill>
        <p:spPr>
          <a:xfrm>
            <a:off x="6884177" y="145141"/>
            <a:ext cx="4764781" cy="6118413"/>
          </a:xfrm>
          <a:prstGeom prst="rect">
            <a:avLst/>
          </a:prstGeom>
        </p:spPr>
      </p:pic>
    </p:spTree>
    <p:extLst>
      <p:ext uri="{BB962C8B-B14F-4D97-AF65-F5344CB8AC3E}">
        <p14:creationId xmlns:p14="http://schemas.microsoft.com/office/powerpoint/2010/main" val="1864121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374BE2AB-9291-5740-93B4-C301D307281E}"/>
              </a:ext>
            </a:extLst>
          </p:cNvPr>
          <p:cNvGrpSpPr/>
          <p:nvPr/>
        </p:nvGrpSpPr>
        <p:grpSpPr>
          <a:xfrm>
            <a:off x="543042" y="0"/>
            <a:ext cx="576000" cy="1008000"/>
            <a:chOff x="873246" y="0"/>
            <a:chExt cx="576000" cy="1008000"/>
          </a:xfrm>
        </p:grpSpPr>
        <p:sp>
          <p:nvSpPr>
            <p:cNvPr id="86" name="矩形 85">
              <a:extLst>
                <a:ext uri="{FF2B5EF4-FFF2-40B4-BE49-F238E27FC236}">
                  <a16:creationId xmlns:a16="http://schemas.microsoft.com/office/drawing/2014/main" id="{BFEAD2C1-A080-2546-AB93-1C64FE341D3A}"/>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218D53D1-A74E-D84D-854A-87E64870E80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AE96883F-9170-2747-B2D3-6ABF6C2DE135}"/>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9" name="文本框 88">
            <a:extLst>
              <a:ext uri="{FF2B5EF4-FFF2-40B4-BE49-F238E27FC236}">
                <a16:creationId xmlns:a16="http://schemas.microsoft.com/office/drawing/2014/main" id="{022423B4-87CD-DB42-922F-FEBF5FD6181E}"/>
              </a:ext>
            </a:extLst>
          </p:cNvPr>
          <p:cNvSpPr txBox="1"/>
          <p:nvPr/>
        </p:nvSpPr>
        <p:spPr>
          <a:xfrm>
            <a:off x="1235827" y="488183"/>
            <a:ext cx="3057247" cy="523220"/>
          </a:xfrm>
          <a:prstGeom prst="rect">
            <a:avLst/>
          </a:prstGeom>
          <a:noFill/>
        </p:spPr>
        <p:txBody>
          <a:bodyPr wrap="none" rtlCol="0">
            <a:spAutoFit/>
          </a:bodyPr>
          <a:lstStyle/>
          <a:p>
            <a:r>
              <a:rPr kumimoji="1" lang="zh-CN" altLang="en-US" sz="2800" b="1" dirty="0">
                <a:ea typeface="TencentSans W7" panose="020C04030202040F0204" pitchFamily="34" charset="-122"/>
              </a:rPr>
              <a:t>存储优化研究机会</a:t>
            </a:r>
            <a:endParaRPr kumimoji="1" lang="en-US" altLang="zh-CN" sz="2800" b="1" dirty="0">
              <a:ea typeface="TencentSans W7" panose="020C04030202040F0204" pitchFamily="34" charset="-122"/>
            </a:endParaRPr>
          </a:p>
        </p:txBody>
      </p:sp>
      <p:sp>
        <p:nvSpPr>
          <p:cNvPr id="7" name="文本框 6">
            <a:extLst>
              <a:ext uri="{FF2B5EF4-FFF2-40B4-BE49-F238E27FC236}">
                <a16:creationId xmlns:a16="http://schemas.microsoft.com/office/drawing/2014/main" id="{1BEBA6D3-57CE-7FA5-2E08-D8D8C62A6098}"/>
              </a:ext>
            </a:extLst>
          </p:cNvPr>
          <p:cNvSpPr txBox="1"/>
          <p:nvPr/>
        </p:nvSpPr>
        <p:spPr>
          <a:xfrm>
            <a:off x="543042" y="1440000"/>
            <a:ext cx="6380844" cy="646331"/>
          </a:xfrm>
          <a:prstGeom prst="rect">
            <a:avLst/>
          </a:prstGeom>
          <a:noFill/>
        </p:spPr>
        <p:txBody>
          <a:bodyPr wrap="square">
            <a:spAutoFit/>
          </a:bodyPr>
          <a:lstStyle/>
          <a:p>
            <a:r>
              <a:rPr lang="zh-CN" altLang="en-US" dirty="0"/>
              <a:t>行列混存是趋势（</a:t>
            </a:r>
            <a:r>
              <a:rPr lang="en-US" altLang="zh-CN" dirty="0"/>
              <a:t>LSM</a:t>
            </a:r>
            <a:r>
              <a:rPr lang="zh-CN" altLang="en-US" dirty="0"/>
              <a:t>架构），</a:t>
            </a:r>
            <a:r>
              <a:rPr lang="en-US" altLang="zh-CN" dirty="0"/>
              <a:t>HTAP </a:t>
            </a:r>
            <a:r>
              <a:rPr lang="zh-CN" altLang="en-US" dirty="0"/>
              <a:t>负载</a:t>
            </a:r>
            <a:r>
              <a:rPr lang="en-US" altLang="zh-CN" dirty="0"/>
              <a:t>:</a:t>
            </a:r>
          </a:p>
          <a:p>
            <a:pPr marL="285750" indent="-285750">
              <a:buFont typeface="Arial" panose="020B0604020202020204" pitchFamily="34" charset="0"/>
              <a:buChar char="•"/>
            </a:pPr>
            <a:r>
              <a:rPr lang="zh-CN" altLang="en-US" dirty="0"/>
              <a:t>根据</a:t>
            </a:r>
            <a:r>
              <a:rPr lang="en-US" altLang="zh-CN" dirty="0"/>
              <a:t>HTAP</a:t>
            </a:r>
            <a:r>
              <a:rPr lang="zh-CN" altLang="en-US" dirty="0"/>
              <a:t>负载重新设计存储架构</a:t>
            </a:r>
          </a:p>
        </p:txBody>
      </p:sp>
      <p:sp>
        <p:nvSpPr>
          <p:cNvPr id="2" name="文本框 1">
            <a:extLst>
              <a:ext uri="{FF2B5EF4-FFF2-40B4-BE49-F238E27FC236}">
                <a16:creationId xmlns:a16="http://schemas.microsoft.com/office/drawing/2014/main" id="{C3AE67DB-3517-D0F3-7879-770BAA53710C}"/>
              </a:ext>
            </a:extLst>
          </p:cNvPr>
          <p:cNvSpPr txBox="1"/>
          <p:nvPr/>
        </p:nvSpPr>
        <p:spPr>
          <a:xfrm>
            <a:off x="543042" y="2510757"/>
            <a:ext cx="8642522" cy="646331"/>
          </a:xfrm>
          <a:prstGeom prst="rect">
            <a:avLst/>
          </a:prstGeom>
          <a:noFill/>
        </p:spPr>
        <p:txBody>
          <a:bodyPr wrap="square">
            <a:spAutoFit/>
          </a:bodyPr>
          <a:lstStyle/>
          <a:p>
            <a:r>
              <a:rPr lang="zh-CN" altLang="en-US" dirty="0"/>
              <a:t>架构限制存储排布</a:t>
            </a:r>
            <a:endParaRPr lang="en-US" altLang="zh-CN" dirty="0"/>
          </a:p>
          <a:p>
            <a:pPr marL="285750" indent="-285750">
              <a:buFont typeface="Arial" panose="020B0604020202020204" pitchFamily="34" charset="0"/>
              <a:buChar char="•"/>
            </a:pPr>
            <a:r>
              <a:rPr lang="zh-CN" altLang="en-US" dirty="0"/>
              <a:t>更灵活的架构，更灵活的调度，比如非对称副本、工作负载和负载平衡驱动调度</a:t>
            </a:r>
            <a:endParaRPr lang="en-US" altLang="zh-CN" dirty="0"/>
          </a:p>
        </p:txBody>
      </p:sp>
      <p:sp>
        <p:nvSpPr>
          <p:cNvPr id="3" name="文本框 2">
            <a:extLst>
              <a:ext uri="{FF2B5EF4-FFF2-40B4-BE49-F238E27FC236}">
                <a16:creationId xmlns:a16="http://schemas.microsoft.com/office/drawing/2014/main" id="{48055E79-E439-F08B-9EB8-C1A00DB5053D}"/>
              </a:ext>
            </a:extLst>
          </p:cNvPr>
          <p:cNvSpPr txBox="1"/>
          <p:nvPr/>
        </p:nvSpPr>
        <p:spPr>
          <a:xfrm>
            <a:off x="543042" y="3588557"/>
            <a:ext cx="7991358" cy="1200329"/>
          </a:xfrm>
          <a:prstGeom prst="rect">
            <a:avLst/>
          </a:prstGeom>
          <a:noFill/>
        </p:spPr>
        <p:txBody>
          <a:bodyPr wrap="square">
            <a:spAutoFit/>
          </a:bodyPr>
          <a:lstStyle/>
          <a:p>
            <a:r>
              <a:rPr lang="zh-CN" altLang="en-US" dirty="0"/>
              <a:t>其他方向：</a:t>
            </a:r>
            <a:endParaRPr lang="en-US" altLang="zh-CN" dirty="0"/>
          </a:p>
          <a:p>
            <a:pPr marL="285750" indent="-285750">
              <a:buFont typeface="Arial" panose="020B0604020202020204" pitchFamily="34" charset="0"/>
              <a:buChar char="•"/>
            </a:pPr>
            <a:r>
              <a:rPr lang="zh-CN" altLang="en-US" dirty="0"/>
              <a:t>新颖：</a:t>
            </a:r>
            <a:r>
              <a:rPr lang="en-US" altLang="zh-CN" dirty="0"/>
              <a:t>LLM+</a:t>
            </a:r>
            <a:r>
              <a:rPr lang="zh-CN" altLang="en-US" dirty="0"/>
              <a:t>存储</a:t>
            </a:r>
            <a:endParaRPr lang="en-US" altLang="zh-CN" dirty="0"/>
          </a:p>
          <a:p>
            <a:pPr marL="285750" indent="-285750">
              <a:buFont typeface="Arial" panose="020B0604020202020204" pitchFamily="34" charset="0"/>
              <a:buChar char="•"/>
            </a:pPr>
            <a:r>
              <a:rPr lang="zh-CN" altLang="en-US" dirty="0"/>
              <a:t>成本：新硬件</a:t>
            </a:r>
            <a:r>
              <a:rPr lang="en-US" altLang="zh-CN" dirty="0"/>
              <a:t>+</a:t>
            </a:r>
            <a:r>
              <a:rPr lang="zh-CN" altLang="en-US" dirty="0"/>
              <a:t>存储（存储分层降本增效），自动冷热分离</a:t>
            </a:r>
            <a:endParaRPr lang="en-US" altLang="zh-CN" dirty="0"/>
          </a:p>
          <a:p>
            <a:pPr marL="285750" indent="-285750">
              <a:buFont typeface="Arial" panose="020B0604020202020204" pitchFamily="34" charset="0"/>
              <a:buChar char="•"/>
            </a:pPr>
            <a:r>
              <a:rPr lang="zh-CN" altLang="en-US" dirty="0"/>
              <a:t>安全：存算分离的架构优化（网络，容灾等考虑）</a:t>
            </a:r>
            <a:endParaRPr lang="en-US" altLang="zh-CN" dirty="0"/>
          </a:p>
        </p:txBody>
      </p:sp>
    </p:spTree>
    <p:extLst>
      <p:ext uri="{BB962C8B-B14F-4D97-AF65-F5344CB8AC3E}">
        <p14:creationId xmlns:p14="http://schemas.microsoft.com/office/powerpoint/2010/main" val="5813298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BEBA8EAE-BF5A-486C-A8C5-ECC9F3942E4B}">
                <a14:imgProps xmlns:a14="http://schemas.microsoft.com/office/drawing/2010/main">
                  <a14:imgLayer r:embed="rId3">
                    <a14:imgEffect>
                      <a14:artisticGlowDiffused/>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6" name="六边形 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0D2FFA9F-EB09-4A72-B15D-6F3167A0F42F}"/>
              </a:ext>
            </a:extLst>
          </p:cNvPr>
          <p:cNvSpPr/>
          <p:nvPr/>
        </p:nvSpPr>
        <p:spPr>
          <a:xfrm rot="16200000">
            <a:off x="245359" y="760909"/>
            <a:ext cx="6192649" cy="5338490"/>
          </a:xfrm>
          <a:prstGeom prst="hexagon">
            <a:avLst/>
          </a:prstGeom>
          <a:noFill/>
          <a:ln w="6350">
            <a:gradFill>
              <a:gsLst>
                <a:gs pos="0">
                  <a:srgbClr val="2342C8">
                    <a:alpha val="50000"/>
                  </a:srgbClr>
                </a:gs>
                <a:gs pos="79000">
                  <a:srgbClr val="2342C8">
                    <a:alpha val="1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e7d195523061f1c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hidden="1">
            <a:extLst>
              <a:ext uri="{FF2B5EF4-FFF2-40B4-BE49-F238E27FC236}">
                <a16:creationId xmlns:a16="http://schemas.microsoft.com/office/drawing/2014/main" id="{0D85DBC5-9760-4A70-B7F8-93AFAC641FAF}"/>
              </a:ext>
            </a:extLst>
          </p:cNvPr>
          <p:cNvSpPr txBox="1"/>
          <p:nvPr/>
        </p:nvSpPr>
        <p:spPr>
          <a:xfrm>
            <a:off x="-355600" y="1803400"/>
            <a:ext cx="262251" cy="1016000"/>
          </a:xfrm>
          <a:prstGeom prst="rect">
            <a:avLst/>
          </a:prstGeom>
          <a:noFill/>
        </p:spPr>
        <p:txBody>
          <a:bodyPr vert="wordArtVert" rtlCol="0">
            <a:spAutoFit/>
          </a:bodyPr>
          <a:lstStyle/>
          <a:p>
            <a:r>
              <a:rPr lang="en-US" altLang="zh-CN" sz="100"/>
              <a:t>e7d195523061f1c0f0ec610a92cff745ee13794c7b8d98f8E73673273C9E8BE17CC3D63B9B1D6426C348A354AD505654C28F453CD7C8F90EADD06C08281DAED7140E5AAAED5880ECE414DFB6A93B82BE6CCDE3E9AC5271F3E6D28034012C5C8E8E9A57A91CD3538B2F90DBA2F38E43C0A7FAB4E84BF899D9D15C70D6002FEDD5E7FB9FB95F7B1238</a:t>
            </a:r>
            <a:endParaRPr lang="zh-CN" altLang="en-US" sz="100"/>
          </a:p>
        </p:txBody>
      </p:sp>
      <p:sp>
        <p:nvSpPr>
          <p:cNvPr id="24" name="标题 2">
            <a:extLst>
              <a:ext uri="{FF2B5EF4-FFF2-40B4-BE49-F238E27FC236}">
                <a16:creationId xmlns:a16="http://schemas.microsoft.com/office/drawing/2014/main" id="{A4C9E7B1-B55D-43EA-84BE-D5057D52C70D}"/>
              </a:ext>
            </a:extLst>
          </p:cNvPr>
          <p:cNvSpPr txBox="1">
            <a:spLocks/>
          </p:cNvSpPr>
          <p:nvPr/>
        </p:nvSpPr>
        <p:spPr>
          <a:xfrm>
            <a:off x="0" y="2690755"/>
            <a:ext cx="12191999" cy="522519"/>
          </a:xfrm>
          <a:prstGeom prst="rect">
            <a:avLst/>
          </a:prstGeom>
        </p:spPr>
        <p:txBody>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8800" kern="100" dirty="0">
                <a:solidFill>
                  <a:schemeClr val="bg1"/>
                </a:solidFill>
                <a:latin typeface="腾讯体 W7" panose="020C08030202040F0204" pitchFamily="34" charset="-122"/>
                <a:ea typeface="腾讯体 W7" panose="020C08030202040F0204" pitchFamily="34" charset="-122"/>
                <a:cs typeface="Times New Roman" panose="02020603050405020304" pitchFamily="18" charset="0"/>
              </a:rPr>
              <a:t>Thanks</a:t>
            </a:r>
            <a:endParaRPr lang="zh-CN" altLang="en-US" sz="8800" kern="100" dirty="0">
              <a:solidFill>
                <a:schemeClr val="bg1"/>
              </a:solidFill>
              <a:latin typeface="腾讯体 W7" panose="020C08030202040F0204" pitchFamily="34" charset="-122"/>
              <a:ea typeface="腾讯体 W7" panose="020C08030202040F0204" pitchFamily="34" charset="-122"/>
              <a:cs typeface="Times New Roman" panose="02020603050405020304" pitchFamily="18" charset="0"/>
            </a:endParaRPr>
          </a:p>
        </p:txBody>
      </p:sp>
      <p:pic>
        <p:nvPicPr>
          <p:cNvPr id="10" name="图片 9">
            <a:extLst>
              <a:ext uri="{FF2B5EF4-FFF2-40B4-BE49-F238E27FC236}">
                <a16:creationId xmlns:a16="http://schemas.microsoft.com/office/drawing/2014/main" id="{791B2FE8-DA79-6E46-9E83-0E74FB0D35BF}"/>
              </a:ext>
            </a:extLst>
          </p:cNvPr>
          <p:cNvPicPr>
            <a:picLocks noChangeAspect="1"/>
          </p:cNvPicPr>
          <p:nvPr/>
        </p:nvPicPr>
        <p:blipFill>
          <a:blip r:embed="rId4"/>
          <a:stretch>
            <a:fillRect/>
          </a:stretch>
        </p:blipFill>
        <p:spPr>
          <a:xfrm>
            <a:off x="714381" y="363432"/>
            <a:ext cx="1241328" cy="589851"/>
          </a:xfrm>
          <a:prstGeom prst="rect">
            <a:avLst/>
          </a:prstGeom>
        </p:spPr>
      </p:pic>
      <p:sp>
        <p:nvSpPr>
          <p:cNvPr id="2" name="文本框 1">
            <a:extLst>
              <a:ext uri="{FF2B5EF4-FFF2-40B4-BE49-F238E27FC236}">
                <a16:creationId xmlns:a16="http://schemas.microsoft.com/office/drawing/2014/main" id="{A88C00FA-B5D2-FE82-5156-0A7E287828F4}"/>
              </a:ext>
            </a:extLst>
          </p:cNvPr>
          <p:cNvSpPr txBox="1"/>
          <p:nvPr/>
        </p:nvSpPr>
        <p:spPr>
          <a:xfrm>
            <a:off x="4560832" y="4957220"/>
            <a:ext cx="2892138" cy="646331"/>
          </a:xfrm>
          <a:prstGeom prst="rect">
            <a:avLst/>
          </a:prstGeom>
          <a:noFill/>
        </p:spPr>
        <p:txBody>
          <a:bodyPr wrap="none" rtlCol="0">
            <a:spAutoFit/>
          </a:bodyPr>
          <a:lstStyle/>
          <a:p>
            <a:pPr algn="ctr"/>
            <a:r>
              <a:rPr lang="zh-CN" altLang="en-US" dirty="0">
                <a:solidFill>
                  <a:schemeClr val="bg1"/>
                </a:solidFill>
              </a:rPr>
              <a:t>陈育兴</a:t>
            </a:r>
            <a:endParaRPr lang="en-US" altLang="zh-CN" dirty="0">
              <a:solidFill>
                <a:schemeClr val="bg1"/>
              </a:solidFill>
            </a:endParaRPr>
          </a:p>
          <a:p>
            <a:pPr algn="ctr"/>
            <a:r>
              <a:rPr lang="en-US" altLang="zh-CN" dirty="0">
                <a:solidFill>
                  <a:schemeClr val="bg1"/>
                </a:solidFill>
              </a:rPr>
              <a:t>axingguchen@tencent.com</a:t>
            </a:r>
            <a:endParaRPr lang="zh-CN" altLang="en-US" dirty="0">
              <a:solidFill>
                <a:schemeClr val="bg1"/>
              </a:solidFill>
            </a:endParaRPr>
          </a:p>
        </p:txBody>
      </p:sp>
    </p:spTree>
    <p:extLst>
      <p:ext uri="{BB962C8B-B14F-4D97-AF65-F5344CB8AC3E}">
        <p14:creationId xmlns:p14="http://schemas.microsoft.com/office/powerpoint/2010/main" val="1308397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BEBA8EAE-BF5A-486C-A8C5-ECC9F3942E4B}">
                <a14:imgProps xmlns:a14="http://schemas.microsoft.com/office/drawing/2010/main">
                  <a14:imgLayer r:embed="rId4">
                    <a14:imgEffect>
                      <a14:artisticGlowDiffused/>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六边形 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45F6305-B188-4A25-AC39-23404358C975}"/>
              </a:ext>
            </a:extLst>
          </p:cNvPr>
          <p:cNvSpPr/>
          <p:nvPr/>
        </p:nvSpPr>
        <p:spPr>
          <a:xfrm>
            <a:off x="3347200" y="228600"/>
            <a:ext cx="5497600" cy="4739311"/>
          </a:xfrm>
          <a:prstGeom prst="hexagon">
            <a:avLst/>
          </a:prstGeom>
          <a:noFill/>
          <a:ln w="6350">
            <a:solidFill>
              <a:srgbClr val="26FDFF">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342C8"/>
              </a:solidFill>
            </a:endParaRPr>
          </a:p>
        </p:txBody>
      </p:sp>
      <p:sp>
        <p:nvSpPr>
          <p:cNvPr id="192" name="六边形 19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16B5073-8548-40F9-92F0-6CD5148B0800}"/>
              </a:ext>
            </a:extLst>
          </p:cNvPr>
          <p:cNvSpPr/>
          <p:nvPr/>
        </p:nvSpPr>
        <p:spPr>
          <a:xfrm rot="105882">
            <a:off x="3375000" y="250781"/>
            <a:ext cx="5442000" cy="4691380"/>
          </a:xfrm>
          <a:prstGeom prst="hexagon">
            <a:avLst>
              <a:gd name="adj" fmla="val 25000"/>
              <a:gd name="vf" fmla="val 115470"/>
            </a:avLst>
          </a:prstGeom>
          <a:noFill/>
          <a:ln w="6475" cap="flat" cmpd="sng" algn="ctr">
            <a:solidFill>
              <a:srgbClr val="26FDFF">
                <a:alpha val="980"/>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82">
              <a:solidFill>
                <a:srgbClr val="2744C5"/>
              </a:solidFill>
            </a:endParaRPr>
          </a:p>
        </p:txBody>
      </p:sp>
      <p:sp>
        <p:nvSpPr>
          <p:cNvPr id="193" name="六边形 19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8821899-7715-402E-983D-0592CD4BD791}"/>
              </a:ext>
            </a:extLst>
          </p:cNvPr>
          <p:cNvSpPr/>
          <p:nvPr/>
        </p:nvSpPr>
        <p:spPr>
          <a:xfrm rot="211765">
            <a:off x="3402800" y="272962"/>
            <a:ext cx="5386400" cy="4643448"/>
          </a:xfrm>
          <a:prstGeom prst="hexagon">
            <a:avLst>
              <a:gd name="adj" fmla="val 25000"/>
              <a:gd name="vf" fmla="val 115470"/>
            </a:avLst>
          </a:prstGeom>
          <a:noFill/>
          <a:ln w="6599" cap="flat" cmpd="sng" algn="ctr">
            <a:solidFill>
              <a:srgbClr val="26FDFF">
                <a:alpha val="196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65">
              <a:solidFill>
                <a:srgbClr val="2B47C2"/>
              </a:solidFill>
            </a:endParaRPr>
          </a:p>
        </p:txBody>
      </p:sp>
      <p:sp>
        <p:nvSpPr>
          <p:cNvPr id="194" name="六边形 19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912BC6D-3896-41F2-AAF7-FB39030FBFC8}"/>
              </a:ext>
            </a:extLst>
          </p:cNvPr>
          <p:cNvSpPr/>
          <p:nvPr/>
        </p:nvSpPr>
        <p:spPr>
          <a:xfrm rot="317647">
            <a:off x="3430601" y="295142"/>
            <a:ext cx="5330799" cy="4595517"/>
          </a:xfrm>
          <a:prstGeom prst="hexagon">
            <a:avLst>
              <a:gd name="adj" fmla="val 25000"/>
              <a:gd name="vf" fmla="val 115470"/>
            </a:avLst>
          </a:prstGeom>
          <a:noFill/>
          <a:ln w="6724" cap="flat" cmpd="sng" algn="ctr">
            <a:solidFill>
              <a:srgbClr val="26FDFF">
                <a:alpha val="294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47">
              <a:solidFill>
                <a:srgbClr val="2F4ABF"/>
              </a:solidFill>
            </a:endParaRPr>
          </a:p>
        </p:txBody>
      </p:sp>
      <p:sp>
        <p:nvSpPr>
          <p:cNvPr id="195" name="六边形 19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C884A80-5EBC-4672-B90C-D48776BE85E9}"/>
              </a:ext>
            </a:extLst>
          </p:cNvPr>
          <p:cNvSpPr/>
          <p:nvPr/>
        </p:nvSpPr>
        <p:spPr>
          <a:xfrm rot="423529">
            <a:off x="3458401" y="317323"/>
            <a:ext cx="5275199" cy="4547586"/>
          </a:xfrm>
          <a:prstGeom prst="hexagon">
            <a:avLst>
              <a:gd name="adj" fmla="val 25000"/>
              <a:gd name="vf" fmla="val 115470"/>
            </a:avLst>
          </a:prstGeom>
          <a:noFill/>
          <a:ln w="6848" cap="flat" cmpd="sng" algn="ctr">
            <a:solidFill>
              <a:srgbClr val="26FDFF">
                <a:alpha val="392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29">
              <a:solidFill>
                <a:srgbClr val="344DBC"/>
              </a:solidFill>
            </a:endParaRPr>
          </a:p>
        </p:txBody>
      </p:sp>
      <p:sp>
        <p:nvSpPr>
          <p:cNvPr id="196" name="六边形 19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A45496A6-BC82-4A94-A01E-E23EC0BA365A}"/>
              </a:ext>
            </a:extLst>
          </p:cNvPr>
          <p:cNvSpPr/>
          <p:nvPr/>
        </p:nvSpPr>
        <p:spPr>
          <a:xfrm rot="529412">
            <a:off x="3486201" y="339504"/>
            <a:ext cx="5219598" cy="4499654"/>
          </a:xfrm>
          <a:prstGeom prst="hexagon">
            <a:avLst>
              <a:gd name="adj" fmla="val 25000"/>
              <a:gd name="vf" fmla="val 115470"/>
            </a:avLst>
          </a:prstGeom>
          <a:noFill/>
          <a:ln w="6973" cap="flat" cmpd="sng" algn="ctr">
            <a:solidFill>
              <a:srgbClr val="26FDFF">
                <a:alpha val="490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12">
              <a:solidFill>
                <a:srgbClr val="3850B9"/>
              </a:solidFill>
            </a:endParaRPr>
          </a:p>
        </p:txBody>
      </p:sp>
      <p:sp>
        <p:nvSpPr>
          <p:cNvPr id="197" name="六边形 19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EFA480E-9BB4-4F0A-B08A-7FD345E0486D}"/>
              </a:ext>
            </a:extLst>
          </p:cNvPr>
          <p:cNvSpPr/>
          <p:nvPr/>
        </p:nvSpPr>
        <p:spPr>
          <a:xfrm rot="635294">
            <a:off x="3514001" y="361685"/>
            <a:ext cx="5163998" cy="4451723"/>
          </a:xfrm>
          <a:prstGeom prst="hexagon">
            <a:avLst>
              <a:gd name="adj" fmla="val 25000"/>
              <a:gd name="vf" fmla="val 115470"/>
            </a:avLst>
          </a:prstGeom>
          <a:noFill/>
          <a:ln w="7097" cap="flat" cmpd="sng" algn="ctr">
            <a:solidFill>
              <a:srgbClr val="26FDFF">
                <a:alpha val="588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94">
              <a:solidFill>
                <a:srgbClr val="3C53B7"/>
              </a:solidFill>
            </a:endParaRPr>
          </a:p>
        </p:txBody>
      </p:sp>
      <p:sp>
        <p:nvSpPr>
          <p:cNvPr id="198" name="六边形 19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32ACBF33-7101-4AC6-AC25-9612CBC2D2A3}"/>
              </a:ext>
            </a:extLst>
          </p:cNvPr>
          <p:cNvSpPr/>
          <p:nvPr/>
        </p:nvSpPr>
        <p:spPr>
          <a:xfrm rot="741176">
            <a:off x="3541801" y="383865"/>
            <a:ext cx="5108398" cy="4403792"/>
          </a:xfrm>
          <a:prstGeom prst="hexagon">
            <a:avLst>
              <a:gd name="adj" fmla="val 25000"/>
              <a:gd name="vf" fmla="val 115470"/>
            </a:avLst>
          </a:prstGeom>
          <a:noFill/>
          <a:ln w="7222" cap="flat" cmpd="sng" algn="ctr">
            <a:solidFill>
              <a:srgbClr val="26FDFF">
                <a:alpha val="686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76">
              <a:solidFill>
                <a:srgbClr val="4156B4"/>
              </a:solidFill>
            </a:endParaRPr>
          </a:p>
        </p:txBody>
      </p:sp>
      <p:sp>
        <p:nvSpPr>
          <p:cNvPr id="199" name="六边形 19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5FCC3E9-F772-421D-A84E-A946BC44FC21}"/>
              </a:ext>
            </a:extLst>
          </p:cNvPr>
          <p:cNvSpPr/>
          <p:nvPr/>
        </p:nvSpPr>
        <p:spPr>
          <a:xfrm rot="847059">
            <a:off x="3569601" y="406046"/>
            <a:ext cx="5052797" cy="4355860"/>
          </a:xfrm>
          <a:prstGeom prst="hexagon">
            <a:avLst>
              <a:gd name="adj" fmla="val 25000"/>
              <a:gd name="vf" fmla="val 115470"/>
            </a:avLst>
          </a:prstGeom>
          <a:noFill/>
          <a:ln w="7346" cap="flat" cmpd="sng" algn="ctr">
            <a:solidFill>
              <a:srgbClr val="26FDFF">
                <a:alpha val="784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59">
              <a:solidFill>
                <a:srgbClr val="4559B1"/>
              </a:solidFill>
            </a:endParaRPr>
          </a:p>
        </p:txBody>
      </p:sp>
      <p:sp>
        <p:nvSpPr>
          <p:cNvPr id="200" name="六边形 19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348158E-C00A-4443-8652-C26195130628}"/>
              </a:ext>
            </a:extLst>
          </p:cNvPr>
          <p:cNvSpPr/>
          <p:nvPr/>
        </p:nvSpPr>
        <p:spPr>
          <a:xfrm rot="952941">
            <a:off x="3597402" y="428227"/>
            <a:ext cx="4997197" cy="4307929"/>
          </a:xfrm>
          <a:prstGeom prst="hexagon">
            <a:avLst>
              <a:gd name="adj" fmla="val 25000"/>
              <a:gd name="vf" fmla="val 115470"/>
            </a:avLst>
          </a:prstGeom>
          <a:noFill/>
          <a:ln w="7471" cap="flat" cmpd="sng" algn="ctr">
            <a:solidFill>
              <a:srgbClr val="26FDFF">
                <a:alpha val="882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41">
              <a:solidFill>
                <a:srgbClr val="495BAE"/>
              </a:solidFill>
            </a:endParaRPr>
          </a:p>
        </p:txBody>
      </p:sp>
      <p:sp>
        <p:nvSpPr>
          <p:cNvPr id="201" name="六边形 20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7FA322C-7FAB-4DA7-8C3B-04993ABA3542}"/>
              </a:ext>
            </a:extLst>
          </p:cNvPr>
          <p:cNvSpPr/>
          <p:nvPr/>
        </p:nvSpPr>
        <p:spPr>
          <a:xfrm rot="1058824">
            <a:off x="3625202" y="450408"/>
            <a:ext cx="4941597" cy="4259998"/>
          </a:xfrm>
          <a:prstGeom prst="hexagon">
            <a:avLst>
              <a:gd name="adj" fmla="val 25000"/>
              <a:gd name="vf" fmla="val 115470"/>
            </a:avLst>
          </a:prstGeom>
          <a:noFill/>
          <a:ln w="7595" cap="flat" cmpd="sng" algn="ctr">
            <a:solidFill>
              <a:srgbClr val="26FDFF">
                <a:alpha val="980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24">
              <a:solidFill>
                <a:srgbClr val="4E5EAB"/>
              </a:solidFill>
            </a:endParaRPr>
          </a:p>
        </p:txBody>
      </p:sp>
      <p:sp>
        <p:nvSpPr>
          <p:cNvPr id="202" name="六边形 20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0E01B2E-2B90-4AFB-A92D-26630D21965D}"/>
              </a:ext>
            </a:extLst>
          </p:cNvPr>
          <p:cNvSpPr/>
          <p:nvPr/>
        </p:nvSpPr>
        <p:spPr>
          <a:xfrm rot="1164706">
            <a:off x="3653002" y="472588"/>
            <a:ext cx="4885996" cy="4212067"/>
          </a:xfrm>
          <a:prstGeom prst="hexagon">
            <a:avLst>
              <a:gd name="adj" fmla="val 25000"/>
              <a:gd name="vf" fmla="val 115470"/>
            </a:avLst>
          </a:prstGeom>
          <a:noFill/>
          <a:ln w="7720" cap="flat" cmpd="sng" algn="ctr">
            <a:solidFill>
              <a:srgbClr val="26FDFF">
                <a:alpha val="1078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6">
              <a:solidFill>
                <a:srgbClr val="5261A8"/>
              </a:solidFill>
            </a:endParaRPr>
          </a:p>
        </p:txBody>
      </p:sp>
      <p:sp>
        <p:nvSpPr>
          <p:cNvPr id="203" name="六边形 20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8A12529-BABE-4DE3-BACA-3E9883CC243A}"/>
              </a:ext>
            </a:extLst>
          </p:cNvPr>
          <p:cNvSpPr/>
          <p:nvPr/>
        </p:nvSpPr>
        <p:spPr>
          <a:xfrm rot="1270588">
            <a:off x="3680802" y="494769"/>
            <a:ext cx="4830396" cy="4164135"/>
          </a:xfrm>
          <a:prstGeom prst="hexagon">
            <a:avLst>
              <a:gd name="adj" fmla="val 25000"/>
              <a:gd name="vf" fmla="val 115470"/>
            </a:avLst>
          </a:prstGeom>
          <a:noFill/>
          <a:ln w="7844" cap="flat" cmpd="sng" algn="ctr">
            <a:solidFill>
              <a:srgbClr val="26FDFF">
                <a:alpha val="1176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88">
              <a:solidFill>
                <a:srgbClr val="5664A6"/>
              </a:solidFill>
            </a:endParaRPr>
          </a:p>
        </p:txBody>
      </p:sp>
      <p:sp>
        <p:nvSpPr>
          <p:cNvPr id="204" name="六边形 20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13448E84-2B4A-4326-9A1A-11E34A4F5B2E}"/>
              </a:ext>
            </a:extLst>
          </p:cNvPr>
          <p:cNvSpPr/>
          <p:nvPr/>
        </p:nvSpPr>
        <p:spPr>
          <a:xfrm rot="1376471">
            <a:off x="3708602" y="516950"/>
            <a:ext cx="4774796" cy="4116204"/>
          </a:xfrm>
          <a:prstGeom prst="hexagon">
            <a:avLst>
              <a:gd name="adj" fmla="val 25000"/>
              <a:gd name="vf" fmla="val 115470"/>
            </a:avLst>
          </a:prstGeom>
          <a:noFill/>
          <a:ln w="7969" cap="flat" cmpd="sng" algn="ctr">
            <a:solidFill>
              <a:srgbClr val="26FDFF">
                <a:alpha val="1274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71">
              <a:solidFill>
                <a:srgbClr val="5B67A3"/>
              </a:solidFill>
            </a:endParaRPr>
          </a:p>
        </p:txBody>
      </p:sp>
      <p:sp>
        <p:nvSpPr>
          <p:cNvPr id="205" name="六边形 20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043D0606-DCE9-4562-8E46-5DBD9F80ECB4}"/>
              </a:ext>
            </a:extLst>
          </p:cNvPr>
          <p:cNvSpPr/>
          <p:nvPr/>
        </p:nvSpPr>
        <p:spPr>
          <a:xfrm rot="1482353">
            <a:off x="3736403" y="539131"/>
            <a:ext cx="4719195" cy="4068273"/>
          </a:xfrm>
          <a:prstGeom prst="hexagon">
            <a:avLst>
              <a:gd name="adj" fmla="val 25000"/>
              <a:gd name="vf" fmla="val 115470"/>
            </a:avLst>
          </a:prstGeom>
          <a:noFill/>
          <a:ln w="8093" cap="flat" cmpd="sng" algn="ctr">
            <a:solidFill>
              <a:srgbClr val="26FDFF">
                <a:alpha val="1372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953">
              <a:solidFill>
                <a:srgbClr val="5F6AA0"/>
              </a:solidFill>
            </a:endParaRPr>
          </a:p>
        </p:txBody>
      </p:sp>
      <p:sp>
        <p:nvSpPr>
          <p:cNvPr id="206" name="六边形 20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516D260-19C4-4E39-BF5D-BB58A1221707}"/>
              </a:ext>
            </a:extLst>
          </p:cNvPr>
          <p:cNvSpPr/>
          <p:nvPr/>
        </p:nvSpPr>
        <p:spPr>
          <a:xfrm rot="1588235">
            <a:off x="3764203" y="561311"/>
            <a:ext cx="4663595" cy="4020341"/>
          </a:xfrm>
          <a:prstGeom prst="hexagon">
            <a:avLst>
              <a:gd name="adj" fmla="val 25000"/>
              <a:gd name="vf" fmla="val 115470"/>
            </a:avLst>
          </a:prstGeom>
          <a:noFill/>
          <a:ln w="8218" cap="flat" cmpd="sng" algn="ctr">
            <a:solidFill>
              <a:srgbClr val="26FDFF">
                <a:alpha val="1470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35">
              <a:solidFill>
                <a:srgbClr val="636D9D"/>
              </a:solidFill>
            </a:endParaRPr>
          </a:p>
        </p:txBody>
      </p:sp>
      <p:sp>
        <p:nvSpPr>
          <p:cNvPr id="207" name="六边形 20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7E49710A-035A-4F09-BB8A-89993944D791}"/>
              </a:ext>
            </a:extLst>
          </p:cNvPr>
          <p:cNvSpPr/>
          <p:nvPr/>
        </p:nvSpPr>
        <p:spPr>
          <a:xfrm rot="1694118">
            <a:off x="3792003" y="583492"/>
            <a:ext cx="4607995" cy="3972410"/>
          </a:xfrm>
          <a:prstGeom prst="hexagon">
            <a:avLst>
              <a:gd name="adj" fmla="val 25000"/>
              <a:gd name="vf" fmla="val 115470"/>
            </a:avLst>
          </a:prstGeom>
          <a:noFill/>
          <a:ln w="8342" cap="flat" cmpd="sng" algn="ctr">
            <a:solidFill>
              <a:srgbClr val="26FDFF">
                <a:alpha val="1568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18">
              <a:solidFill>
                <a:srgbClr val="68709A"/>
              </a:solidFill>
            </a:endParaRPr>
          </a:p>
        </p:txBody>
      </p:sp>
      <p:sp>
        <p:nvSpPr>
          <p:cNvPr id="208" name="六边形 20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4A9E927-8AA3-45D8-9AFF-06F7B5F6F853}"/>
              </a:ext>
            </a:extLst>
          </p:cNvPr>
          <p:cNvSpPr/>
          <p:nvPr/>
        </p:nvSpPr>
        <p:spPr>
          <a:xfrm rot="1800000">
            <a:off x="3819803" y="605673"/>
            <a:ext cx="4552394" cy="3924478"/>
          </a:xfrm>
          <a:prstGeom prst="hexagon">
            <a:avLst>
              <a:gd name="adj" fmla="val 25000"/>
              <a:gd name="vf" fmla="val 115470"/>
            </a:avLst>
          </a:prstGeom>
          <a:noFill/>
          <a:ln w="8467" cap="flat" cmpd="sng" algn="ctr">
            <a:solidFill>
              <a:srgbClr val="26FDFF">
                <a:alpha val="1666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rgbClr val="6C7398"/>
              </a:solidFill>
            </a:endParaRPr>
          </a:p>
        </p:txBody>
      </p:sp>
      <p:sp>
        <p:nvSpPr>
          <p:cNvPr id="209" name="六边形 20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9B293C1-10A4-4F1B-BDE6-9FCD68B9B94C}"/>
              </a:ext>
            </a:extLst>
          </p:cNvPr>
          <p:cNvSpPr/>
          <p:nvPr/>
        </p:nvSpPr>
        <p:spPr>
          <a:xfrm rot="1905882">
            <a:off x="3847603" y="627854"/>
            <a:ext cx="4496794" cy="3876547"/>
          </a:xfrm>
          <a:prstGeom prst="hexagon">
            <a:avLst>
              <a:gd name="adj" fmla="val 25000"/>
              <a:gd name="vf" fmla="val 115470"/>
            </a:avLst>
          </a:prstGeom>
          <a:noFill/>
          <a:ln w="8591" cap="flat" cmpd="sng" algn="ctr">
            <a:solidFill>
              <a:srgbClr val="26FDFF">
                <a:alpha val="1764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82">
              <a:solidFill>
                <a:srgbClr val="707595"/>
              </a:solidFill>
            </a:endParaRPr>
          </a:p>
        </p:txBody>
      </p:sp>
      <p:sp>
        <p:nvSpPr>
          <p:cNvPr id="210" name="六边形 20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BC71478B-C420-4109-9D4A-B46BFDB38243}"/>
              </a:ext>
            </a:extLst>
          </p:cNvPr>
          <p:cNvSpPr/>
          <p:nvPr/>
        </p:nvSpPr>
        <p:spPr>
          <a:xfrm rot="2011765">
            <a:off x="3875403" y="650035"/>
            <a:ext cx="4441194" cy="3828616"/>
          </a:xfrm>
          <a:prstGeom prst="hexagon">
            <a:avLst>
              <a:gd name="adj" fmla="val 25000"/>
              <a:gd name="vf" fmla="val 115470"/>
            </a:avLst>
          </a:prstGeom>
          <a:noFill/>
          <a:ln w="8716" cap="flat" cmpd="sng" algn="ctr">
            <a:solidFill>
              <a:srgbClr val="26FDFF">
                <a:alpha val="1862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65">
              <a:solidFill>
                <a:srgbClr val="747892"/>
              </a:solidFill>
            </a:endParaRPr>
          </a:p>
        </p:txBody>
      </p:sp>
      <p:sp>
        <p:nvSpPr>
          <p:cNvPr id="211" name="六边形 21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5DE0FE0B-9F15-4FD8-995E-61E8ED52FC76}"/>
              </a:ext>
            </a:extLst>
          </p:cNvPr>
          <p:cNvSpPr/>
          <p:nvPr/>
        </p:nvSpPr>
        <p:spPr>
          <a:xfrm rot="2117647">
            <a:off x="3903204" y="672215"/>
            <a:ext cx="4385594" cy="3780684"/>
          </a:xfrm>
          <a:prstGeom prst="hexagon">
            <a:avLst>
              <a:gd name="adj" fmla="val 25000"/>
              <a:gd name="vf" fmla="val 115470"/>
            </a:avLst>
          </a:prstGeom>
          <a:noFill/>
          <a:ln w="8840" cap="flat" cmpd="sng" algn="ctr">
            <a:solidFill>
              <a:srgbClr val="26FDFF">
                <a:alpha val="1960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447">
              <a:solidFill>
                <a:srgbClr val="797B8F"/>
              </a:solidFill>
            </a:endParaRPr>
          </a:p>
        </p:txBody>
      </p:sp>
      <p:sp>
        <p:nvSpPr>
          <p:cNvPr id="212" name="六边形 21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4191D93-692F-4BB9-9F21-9E0D6A5E28B1}"/>
              </a:ext>
            </a:extLst>
          </p:cNvPr>
          <p:cNvSpPr/>
          <p:nvPr/>
        </p:nvSpPr>
        <p:spPr>
          <a:xfrm rot="2223529">
            <a:off x="3931004" y="694396"/>
            <a:ext cx="4329993" cy="3732753"/>
          </a:xfrm>
          <a:prstGeom prst="hexagon">
            <a:avLst>
              <a:gd name="adj" fmla="val 25000"/>
              <a:gd name="vf" fmla="val 115470"/>
            </a:avLst>
          </a:prstGeom>
          <a:noFill/>
          <a:ln w="8965" cap="flat" cmpd="sng" algn="ctr">
            <a:solidFill>
              <a:srgbClr val="26FDFF">
                <a:alpha val="2058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529">
              <a:solidFill>
                <a:srgbClr val="7D7E8C"/>
              </a:solidFill>
            </a:endParaRPr>
          </a:p>
        </p:txBody>
      </p:sp>
      <p:sp>
        <p:nvSpPr>
          <p:cNvPr id="213" name="六边形 21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DEFF938-9C45-4B4F-9A51-B58341868BBA}"/>
              </a:ext>
            </a:extLst>
          </p:cNvPr>
          <p:cNvSpPr/>
          <p:nvPr/>
        </p:nvSpPr>
        <p:spPr>
          <a:xfrm rot="2329412">
            <a:off x="3958804" y="716577"/>
            <a:ext cx="4274393" cy="3684822"/>
          </a:xfrm>
          <a:prstGeom prst="hexagon">
            <a:avLst>
              <a:gd name="adj" fmla="val 25000"/>
              <a:gd name="vf" fmla="val 115470"/>
            </a:avLst>
          </a:prstGeom>
          <a:noFill/>
          <a:ln w="9089" cap="flat" cmpd="sng" algn="ctr">
            <a:solidFill>
              <a:srgbClr val="26FDFF">
                <a:alpha val="2156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12">
              <a:solidFill>
                <a:srgbClr val="818189"/>
              </a:solidFill>
            </a:endParaRPr>
          </a:p>
        </p:txBody>
      </p:sp>
      <p:sp>
        <p:nvSpPr>
          <p:cNvPr id="214" name="六边形 21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AAED167-978C-4B87-BA4C-4D9FF944FA0D}"/>
              </a:ext>
            </a:extLst>
          </p:cNvPr>
          <p:cNvSpPr/>
          <p:nvPr/>
        </p:nvSpPr>
        <p:spPr>
          <a:xfrm rot="2435294">
            <a:off x="3986604" y="738758"/>
            <a:ext cx="4218792" cy="3636890"/>
          </a:xfrm>
          <a:prstGeom prst="hexagon">
            <a:avLst>
              <a:gd name="adj" fmla="val 25000"/>
              <a:gd name="vf" fmla="val 115470"/>
            </a:avLst>
          </a:prstGeom>
          <a:noFill/>
          <a:ln w="9214" cap="flat" cmpd="sng" algn="ctr">
            <a:solidFill>
              <a:srgbClr val="26FDFF">
                <a:alpha val="2254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94">
              <a:solidFill>
                <a:srgbClr val="868487"/>
              </a:solidFill>
            </a:endParaRPr>
          </a:p>
        </p:txBody>
      </p:sp>
      <p:sp>
        <p:nvSpPr>
          <p:cNvPr id="215" name="六边形 21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010804DE-537E-4FA6-8FBB-FB0DB76FA7AB}"/>
              </a:ext>
            </a:extLst>
          </p:cNvPr>
          <p:cNvSpPr/>
          <p:nvPr/>
        </p:nvSpPr>
        <p:spPr>
          <a:xfrm rot="2541176">
            <a:off x="4014404" y="760938"/>
            <a:ext cx="4163192" cy="3588959"/>
          </a:xfrm>
          <a:prstGeom prst="hexagon">
            <a:avLst>
              <a:gd name="adj" fmla="val 25000"/>
              <a:gd name="vf" fmla="val 115470"/>
            </a:avLst>
          </a:prstGeom>
          <a:noFill/>
          <a:ln w="9338" cap="flat" cmpd="sng" algn="ctr">
            <a:solidFill>
              <a:srgbClr val="26FDFF">
                <a:alpha val="2352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776">
              <a:solidFill>
                <a:srgbClr val="8A8784"/>
              </a:solidFill>
            </a:endParaRPr>
          </a:p>
        </p:txBody>
      </p:sp>
      <p:sp>
        <p:nvSpPr>
          <p:cNvPr id="216" name="六边形 21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4917361A-079D-4C71-855E-AAAC457B38A2}"/>
              </a:ext>
            </a:extLst>
          </p:cNvPr>
          <p:cNvSpPr/>
          <p:nvPr/>
        </p:nvSpPr>
        <p:spPr>
          <a:xfrm rot="2647059">
            <a:off x="4042204" y="783119"/>
            <a:ext cx="4107592" cy="3541028"/>
          </a:xfrm>
          <a:prstGeom prst="hexagon">
            <a:avLst>
              <a:gd name="adj" fmla="val 25000"/>
              <a:gd name="vf" fmla="val 115470"/>
            </a:avLst>
          </a:prstGeom>
          <a:noFill/>
          <a:ln w="9463" cap="flat" cmpd="sng" algn="ctr">
            <a:solidFill>
              <a:srgbClr val="26FDFF">
                <a:alpha val="24510"/>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59">
              <a:solidFill>
                <a:srgbClr val="8E8A81"/>
              </a:solidFill>
            </a:endParaRPr>
          </a:p>
        </p:txBody>
      </p:sp>
      <p:sp>
        <p:nvSpPr>
          <p:cNvPr id="217" name="六边形 21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35502E26-0B10-4D67-A487-11D3A37E6E01}"/>
              </a:ext>
            </a:extLst>
          </p:cNvPr>
          <p:cNvSpPr/>
          <p:nvPr/>
        </p:nvSpPr>
        <p:spPr>
          <a:xfrm rot="2752941">
            <a:off x="4070005" y="805300"/>
            <a:ext cx="4051991" cy="3493096"/>
          </a:xfrm>
          <a:prstGeom prst="hexagon">
            <a:avLst>
              <a:gd name="adj" fmla="val 25000"/>
              <a:gd name="vf" fmla="val 115470"/>
            </a:avLst>
          </a:prstGeom>
          <a:noFill/>
          <a:ln w="9587" cap="flat" cmpd="sng" algn="ctr">
            <a:solidFill>
              <a:srgbClr val="26FDFF">
                <a:alpha val="25490"/>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941">
              <a:solidFill>
                <a:srgbClr val="938C7E"/>
              </a:solidFill>
            </a:endParaRPr>
          </a:p>
        </p:txBody>
      </p:sp>
      <p:sp>
        <p:nvSpPr>
          <p:cNvPr id="218" name="六边形 21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7BCFE854-5FB5-4FD8-92FC-52B72DECF80C}"/>
              </a:ext>
            </a:extLst>
          </p:cNvPr>
          <p:cNvSpPr/>
          <p:nvPr/>
        </p:nvSpPr>
        <p:spPr>
          <a:xfrm rot="2858824">
            <a:off x="4097805" y="827481"/>
            <a:ext cx="3996391" cy="3445165"/>
          </a:xfrm>
          <a:prstGeom prst="hexagon">
            <a:avLst>
              <a:gd name="adj" fmla="val 25000"/>
              <a:gd name="vf" fmla="val 115470"/>
            </a:avLst>
          </a:prstGeom>
          <a:noFill/>
          <a:ln w="9712" cap="flat" cmpd="sng" algn="ctr">
            <a:solidFill>
              <a:srgbClr val="26FDFF">
                <a:alpha val="2647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24">
              <a:solidFill>
                <a:srgbClr val="978F7B"/>
              </a:solidFill>
            </a:endParaRPr>
          </a:p>
        </p:txBody>
      </p:sp>
      <p:sp>
        <p:nvSpPr>
          <p:cNvPr id="219" name="六边形 21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DB81799-2441-4DBF-8759-9F87D9FD8702}"/>
              </a:ext>
            </a:extLst>
          </p:cNvPr>
          <p:cNvSpPr/>
          <p:nvPr/>
        </p:nvSpPr>
        <p:spPr>
          <a:xfrm rot="2964706">
            <a:off x="4125605" y="849661"/>
            <a:ext cx="3940791" cy="3397234"/>
          </a:xfrm>
          <a:prstGeom prst="hexagon">
            <a:avLst>
              <a:gd name="adj" fmla="val 25000"/>
              <a:gd name="vf" fmla="val 115470"/>
            </a:avLst>
          </a:prstGeom>
          <a:noFill/>
          <a:ln w="9836" cap="flat" cmpd="sng" algn="ctr">
            <a:solidFill>
              <a:srgbClr val="26FDFF">
                <a:alpha val="2745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06">
              <a:solidFill>
                <a:srgbClr val="9B9278"/>
              </a:solidFill>
            </a:endParaRPr>
          </a:p>
        </p:txBody>
      </p:sp>
      <p:sp>
        <p:nvSpPr>
          <p:cNvPr id="220" name="六边形 21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29CB2A3B-38FC-4B4E-87A6-87A906754E19}"/>
              </a:ext>
            </a:extLst>
          </p:cNvPr>
          <p:cNvSpPr/>
          <p:nvPr/>
        </p:nvSpPr>
        <p:spPr>
          <a:xfrm rot="3070588">
            <a:off x="4153405" y="871842"/>
            <a:ext cx="3885190" cy="3349303"/>
          </a:xfrm>
          <a:prstGeom prst="hexagon">
            <a:avLst>
              <a:gd name="adj" fmla="val 25000"/>
              <a:gd name="vf" fmla="val 115470"/>
            </a:avLst>
          </a:prstGeom>
          <a:noFill/>
          <a:ln w="9961" cap="flat" cmpd="sng" algn="ctr">
            <a:solidFill>
              <a:srgbClr val="26FDFF">
                <a:alpha val="2843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88">
              <a:solidFill>
                <a:srgbClr val="A09576"/>
              </a:solidFill>
            </a:endParaRPr>
          </a:p>
        </p:txBody>
      </p:sp>
      <p:sp>
        <p:nvSpPr>
          <p:cNvPr id="221" name="六边形 22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763E774-4E7C-48D4-91DF-DC3978C63F35}"/>
              </a:ext>
            </a:extLst>
          </p:cNvPr>
          <p:cNvSpPr/>
          <p:nvPr/>
        </p:nvSpPr>
        <p:spPr>
          <a:xfrm rot="3176471">
            <a:off x="4181205" y="894023"/>
            <a:ext cx="3829590" cy="3301371"/>
          </a:xfrm>
          <a:prstGeom prst="hexagon">
            <a:avLst>
              <a:gd name="adj" fmla="val 25000"/>
              <a:gd name="vf" fmla="val 115470"/>
            </a:avLst>
          </a:prstGeom>
          <a:noFill/>
          <a:ln w="10085" cap="flat" cmpd="sng" algn="ctr">
            <a:solidFill>
              <a:srgbClr val="26FDFF">
                <a:alpha val="2941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271">
              <a:solidFill>
                <a:srgbClr val="A49873"/>
              </a:solidFill>
            </a:endParaRPr>
          </a:p>
        </p:txBody>
      </p:sp>
      <p:sp>
        <p:nvSpPr>
          <p:cNvPr id="222" name="六边形 22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5110A424-2BB0-4CEA-9D2A-39CA8C6B2BB4}"/>
              </a:ext>
            </a:extLst>
          </p:cNvPr>
          <p:cNvSpPr/>
          <p:nvPr/>
        </p:nvSpPr>
        <p:spPr>
          <a:xfrm rot="3282353">
            <a:off x="4209005" y="916204"/>
            <a:ext cx="3773990" cy="3253440"/>
          </a:xfrm>
          <a:prstGeom prst="hexagon">
            <a:avLst>
              <a:gd name="adj" fmla="val 25000"/>
              <a:gd name="vf" fmla="val 115470"/>
            </a:avLst>
          </a:prstGeom>
          <a:noFill/>
          <a:ln w="10210" cap="flat" cmpd="sng" algn="ctr">
            <a:solidFill>
              <a:srgbClr val="26FDFF">
                <a:alpha val="3039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53">
              <a:solidFill>
                <a:srgbClr val="A89B70"/>
              </a:solidFill>
            </a:endParaRPr>
          </a:p>
        </p:txBody>
      </p:sp>
      <p:sp>
        <p:nvSpPr>
          <p:cNvPr id="223" name="六边形 22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785B1CC2-1B6F-48C3-BD53-A14AE4273899}"/>
              </a:ext>
            </a:extLst>
          </p:cNvPr>
          <p:cNvSpPr/>
          <p:nvPr/>
        </p:nvSpPr>
        <p:spPr>
          <a:xfrm rot="3388235">
            <a:off x="4236806" y="938384"/>
            <a:ext cx="3718389" cy="3205508"/>
          </a:xfrm>
          <a:prstGeom prst="hexagon">
            <a:avLst>
              <a:gd name="adj" fmla="val 25000"/>
              <a:gd name="vf" fmla="val 115470"/>
            </a:avLst>
          </a:prstGeom>
          <a:noFill/>
          <a:ln w="10334" cap="flat" cmpd="sng" algn="ctr">
            <a:solidFill>
              <a:srgbClr val="26FDFF">
                <a:alpha val="3137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35">
              <a:solidFill>
                <a:srgbClr val="AD9E6D"/>
              </a:solidFill>
            </a:endParaRPr>
          </a:p>
        </p:txBody>
      </p:sp>
      <p:sp>
        <p:nvSpPr>
          <p:cNvPr id="224" name="六边形 22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A9913EA-746F-4CC2-8181-CE006EC83B6A}"/>
              </a:ext>
            </a:extLst>
          </p:cNvPr>
          <p:cNvSpPr/>
          <p:nvPr/>
        </p:nvSpPr>
        <p:spPr>
          <a:xfrm rot="3494118">
            <a:off x="4264606" y="960565"/>
            <a:ext cx="3662789" cy="3157577"/>
          </a:xfrm>
          <a:prstGeom prst="hexagon">
            <a:avLst>
              <a:gd name="adj" fmla="val 25000"/>
              <a:gd name="vf" fmla="val 115470"/>
            </a:avLst>
          </a:prstGeom>
          <a:noFill/>
          <a:ln w="10459" cap="flat" cmpd="sng" algn="ctr">
            <a:solidFill>
              <a:srgbClr val="26FDFF">
                <a:alpha val="3235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18">
              <a:solidFill>
                <a:srgbClr val="B1A16A"/>
              </a:solidFill>
            </a:endParaRPr>
          </a:p>
        </p:txBody>
      </p:sp>
      <p:sp>
        <p:nvSpPr>
          <p:cNvPr id="225" name="六边形 22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A36507E-6237-4AEB-9CC6-65318AE0464D}"/>
              </a:ext>
            </a:extLst>
          </p:cNvPr>
          <p:cNvSpPr/>
          <p:nvPr/>
        </p:nvSpPr>
        <p:spPr>
          <a:xfrm rot="3600000">
            <a:off x="4292406" y="982746"/>
            <a:ext cx="3607189" cy="3109646"/>
          </a:xfrm>
          <a:prstGeom prst="hexagon">
            <a:avLst>
              <a:gd name="adj" fmla="val 25000"/>
              <a:gd name="vf" fmla="val 115470"/>
            </a:avLst>
          </a:prstGeom>
          <a:noFill/>
          <a:ln w="10583" cap="flat" cmpd="sng" algn="ctr">
            <a:solidFill>
              <a:srgbClr val="26FDFF">
                <a:alpha val="3333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600">
              <a:solidFill>
                <a:srgbClr val="B5A468"/>
              </a:solidFill>
            </a:endParaRPr>
          </a:p>
        </p:txBody>
      </p:sp>
      <p:sp>
        <p:nvSpPr>
          <p:cNvPr id="226" name="六边形 22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20E62315-9FB5-4E91-BD80-E2C898148FCC}"/>
              </a:ext>
            </a:extLst>
          </p:cNvPr>
          <p:cNvSpPr/>
          <p:nvPr/>
        </p:nvSpPr>
        <p:spPr>
          <a:xfrm rot="3705882">
            <a:off x="4320206" y="1004927"/>
            <a:ext cx="3551588" cy="3061714"/>
          </a:xfrm>
          <a:prstGeom prst="hexagon">
            <a:avLst>
              <a:gd name="adj" fmla="val 25000"/>
              <a:gd name="vf" fmla="val 115470"/>
            </a:avLst>
          </a:prstGeom>
          <a:noFill/>
          <a:ln w="10708" cap="flat" cmpd="sng" algn="ctr">
            <a:solidFill>
              <a:srgbClr val="26FDFF">
                <a:alpha val="3431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682">
              <a:solidFill>
                <a:srgbClr val="B9A665"/>
              </a:solidFill>
            </a:endParaRPr>
          </a:p>
        </p:txBody>
      </p:sp>
      <p:sp>
        <p:nvSpPr>
          <p:cNvPr id="227" name="六边形 22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4DFD11FC-A158-4130-8717-432B35780360}"/>
              </a:ext>
            </a:extLst>
          </p:cNvPr>
          <p:cNvSpPr/>
          <p:nvPr/>
        </p:nvSpPr>
        <p:spPr>
          <a:xfrm rot="3811765">
            <a:off x="4348006" y="1027108"/>
            <a:ext cx="3495988" cy="3013783"/>
          </a:xfrm>
          <a:prstGeom prst="hexagon">
            <a:avLst>
              <a:gd name="adj" fmla="val 25000"/>
              <a:gd name="vf" fmla="val 115470"/>
            </a:avLst>
          </a:prstGeom>
          <a:noFill/>
          <a:ln w="10832" cap="flat" cmpd="sng" algn="ctr">
            <a:solidFill>
              <a:srgbClr val="26FDFF">
                <a:alpha val="3529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765">
              <a:solidFill>
                <a:srgbClr val="BEA962"/>
              </a:solidFill>
            </a:endParaRPr>
          </a:p>
        </p:txBody>
      </p:sp>
      <p:sp>
        <p:nvSpPr>
          <p:cNvPr id="228" name="六边形 22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779ACF2-DDAA-488C-873C-7B1D049DEA34}"/>
              </a:ext>
            </a:extLst>
          </p:cNvPr>
          <p:cNvSpPr/>
          <p:nvPr/>
        </p:nvSpPr>
        <p:spPr>
          <a:xfrm rot="3917647">
            <a:off x="4375807" y="1049288"/>
            <a:ext cx="3440388" cy="2965852"/>
          </a:xfrm>
          <a:prstGeom prst="hexagon">
            <a:avLst>
              <a:gd name="adj" fmla="val 25000"/>
              <a:gd name="vf" fmla="val 115470"/>
            </a:avLst>
          </a:prstGeom>
          <a:noFill/>
          <a:ln w="10957" cap="flat" cmpd="sng" algn="ctr">
            <a:solidFill>
              <a:srgbClr val="26FDFF">
                <a:alpha val="3627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47">
              <a:solidFill>
                <a:srgbClr val="C2AC5F"/>
              </a:solidFill>
            </a:endParaRPr>
          </a:p>
        </p:txBody>
      </p:sp>
      <p:sp>
        <p:nvSpPr>
          <p:cNvPr id="229" name="六边形 22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20E6E417-82EF-4E0F-AB2B-D0619D655409}"/>
              </a:ext>
            </a:extLst>
          </p:cNvPr>
          <p:cNvSpPr/>
          <p:nvPr/>
        </p:nvSpPr>
        <p:spPr>
          <a:xfrm rot="4023529">
            <a:off x="4403607" y="1071469"/>
            <a:ext cx="3384788" cy="2917920"/>
          </a:xfrm>
          <a:prstGeom prst="hexagon">
            <a:avLst>
              <a:gd name="adj" fmla="val 25000"/>
              <a:gd name="vf" fmla="val 115470"/>
            </a:avLst>
          </a:prstGeom>
          <a:noFill/>
          <a:ln w="11081" cap="flat" cmpd="sng" algn="ctr">
            <a:solidFill>
              <a:srgbClr val="26FDFF">
                <a:alpha val="3725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929">
              <a:solidFill>
                <a:srgbClr val="C6AF5C"/>
              </a:solidFill>
            </a:endParaRPr>
          </a:p>
        </p:txBody>
      </p:sp>
      <p:sp>
        <p:nvSpPr>
          <p:cNvPr id="230" name="六边形 22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482A3060-D42D-4E2F-906F-2555FB345DC0}"/>
              </a:ext>
            </a:extLst>
          </p:cNvPr>
          <p:cNvSpPr/>
          <p:nvPr/>
        </p:nvSpPr>
        <p:spPr>
          <a:xfrm rot="4129412">
            <a:off x="4431407" y="1093650"/>
            <a:ext cx="3329187" cy="2869989"/>
          </a:xfrm>
          <a:prstGeom prst="hexagon">
            <a:avLst>
              <a:gd name="adj" fmla="val 25000"/>
              <a:gd name="vf" fmla="val 115470"/>
            </a:avLst>
          </a:prstGeom>
          <a:noFill/>
          <a:ln w="11206" cap="flat" cmpd="sng" algn="ctr">
            <a:solidFill>
              <a:srgbClr val="26FDFF">
                <a:alpha val="3823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12">
              <a:solidFill>
                <a:srgbClr val="CBB259"/>
              </a:solidFill>
            </a:endParaRPr>
          </a:p>
        </p:txBody>
      </p:sp>
      <p:sp>
        <p:nvSpPr>
          <p:cNvPr id="231" name="六边形 23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1445049-0041-4468-A0B9-E356276F5765}"/>
              </a:ext>
            </a:extLst>
          </p:cNvPr>
          <p:cNvSpPr/>
          <p:nvPr/>
        </p:nvSpPr>
        <p:spPr>
          <a:xfrm rot="4235294">
            <a:off x="4459207" y="1115831"/>
            <a:ext cx="3273587" cy="2822058"/>
          </a:xfrm>
          <a:prstGeom prst="hexagon">
            <a:avLst>
              <a:gd name="adj" fmla="val 25000"/>
              <a:gd name="vf" fmla="val 115470"/>
            </a:avLst>
          </a:prstGeom>
          <a:noFill/>
          <a:ln w="11330" cap="flat" cmpd="sng" algn="ctr">
            <a:solidFill>
              <a:srgbClr val="26FDFF">
                <a:alpha val="3921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94">
              <a:solidFill>
                <a:srgbClr val="CFB557"/>
              </a:solidFill>
            </a:endParaRPr>
          </a:p>
        </p:txBody>
      </p:sp>
      <p:sp>
        <p:nvSpPr>
          <p:cNvPr id="232" name="六边形 23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8A514C1-9F9D-4D46-B757-4DA55C5D06E9}"/>
              </a:ext>
            </a:extLst>
          </p:cNvPr>
          <p:cNvSpPr/>
          <p:nvPr/>
        </p:nvSpPr>
        <p:spPr>
          <a:xfrm rot="4341177">
            <a:off x="4487008" y="1138011"/>
            <a:ext cx="3217986" cy="2774126"/>
          </a:xfrm>
          <a:prstGeom prst="hexagon">
            <a:avLst>
              <a:gd name="adj" fmla="val 25000"/>
              <a:gd name="vf" fmla="val 115470"/>
            </a:avLst>
          </a:prstGeom>
          <a:noFill/>
          <a:ln w="11455" cap="flat" cmpd="sng" algn="ctr">
            <a:solidFill>
              <a:srgbClr val="26FDFF">
                <a:alpha val="4019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176">
              <a:solidFill>
                <a:srgbClr val="D3B854"/>
              </a:solidFill>
            </a:endParaRPr>
          </a:p>
        </p:txBody>
      </p:sp>
      <p:sp>
        <p:nvSpPr>
          <p:cNvPr id="233" name="六边形 23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5BA1DC2-10D6-42D3-9E55-7512E96666F8}"/>
              </a:ext>
            </a:extLst>
          </p:cNvPr>
          <p:cNvSpPr/>
          <p:nvPr/>
        </p:nvSpPr>
        <p:spPr>
          <a:xfrm rot="4447059">
            <a:off x="4514807" y="1160192"/>
            <a:ext cx="3162386" cy="2726195"/>
          </a:xfrm>
          <a:prstGeom prst="hexagon">
            <a:avLst>
              <a:gd name="adj" fmla="val 25000"/>
              <a:gd name="vf" fmla="val 115470"/>
            </a:avLst>
          </a:prstGeom>
          <a:noFill/>
          <a:ln w="11579" cap="flat" cmpd="sng" algn="ctr">
            <a:solidFill>
              <a:srgbClr val="26FDFF">
                <a:alpha val="4117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259">
              <a:solidFill>
                <a:srgbClr val="D8BB51"/>
              </a:solidFill>
            </a:endParaRPr>
          </a:p>
        </p:txBody>
      </p:sp>
      <p:sp>
        <p:nvSpPr>
          <p:cNvPr id="234" name="六边形 23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3656A48-99E8-4455-9DC1-759BB661AACB}"/>
              </a:ext>
            </a:extLst>
          </p:cNvPr>
          <p:cNvSpPr/>
          <p:nvPr/>
        </p:nvSpPr>
        <p:spPr>
          <a:xfrm rot="4552941">
            <a:off x="4542608" y="1182373"/>
            <a:ext cx="3106786" cy="2678264"/>
          </a:xfrm>
          <a:prstGeom prst="hexagon">
            <a:avLst>
              <a:gd name="adj" fmla="val 25000"/>
              <a:gd name="vf" fmla="val 115470"/>
            </a:avLst>
          </a:prstGeom>
          <a:noFill/>
          <a:ln w="11704" cap="flat" cmpd="sng" algn="ctr">
            <a:solidFill>
              <a:srgbClr val="26FDFF">
                <a:alpha val="4215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341">
              <a:solidFill>
                <a:srgbClr val="DCBD4E"/>
              </a:solidFill>
            </a:endParaRPr>
          </a:p>
        </p:txBody>
      </p:sp>
      <p:sp>
        <p:nvSpPr>
          <p:cNvPr id="235" name="六边形 23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58E54F95-F55C-4556-829D-A86A377A4B9F}"/>
              </a:ext>
            </a:extLst>
          </p:cNvPr>
          <p:cNvSpPr/>
          <p:nvPr/>
        </p:nvSpPr>
        <p:spPr>
          <a:xfrm rot="4658823">
            <a:off x="4570408" y="1204554"/>
            <a:ext cx="3051185" cy="2630332"/>
          </a:xfrm>
          <a:prstGeom prst="hexagon">
            <a:avLst>
              <a:gd name="adj" fmla="val 25000"/>
              <a:gd name="vf" fmla="val 115470"/>
            </a:avLst>
          </a:prstGeom>
          <a:noFill/>
          <a:ln w="11828" cap="flat" cmpd="sng" algn="ctr">
            <a:solidFill>
              <a:srgbClr val="26FDFF">
                <a:alpha val="4313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24">
              <a:solidFill>
                <a:srgbClr val="E0C04B"/>
              </a:solidFill>
            </a:endParaRPr>
          </a:p>
        </p:txBody>
      </p:sp>
      <p:sp>
        <p:nvSpPr>
          <p:cNvPr id="236" name="六边形 23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0AE3A0D9-542F-4A99-BAE9-8220CE066073}"/>
              </a:ext>
            </a:extLst>
          </p:cNvPr>
          <p:cNvSpPr/>
          <p:nvPr/>
        </p:nvSpPr>
        <p:spPr>
          <a:xfrm rot="4764706">
            <a:off x="4598208" y="1226734"/>
            <a:ext cx="2995585" cy="2582401"/>
          </a:xfrm>
          <a:prstGeom prst="hexagon">
            <a:avLst>
              <a:gd name="adj" fmla="val 25000"/>
              <a:gd name="vf" fmla="val 115470"/>
            </a:avLst>
          </a:prstGeom>
          <a:noFill/>
          <a:ln w="11953" cap="flat" cmpd="sng" algn="ctr">
            <a:solidFill>
              <a:srgbClr val="26FDFF">
                <a:alpha val="4411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506">
              <a:solidFill>
                <a:srgbClr val="E5C348"/>
              </a:solidFill>
            </a:endParaRPr>
          </a:p>
        </p:txBody>
      </p:sp>
      <p:sp>
        <p:nvSpPr>
          <p:cNvPr id="237" name="六边形 23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9A56B45-D8B6-4953-AFC5-B46C97E6A998}"/>
              </a:ext>
            </a:extLst>
          </p:cNvPr>
          <p:cNvSpPr/>
          <p:nvPr/>
        </p:nvSpPr>
        <p:spPr>
          <a:xfrm rot="4870588">
            <a:off x="4626008" y="1248915"/>
            <a:ext cx="2939985" cy="2534470"/>
          </a:xfrm>
          <a:prstGeom prst="hexagon">
            <a:avLst>
              <a:gd name="adj" fmla="val 25000"/>
              <a:gd name="vf" fmla="val 115470"/>
            </a:avLst>
          </a:prstGeom>
          <a:noFill/>
          <a:ln w="12077" cap="flat" cmpd="sng" algn="ctr">
            <a:solidFill>
              <a:srgbClr val="26FDFF">
                <a:alpha val="4509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588">
              <a:solidFill>
                <a:srgbClr val="E9C646"/>
              </a:solidFill>
            </a:endParaRPr>
          </a:p>
        </p:txBody>
      </p:sp>
      <p:sp>
        <p:nvSpPr>
          <p:cNvPr id="238" name="六边形 23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A4F253D-6B1D-4BBA-A743-53BBCFB90CC9}"/>
              </a:ext>
            </a:extLst>
          </p:cNvPr>
          <p:cNvSpPr/>
          <p:nvPr/>
        </p:nvSpPr>
        <p:spPr>
          <a:xfrm rot="4976471">
            <a:off x="4653809" y="1271096"/>
            <a:ext cx="2884384" cy="2486538"/>
          </a:xfrm>
          <a:prstGeom prst="hexagon">
            <a:avLst>
              <a:gd name="adj" fmla="val 25000"/>
              <a:gd name="vf" fmla="val 115470"/>
            </a:avLst>
          </a:prstGeom>
          <a:noFill/>
          <a:ln w="12202" cap="flat" cmpd="sng" algn="ctr">
            <a:solidFill>
              <a:srgbClr val="26FDFF">
                <a:alpha val="4607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671">
              <a:solidFill>
                <a:srgbClr val="EDC943"/>
              </a:solidFill>
            </a:endParaRPr>
          </a:p>
        </p:txBody>
      </p:sp>
      <p:sp>
        <p:nvSpPr>
          <p:cNvPr id="239" name="六边形 23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9374F81-09BC-4D5B-A242-F0AB22EFA81A}"/>
              </a:ext>
            </a:extLst>
          </p:cNvPr>
          <p:cNvSpPr/>
          <p:nvPr/>
        </p:nvSpPr>
        <p:spPr>
          <a:xfrm rot="5082353">
            <a:off x="4681608" y="1293277"/>
            <a:ext cx="2828784" cy="2438607"/>
          </a:xfrm>
          <a:prstGeom prst="hexagon">
            <a:avLst>
              <a:gd name="adj" fmla="val 25000"/>
              <a:gd name="vf" fmla="val 115470"/>
            </a:avLst>
          </a:prstGeom>
          <a:noFill/>
          <a:ln w="12326" cap="flat" cmpd="sng" algn="ctr">
            <a:solidFill>
              <a:srgbClr val="26FDFF">
                <a:alpha val="4705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753">
              <a:solidFill>
                <a:srgbClr val="F2CC40"/>
              </a:solidFill>
            </a:endParaRPr>
          </a:p>
        </p:txBody>
      </p:sp>
      <p:sp>
        <p:nvSpPr>
          <p:cNvPr id="240" name="六边形 23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F552D6F-F945-4995-8319-FF2A6B96A58B}"/>
              </a:ext>
            </a:extLst>
          </p:cNvPr>
          <p:cNvSpPr/>
          <p:nvPr/>
        </p:nvSpPr>
        <p:spPr>
          <a:xfrm rot="5188235">
            <a:off x="4709409" y="1315457"/>
            <a:ext cx="2773184" cy="2390676"/>
          </a:xfrm>
          <a:prstGeom prst="hexagon">
            <a:avLst>
              <a:gd name="adj" fmla="val 25000"/>
              <a:gd name="vf" fmla="val 115470"/>
            </a:avLst>
          </a:prstGeom>
          <a:noFill/>
          <a:ln w="12451" cap="flat" cmpd="sng" algn="ctr">
            <a:solidFill>
              <a:srgbClr val="26FDFF">
                <a:alpha val="4803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835">
              <a:solidFill>
                <a:srgbClr val="F6CF3D"/>
              </a:solidFill>
            </a:endParaRPr>
          </a:p>
        </p:txBody>
      </p:sp>
      <p:sp>
        <p:nvSpPr>
          <p:cNvPr id="241" name="六边形 24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A861688-CF60-4CA7-B591-0CC9635E96F0}"/>
              </a:ext>
            </a:extLst>
          </p:cNvPr>
          <p:cNvSpPr/>
          <p:nvPr/>
        </p:nvSpPr>
        <p:spPr>
          <a:xfrm rot="5294117">
            <a:off x="4737209" y="1337638"/>
            <a:ext cx="2717583" cy="2342744"/>
          </a:xfrm>
          <a:prstGeom prst="hexagon">
            <a:avLst>
              <a:gd name="adj" fmla="val 25000"/>
              <a:gd name="vf" fmla="val 115470"/>
            </a:avLst>
          </a:prstGeom>
          <a:noFill/>
          <a:ln w="12575" cap="flat" cmpd="sng" algn="ctr">
            <a:solidFill>
              <a:srgbClr val="26FDFF">
                <a:alpha val="49020"/>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918">
              <a:solidFill>
                <a:srgbClr val="FAD23A"/>
              </a:solidFill>
            </a:endParaRPr>
          </a:p>
        </p:txBody>
      </p:sp>
      <p:sp>
        <p:nvSpPr>
          <p:cNvPr id="4" name="六边形 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1B2D59D-C0AE-4E97-B405-DDC7CB8442C7}"/>
              </a:ext>
            </a:extLst>
          </p:cNvPr>
          <p:cNvSpPr/>
          <p:nvPr/>
        </p:nvSpPr>
        <p:spPr>
          <a:xfrm rot="5400000">
            <a:off x="4765009" y="1359819"/>
            <a:ext cx="2661983" cy="2294813"/>
          </a:xfrm>
          <a:prstGeom prst="hexagon">
            <a:avLst/>
          </a:prstGeom>
          <a:noFill/>
          <a:ln w="12700">
            <a:solidFill>
              <a:srgbClr val="26FD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b="1">
              <a:solidFill>
                <a:srgbClr val="FFD538"/>
              </a:solidFill>
            </a:endParaRPr>
          </a:p>
        </p:txBody>
      </p:sp>
      <p:sp>
        <p:nvSpPr>
          <p:cNvPr id="127" name="任意多边形: 形状 12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88546939-938F-4EDA-8538-93CEA7484A0E}"/>
              </a:ext>
            </a:extLst>
          </p:cNvPr>
          <p:cNvSpPr/>
          <p:nvPr/>
        </p:nvSpPr>
        <p:spPr>
          <a:xfrm>
            <a:off x="-550922" y="-322506"/>
            <a:ext cx="2786124" cy="7503011"/>
          </a:xfrm>
          <a:custGeom>
            <a:avLst/>
            <a:gdLst>
              <a:gd name="connsiteX0" fmla="*/ 1705162 w 2786124"/>
              <a:gd name="connsiteY0" fmla="*/ 1403035 h 7503011"/>
              <a:gd name="connsiteX1" fmla="*/ 1938128 w 2786124"/>
              <a:gd name="connsiteY1" fmla="*/ 937103 h 7503011"/>
              <a:gd name="connsiteX2" fmla="*/ 2553158 w 2786124"/>
              <a:gd name="connsiteY2" fmla="*/ 937103 h 7503011"/>
              <a:gd name="connsiteX3" fmla="*/ 2786124 w 2786124"/>
              <a:gd name="connsiteY3" fmla="*/ 1403035 h 7503011"/>
              <a:gd name="connsiteX4" fmla="*/ 2553158 w 2786124"/>
              <a:gd name="connsiteY4" fmla="*/ 1868967 h 7503011"/>
              <a:gd name="connsiteX5" fmla="*/ 1938128 w 2786124"/>
              <a:gd name="connsiteY5" fmla="*/ 1868967 h 7503011"/>
              <a:gd name="connsiteX6" fmla="*/ 1705162 w 2786124"/>
              <a:gd name="connsiteY6" fmla="*/ 2342519 h 7503011"/>
              <a:gd name="connsiteX7" fmla="*/ 1938128 w 2786124"/>
              <a:gd name="connsiteY7" fmla="*/ 1876587 h 7503011"/>
              <a:gd name="connsiteX8" fmla="*/ 2553158 w 2786124"/>
              <a:gd name="connsiteY8" fmla="*/ 1876587 h 7503011"/>
              <a:gd name="connsiteX9" fmla="*/ 2786124 w 2786124"/>
              <a:gd name="connsiteY9" fmla="*/ 2342519 h 7503011"/>
              <a:gd name="connsiteX10" fmla="*/ 2553158 w 2786124"/>
              <a:gd name="connsiteY10" fmla="*/ 2808451 h 7503011"/>
              <a:gd name="connsiteX11" fmla="*/ 1938128 w 2786124"/>
              <a:gd name="connsiteY11" fmla="*/ 2808451 h 7503011"/>
              <a:gd name="connsiteX12" fmla="*/ 1705162 w 2786124"/>
              <a:gd name="connsiteY12" fmla="*/ 3282003 h 7503011"/>
              <a:gd name="connsiteX13" fmla="*/ 1938128 w 2786124"/>
              <a:gd name="connsiteY13" fmla="*/ 2816071 h 7503011"/>
              <a:gd name="connsiteX14" fmla="*/ 2553158 w 2786124"/>
              <a:gd name="connsiteY14" fmla="*/ 2816071 h 7503011"/>
              <a:gd name="connsiteX15" fmla="*/ 2786124 w 2786124"/>
              <a:gd name="connsiteY15" fmla="*/ 3282003 h 7503011"/>
              <a:gd name="connsiteX16" fmla="*/ 2553158 w 2786124"/>
              <a:gd name="connsiteY16" fmla="*/ 3747935 h 7503011"/>
              <a:gd name="connsiteX17" fmla="*/ 1938128 w 2786124"/>
              <a:gd name="connsiteY17" fmla="*/ 3747935 h 7503011"/>
              <a:gd name="connsiteX18" fmla="*/ 1705162 w 2786124"/>
              <a:gd name="connsiteY18" fmla="*/ 4221487 h 7503011"/>
              <a:gd name="connsiteX19" fmla="*/ 1938128 w 2786124"/>
              <a:gd name="connsiteY19" fmla="*/ 3755555 h 7503011"/>
              <a:gd name="connsiteX20" fmla="*/ 2553158 w 2786124"/>
              <a:gd name="connsiteY20" fmla="*/ 3755555 h 7503011"/>
              <a:gd name="connsiteX21" fmla="*/ 2786124 w 2786124"/>
              <a:gd name="connsiteY21" fmla="*/ 4221487 h 7503011"/>
              <a:gd name="connsiteX22" fmla="*/ 2553158 w 2786124"/>
              <a:gd name="connsiteY22" fmla="*/ 4687419 h 7503011"/>
              <a:gd name="connsiteX23" fmla="*/ 1938128 w 2786124"/>
              <a:gd name="connsiteY23" fmla="*/ 4687419 h 7503011"/>
              <a:gd name="connsiteX24" fmla="*/ 1705162 w 2786124"/>
              <a:gd name="connsiteY24" fmla="*/ 5160971 h 7503011"/>
              <a:gd name="connsiteX25" fmla="*/ 1938128 w 2786124"/>
              <a:gd name="connsiteY25" fmla="*/ 4695039 h 7503011"/>
              <a:gd name="connsiteX26" fmla="*/ 2553158 w 2786124"/>
              <a:gd name="connsiteY26" fmla="*/ 4695039 h 7503011"/>
              <a:gd name="connsiteX27" fmla="*/ 2786124 w 2786124"/>
              <a:gd name="connsiteY27" fmla="*/ 5160971 h 7503011"/>
              <a:gd name="connsiteX28" fmla="*/ 2553158 w 2786124"/>
              <a:gd name="connsiteY28" fmla="*/ 5626903 h 7503011"/>
              <a:gd name="connsiteX29" fmla="*/ 1938128 w 2786124"/>
              <a:gd name="connsiteY29" fmla="*/ 5626903 h 7503011"/>
              <a:gd name="connsiteX30" fmla="*/ 1705162 w 2786124"/>
              <a:gd name="connsiteY30" fmla="*/ 6095216 h 7503011"/>
              <a:gd name="connsiteX31" fmla="*/ 1938128 w 2786124"/>
              <a:gd name="connsiteY31" fmla="*/ 5629284 h 7503011"/>
              <a:gd name="connsiteX32" fmla="*/ 2553158 w 2786124"/>
              <a:gd name="connsiteY32" fmla="*/ 5629284 h 7503011"/>
              <a:gd name="connsiteX33" fmla="*/ 2786124 w 2786124"/>
              <a:gd name="connsiteY33" fmla="*/ 6095216 h 7503011"/>
              <a:gd name="connsiteX34" fmla="*/ 2553158 w 2786124"/>
              <a:gd name="connsiteY34" fmla="*/ 6561148 h 7503011"/>
              <a:gd name="connsiteX35" fmla="*/ 1938128 w 2786124"/>
              <a:gd name="connsiteY35" fmla="*/ 6561148 h 7503011"/>
              <a:gd name="connsiteX36" fmla="*/ 851535 w 2786124"/>
              <a:gd name="connsiteY36" fmla="*/ 6568766 h 7503011"/>
              <a:gd name="connsiteX37" fmla="*/ 1084502 w 2786124"/>
              <a:gd name="connsiteY37" fmla="*/ 6102836 h 7503011"/>
              <a:gd name="connsiteX38" fmla="*/ 1699531 w 2786124"/>
              <a:gd name="connsiteY38" fmla="*/ 6102836 h 7503011"/>
              <a:gd name="connsiteX39" fmla="*/ 1932497 w 2786124"/>
              <a:gd name="connsiteY39" fmla="*/ 6568766 h 7503011"/>
              <a:gd name="connsiteX40" fmla="*/ 1699531 w 2786124"/>
              <a:gd name="connsiteY40" fmla="*/ 7034699 h 7503011"/>
              <a:gd name="connsiteX41" fmla="*/ 1084502 w 2786124"/>
              <a:gd name="connsiteY41" fmla="*/ 7034699 h 7503011"/>
              <a:gd name="connsiteX42" fmla="*/ 851535 w 2786124"/>
              <a:gd name="connsiteY42" fmla="*/ 5634522 h 7503011"/>
              <a:gd name="connsiteX43" fmla="*/ 1084502 w 2786124"/>
              <a:gd name="connsiteY43" fmla="*/ 5168591 h 7503011"/>
              <a:gd name="connsiteX44" fmla="*/ 1699531 w 2786124"/>
              <a:gd name="connsiteY44" fmla="*/ 5168591 h 7503011"/>
              <a:gd name="connsiteX45" fmla="*/ 1932497 w 2786124"/>
              <a:gd name="connsiteY45" fmla="*/ 5634522 h 7503011"/>
              <a:gd name="connsiteX46" fmla="*/ 1699531 w 2786124"/>
              <a:gd name="connsiteY46" fmla="*/ 6100454 h 7503011"/>
              <a:gd name="connsiteX47" fmla="*/ 1084502 w 2786124"/>
              <a:gd name="connsiteY47" fmla="*/ 6100454 h 7503011"/>
              <a:gd name="connsiteX48" fmla="*/ 851535 w 2786124"/>
              <a:gd name="connsiteY48" fmla="*/ 4695039 h 7503011"/>
              <a:gd name="connsiteX49" fmla="*/ 1084502 w 2786124"/>
              <a:gd name="connsiteY49" fmla="*/ 4229107 h 7503011"/>
              <a:gd name="connsiteX50" fmla="*/ 1699531 w 2786124"/>
              <a:gd name="connsiteY50" fmla="*/ 4229107 h 7503011"/>
              <a:gd name="connsiteX51" fmla="*/ 1932497 w 2786124"/>
              <a:gd name="connsiteY51" fmla="*/ 4695039 h 7503011"/>
              <a:gd name="connsiteX52" fmla="*/ 1699531 w 2786124"/>
              <a:gd name="connsiteY52" fmla="*/ 5160971 h 7503011"/>
              <a:gd name="connsiteX53" fmla="*/ 1084502 w 2786124"/>
              <a:gd name="connsiteY53" fmla="*/ 5160971 h 7503011"/>
              <a:gd name="connsiteX54" fmla="*/ 851535 w 2786124"/>
              <a:gd name="connsiteY54" fmla="*/ 3755555 h 7503011"/>
              <a:gd name="connsiteX55" fmla="*/ 1084502 w 2786124"/>
              <a:gd name="connsiteY55" fmla="*/ 3289623 h 7503011"/>
              <a:gd name="connsiteX56" fmla="*/ 1699531 w 2786124"/>
              <a:gd name="connsiteY56" fmla="*/ 3289623 h 7503011"/>
              <a:gd name="connsiteX57" fmla="*/ 1932497 w 2786124"/>
              <a:gd name="connsiteY57" fmla="*/ 3755555 h 7503011"/>
              <a:gd name="connsiteX58" fmla="*/ 1699531 w 2786124"/>
              <a:gd name="connsiteY58" fmla="*/ 4221487 h 7503011"/>
              <a:gd name="connsiteX59" fmla="*/ 1084502 w 2786124"/>
              <a:gd name="connsiteY59" fmla="*/ 4221487 h 7503011"/>
              <a:gd name="connsiteX60" fmla="*/ 851535 w 2786124"/>
              <a:gd name="connsiteY60" fmla="*/ 2816071 h 7503011"/>
              <a:gd name="connsiteX61" fmla="*/ 1084501 w 2786124"/>
              <a:gd name="connsiteY61" fmla="*/ 2350139 h 7503011"/>
              <a:gd name="connsiteX62" fmla="*/ 1699531 w 2786124"/>
              <a:gd name="connsiteY62" fmla="*/ 2350139 h 7503011"/>
              <a:gd name="connsiteX63" fmla="*/ 1932497 w 2786124"/>
              <a:gd name="connsiteY63" fmla="*/ 2816071 h 7503011"/>
              <a:gd name="connsiteX64" fmla="*/ 1699531 w 2786124"/>
              <a:gd name="connsiteY64" fmla="*/ 3282003 h 7503011"/>
              <a:gd name="connsiteX65" fmla="*/ 1084501 w 2786124"/>
              <a:gd name="connsiteY65" fmla="*/ 3282003 h 7503011"/>
              <a:gd name="connsiteX66" fmla="*/ 851535 w 2786124"/>
              <a:gd name="connsiteY66" fmla="*/ 1876587 h 7503011"/>
              <a:gd name="connsiteX67" fmla="*/ 1084501 w 2786124"/>
              <a:gd name="connsiteY67" fmla="*/ 1410655 h 7503011"/>
              <a:gd name="connsiteX68" fmla="*/ 1699531 w 2786124"/>
              <a:gd name="connsiteY68" fmla="*/ 1410655 h 7503011"/>
              <a:gd name="connsiteX69" fmla="*/ 1932497 w 2786124"/>
              <a:gd name="connsiteY69" fmla="*/ 1876587 h 7503011"/>
              <a:gd name="connsiteX70" fmla="*/ 1699531 w 2786124"/>
              <a:gd name="connsiteY70" fmla="*/ 2342519 h 7503011"/>
              <a:gd name="connsiteX71" fmla="*/ 1084501 w 2786124"/>
              <a:gd name="connsiteY71" fmla="*/ 2342519 h 7503011"/>
              <a:gd name="connsiteX72" fmla="*/ 851535 w 2786124"/>
              <a:gd name="connsiteY72" fmla="*/ 937103 h 7503011"/>
              <a:gd name="connsiteX73" fmla="*/ 1084501 w 2786124"/>
              <a:gd name="connsiteY73" fmla="*/ 471171 h 7503011"/>
              <a:gd name="connsiteX74" fmla="*/ 1699531 w 2786124"/>
              <a:gd name="connsiteY74" fmla="*/ 471171 h 7503011"/>
              <a:gd name="connsiteX75" fmla="*/ 1932497 w 2786124"/>
              <a:gd name="connsiteY75" fmla="*/ 937103 h 7503011"/>
              <a:gd name="connsiteX76" fmla="*/ 1699531 w 2786124"/>
              <a:gd name="connsiteY76" fmla="*/ 1403035 h 7503011"/>
              <a:gd name="connsiteX77" fmla="*/ 1084501 w 2786124"/>
              <a:gd name="connsiteY77" fmla="*/ 1403035 h 7503011"/>
              <a:gd name="connsiteX78" fmla="*/ 0 w 2786124"/>
              <a:gd name="connsiteY78" fmla="*/ 465932 h 7503011"/>
              <a:gd name="connsiteX79" fmla="*/ 232967 w 2786124"/>
              <a:gd name="connsiteY79" fmla="*/ 0 h 7503011"/>
              <a:gd name="connsiteX80" fmla="*/ 847997 w 2786124"/>
              <a:gd name="connsiteY80" fmla="*/ 0 h 7503011"/>
              <a:gd name="connsiteX81" fmla="*/ 1080962 w 2786124"/>
              <a:gd name="connsiteY81" fmla="*/ 465932 h 7503011"/>
              <a:gd name="connsiteX82" fmla="*/ 847997 w 2786124"/>
              <a:gd name="connsiteY82" fmla="*/ 931864 h 7503011"/>
              <a:gd name="connsiteX83" fmla="*/ 232967 w 2786124"/>
              <a:gd name="connsiteY83" fmla="*/ 931864 h 7503011"/>
              <a:gd name="connsiteX84" fmla="*/ 0 w 2786124"/>
              <a:gd name="connsiteY84" fmla="*/ 1405416 h 7503011"/>
              <a:gd name="connsiteX85" fmla="*/ 232967 w 2786124"/>
              <a:gd name="connsiteY85" fmla="*/ 939484 h 7503011"/>
              <a:gd name="connsiteX86" fmla="*/ 847997 w 2786124"/>
              <a:gd name="connsiteY86" fmla="*/ 939484 h 7503011"/>
              <a:gd name="connsiteX87" fmla="*/ 1080962 w 2786124"/>
              <a:gd name="connsiteY87" fmla="*/ 1405416 h 7503011"/>
              <a:gd name="connsiteX88" fmla="*/ 847997 w 2786124"/>
              <a:gd name="connsiteY88" fmla="*/ 1871348 h 7503011"/>
              <a:gd name="connsiteX89" fmla="*/ 232967 w 2786124"/>
              <a:gd name="connsiteY89" fmla="*/ 1871348 h 7503011"/>
              <a:gd name="connsiteX90" fmla="*/ 0 w 2786124"/>
              <a:gd name="connsiteY90" fmla="*/ 2344900 h 7503011"/>
              <a:gd name="connsiteX91" fmla="*/ 232967 w 2786124"/>
              <a:gd name="connsiteY91" fmla="*/ 1878968 h 7503011"/>
              <a:gd name="connsiteX92" fmla="*/ 847997 w 2786124"/>
              <a:gd name="connsiteY92" fmla="*/ 1878968 h 7503011"/>
              <a:gd name="connsiteX93" fmla="*/ 1080962 w 2786124"/>
              <a:gd name="connsiteY93" fmla="*/ 2344900 h 7503011"/>
              <a:gd name="connsiteX94" fmla="*/ 847997 w 2786124"/>
              <a:gd name="connsiteY94" fmla="*/ 2810832 h 7503011"/>
              <a:gd name="connsiteX95" fmla="*/ 232967 w 2786124"/>
              <a:gd name="connsiteY95" fmla="*/ 2810832 h 7503011"/>
              <a:gd name="connsiteX96" fmla="*/ 0 w 2786124"/>
              <a:gd name="connsiteY96" fmla="*/ 3284384 h 7503011"/>
              <a:gd name="connsiteX97" fmla="*/ 232967 w 2786124"/>
              <a:gd name="connsiteY97" fmla="*/ 2818452 h 7503011"/>
              <a:gd name="connsiteX98" fmla="*/ 847997 w 2786124"/>
              <a:gd name="connsiteY98" fmla="*/ 2818452 h 7503011"/>
              <a:gd name="connsiteX99" fmla="*/ 1080962 w 2786124"/>
              <a:gd name="connsiteY99" fmla="*/ 3284384 h 7503011"/>
              <a:gd name="connsiteX100" fmla="*/ 847997 w 2786124"/>
              <a:gd name="connsiteY100" fmla="*/ 3750316 h 7503011"/>
              <a:gd name="connsiteX101" fmla="*/ 232967 w 2786124"/>
              <a:gd name="connsiteY101" fmla="*/ 3750316 h 7503011"/>
              <a:gd name="connsiteX102" fmla="*/ 0 w 2786124"/>
              <a:gd name="connsiteY102" fmla="*/ 4223868 h 7503011"/>
              <a:gd name="connsiteX103" fmla="*/ 232967 w 2786124"/>
              <a:gd name="connsiteY103" fmla="*/ 3757936 h 7503011"/>
              <a:gd name="connsiteX104" fmla="*/ 847997 w 2786124"/>
              <a:gd name="connsiteY104" fmla="*/ 3757936 h 7503011"/>
              <a:gd name="connsiteX105" fmla="*/ 1080962 w 2786124"/>
              <a:gd name="connsiteY105" fmla="*/ 4223868 h 7503011"/>
              <a:gd name="connsiteX106" fmla="*/ 847997 w 2786124"/>
              <a:gd name="connsiteY106" fmla="*/ 4689800 h 7503011"/>
              <a:gd name="connsiteX107" fmla="*/ 232967 w 2786124"/>
              <a:gd name="connsiteY107" fmla="*/ 4689800 h 7503011"/>
              <a:gd name="connsiteX108" fmla="*/ 0 w 2786124"/>
              <a:gd name="connsiteY108" fmla="*/ 5163352 h 7503011"/>
              <a:gd name="connsiteX109" fmla="*/ 232967 w 2786124"/>
              <a:gd name="connsiteY109" fmla="*/ 4697420 h 7503011"/>
              <a:gd name="connsiteX110" fmla="*/ 847997 w 2786124"/>
              <a:gd name="connsiteY110" fmla="*/ 4697420 h 7503011"/>
              <a:gd name="connsiteX111" fmla="*/ 1080962 w 2786124"/>
              <a:gd name="connsiteY111" fmla="*/ 5163352 h 7503011"/>
              <a:gd name="connsiteX112" fmla="*/ 847997 w 2786124"/>
              <a:gd name="connsiteY112" fmla="*/ 5629282 h 7503011"/>
              <a:gd name="connsiteX113" fmla="*/ 232967 w 2786124"/>
              <a:gd name="connsiteY113" fmla="*/ 5629282 h 7503011"/>
              <a:gd name="connsiteX114" fmla="*/ 0 w 2786124"/>
              <a:gd name="connsiteY114" fmla="*/ 6102835 h 7503011"/>
              <a:gd name="connsiteX115" fmla="*/ 232967 w 2786124"/>
              <a:gd name="connsiteY115" fmla="*/ 5636903 h 7503011"/>
              <a:gd name="connsiteX116" fmla="*/ 847997 w 2786124"/>
              <a:gd name="connsiteY116" fmla="*/ 5636903 h 7503011"/>
              <a:gd name="connsiteX117" fmla="*/ 1080962 w 2786124"/>
              <a:gd name="connsiteY117" fmla="*/ 6102835 h 7503011"/>
              <a:gd name="connsiteX118" fmla="*/ 847997 w 2786124"/>
              <a:gd name="connsiteY118" fmla="*/ 6568766 h 7503011"/>
              <a:gd name="connsiteX119" fmla="*/ 232967 w 2786124"/>
              <a:gd name="connsiteY119" fmla="*/ 6568766 h 7503011"/>
              <a:gd name="connsiteX120" fmla="*/ 0 w 2786124"/>
              <a:gd name="connsiteY120" fmla="*/ 7037078 h 7503011"/>
              <a:gd name="connsiteX121" fmla="*/ 232967 w 2786124"/>
              <a:gd name="connsiteY121" fmla="*/ 6571147 h 7503011"/>
              <a:gd name="connsiteX122" fmla="*/ 847997 w 2786124"/>
              <a:gd name="connsiteY122" fmla="*/ 6571147 h 7503011"/>
              <a:gd name="connsiteX123" fmla="*/ 1080962 w 2786124"/>
              <a:gd name="connsiteY123" fmla="*/ 7037078 h 7503011"/>
              <a:gd name="connsiteX124" fmla="*/ 847997 w 2786124"/>
              <a:gd name="connsiteY124" fmla="*/ 7503011 h 7503011"/>
              <a:gd name="connsiteX125" fmla="*/ 232967 w 2786124"/>
              <a:gd name="connsiteY125" fmla="*/ 7503011 h 750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786124" h="7503011">
                <a:moveTo>
                  <a:pt x="1705162" y="1403035"/>
                </a:moveTo>
                <a:lnTo>
                  <a:pt x="1938128" y="937103"/>
                </a:lnTo>
                <a:lnTo>
                  <a:pt x="2553158" y="937103"/>
                </a:lnTo>
                <a:lnTo>
                  <a:pt x="2786124" y="1403035"/>
                </a:lnTo>
                <a:lnTo>
                  <a:pt x="2553158" y="1868967"/>
                </a:lnTo>
                <a:lnTo>
                  <a:pt x="1938128" y="1868967"/>
                </a:lnTo>
                <a:close/>
                <a:moveTo>
                  <a:pt x="1705162" y="2342519"/>
                </a:moveTo>
                <a:lnTo>
                  <a:pt x="1938128" y="1876587"/>
                </a:lnTo>
                <a:lnTo>
                  <a:pt x="2553158" y="1876587"/>
                </a:lnTo>
                <a:lnTo>
                  <a:pt x="2786124" y="2342519"/>
                </a:lnTo>
                <a:lnTo>
                  <a:pt x="2553158" y="2808451"/>
                </a:lnTo>
                <a:lnTo>
                  <a:pt x="1938128" y="2808451"/>
                </a:lnTo>
                <a:close/>
                <a:moveTo>
                  <a:pt x="1705162" y="3282003"/>
                </a:moveTo>
                <a:lnTo>
                  <a:pt x="1938128" y="2816071"/>
                </a:lnTo>
                <a:lnTo>
                  <a:pt x="2553158" y="2816071"/>
                </a:lnTo>
                <a:lnTo>
                  <a:pt x="2786124" y="3282003"/>
                </a:lnTo>
                <a:lnTo>
                  <a:pt x="2553158" y="3747935"/>
                </a:lnTo>
                <a:lnTo>
                  <a:pt x="1938128" y="3747935"/>
                </a:lnTo>
                <a:close/>
                <a:moveTo>
                  <a:pt x="1705162" y="4221487"/>
                </a:moveTo>
                <a:lnTo>
                  <a:pt x="1938128" y="3755555"/>
                </a:lnTo>
                <a:lnTo>
                  <a:pt x="2553158" y="3755555"/>
                </a:lnTo>
                <a:lnTo>
                  <a:pt x="2786124" y="4221487"/>
                </a:lnTo>
                <a:lnTo>
                  <a:pt x="2553158" y="4687419"/>
                </a:lnTo>
                <a:lnTo>
                  <a:pt x="1938128" y="4687419"/>
                </a:lnTo>
                <a:close/>
                <a:moveTo>
                  <a:pt x="1705162" y="5160971"/>
                </a:moveTo>
                <a:lnTo>
                  <a:pt x="1938128" y="4695039"/>
                </a:lnTo>
                <a:lnTo>
                  <a:pt x="2553158" y="4695039"/>
                </a:lnTo>
                <a:lnTo>
                  <a:pt x="2786124" y="5160971"/>
                </a:lnTo>
                <a:lnTo>
                  <a:pt x="2553158" y="5626903"/>
                </a:lnTo>
                <a:lnTo>
                  <a:pt x="1938128" y="5626903"/>
                </a:lnTo>
                <a:close/>
                <a:moveTo>
                  <a:pt x="1705162" y="6095216"/>
                </a:moveTo>
                <a:lnTo>
                  <a:pt x="1938128" y="5629284"/>
                </a:lnTo>
                <a:lnTo>
                  <a:pt x="2553158" y="5629284"/>
                </a:lnTo>
                <a:lnTo>
                  <a:pt x="2786124" y="6095216"/>
                </a:lnTo>
                <a:lnTo>
                  <a:pt x="2553158" y="6561148"/>
                </a:lnTo>
                <a:lnTo>
                  <a:pt x="1938128" y="6561148"/>
                </a:lnTo>
                <a:close/>
                <a:moveTo>
                  <a:pt x="851535" y="6568766"/>
                </a:moveTo>
                <a:lnTo>
                  <a:pt x="1084502" y="6102836"/>
                </a:lnTo>
                <a:lnTo>
                  <a:pt x="1699531" y="6102836"/>
                </a:lnTo>
                <a:lnTo>
                  <a:pt x="1932497" y="6568766"/>
                </a:lnTo>
                <a:lnTo>
                  <a:pt x="1699531" y="7034699"/>
                </a:lnTo>
                <a:lnTo>
                  <a:pt x="1084502" y="7034699"/>
                </a:lnTo>
                <a:close/>
                <a:moveTo>
                  <a:pt x="851535" y="5634522"/>
                </a:moveTo>
                <a:lnTo>
                  <a:pt x="1084502" y="5168591"/>
                </a:lnTo>
                <a:lnTo>
                  <a:pt x="1699531" y="5168591"/>
                </a:lnTo>
                <a:lnTo>
                  <a:pt x="1932497" y="5634522"/>
                </a:lnTo>
                <a:lnTo>
                  <a:pt x="1699531" y="6100454"/>
                </a:lnTo>
                <a:lnTo>
                  <a:pt x="1084502" y="6100454"/>
                </a:lnTo>
                <a:close/>
                <a:moveTo>
                  <a:pt x="851535" y="4695039"/>
                </a:moveTo>
                <a:lnTo>
                  <a:pt x="1084502" y="4229107"/>
                </a:lnTo>
                <a:lnTo>
                  <a:pt x="1699531" y="4229107"/>
                </a:lnTo>
                <a:lnTo>
                  <a:pt x="1932497" y="4695039"/>
                </a:lnTo>
                <a:lnTo>
                  <a:pt x="1699531" y="5160971"/>
                </a:lnTo>
                <a:lnTo>
                  <a:pt x="1084502" y="5160971"/>
                </a:lnTo>
                <a:close/>
                <a:moveTo>
                  <a:pt x="851535" y="3755555"/>
                </a:moveTo>
                <a:lnTo>
                  <a:pt x="1084502" y="3289623"/>
                </a:lnTo>
                <a:lnTo>
                  <a:pt x="1699531" y="3289623"/>
                </a:lnTo>
                <a:lnTo>
                  <a:pt x="1932497" y="3755555"/>
                </a:lnTo>
                <a:lnTo>
                  <a:pt x="1699531" y="4221487"/>
                </a:lnTo>
                <a:lnTo>
                  <a:pt x="1084502" y="4221487"/>
                </a:lnTo>
                <a:close/>
                <a:moveTo>
                  <a:pt x="851535" y="2816071"/>
                </a:moveTo>
                <a:lnTo>
                  <a:pt x="1084501" y="2350139"/>
                </a:lnTo>
                <a:lnTo>
                  <a:pt x="1699531" y="2350139"/>
                </a:lnTo>
                <a:lnTo>
                  <a:pt x="1932497" y="2816071"/>
                </a:lnTo>
                <a:lnTo>
                  <a:pt x="1699531" y="3282003"/>
                </a:lnTo>
                <a:lnTo>
                  <a:pt x="1084501" y="3282003"/>
                </a:lnTo>
                <a:close/>
                <a:moveTo>
                  <a:pt x="851535" y="1876587"/>
                </a:moveTo>
                <a:lnTo>
                  <a:pt x="1084501" y="1410655"/>
                </a:lnTo>
                <a:lnTo>
                  <a:pt x="1699531" y="1410655"/>
                </a:lnTo>
                <a:lnTo>
                  <a:pt x="1932497" y="1876587"/>
                </a:lnTo>
                <a:lnTo>
                  <a:pt x="1699531" y="2342519"/>
                </a:lnTo>
                <a:lnTo>
                  <a:pt x="1084501" y="2342519"/>
                </a:lnTo>
                <a:close/>
                <a:moveTo>
                  <a:pt x="851535" y="937103"/>
                </a:moveTo>
                <a:lnTo>
                  <a:pt x="1084501" y="471171"/>
                </a:lnTo>
                <a:lnTo>
                  <a:pt x="1699531" y="471171"/>
                </a:lnTo>
                <a:lnTo>
                  <a:pt x="1932497" y="937103"/>
                </a:lnTo>
                <a:lnTo>
                  <a:pt x="1699531" y="1403035"/>
                </a:lnTo>
                <a:lnTo>
                  <a:pt x="1084501" y="1403035"/>
                </a:lnTo>
                <a:close/>
                <a:moveTo>
                  <a:pt x="0" y="465932"/>
                </a:moveTo>
                <a:lnTo>
                  <a:pt x="232967" y="0"/>
                </a:lnTo>
                <a:lnTo>
                  <a:pt x="847997" y="0"/>
                </a:lnTo>
                <a:lnTo>
                  <a:pt x="1080962" y="465932"/>
                </a:lnTo>
                <a:lnTo>
                  <a:pt x="847997" y="931864"/>
                </a:lnTo>
                <a:lnTo>
                  <a:pt x="232967" y="931864"/>
                </a:lnTo>
                <a:close/>
                <a:moveTo>
                  <a:pt x="0" y="1405416"/>
                </a:moveTo>
                <a:lnTo>
                  <a:pt x="232967" y="939484"/>
                </a:lnTo>
                <a:lnTo>
                  <a:pt x="847997" y="939484"/>
                </a:lnTo>
                <a:lnTo>
                  <a:pt x="1080962" y="1405416"/>
                </a:lnTo>
                <a:lnTo>
                  <a:pt x="847997" y="1871348"/>
                </a:lnTo>
                <a:lnTo>
                  <a:pt x="232967" y="1871348"/>
                </a:lnTo>
                <a:close/>
                <a:moveTo>
                  <a:pt x="0" y="2344900"/>
                </a:moveTo>
                <a:lnTo>
                  <a:pt x="232967" y="1878968"/>
                </a:lnTo>
                <a:lnTo>
                  <a:pt x="847997" y="1878968"/>
                </a:lnTo>
                <a:lnTo>
                  <a:pt x="1080962" y="2344900"/>
                </a:lnTo>
                <a:lnTo>
                  <a:pt x="847997" y="2810832"/>
                </a:lnTo>
                <a:lnTo>
                  <a:pt x="232967" y="2810832"/>
                </a:lnTo>
                <a:close/>
                <a:moveTo>
                  <a:pt x="0" y="3284384"/>
                </a:moveTo>
                <a:lnTo>
                  <a:pt x="232967" y="2818452"/>
                </a:lnTo>
                <a:lnTo>
                  <a:pt x="847997" y="2818452"/>
                </a:lnTo>
                <a:lnTo>
                  <a:pt x="1080962" y="3284384"/>
                </a:lnTo>
                <a:lnTo>
                  <a:pt x="847997" y="3750316"/>
                </a:lnTo>
                <a:lnTo>
                  <a:pt x="232967" y="3750316"/>
                </a:lnTo>
                <a:close/>
                <a:moveTo>
                  <a:pt x="0" y="4223868"/>
                </a:moveTo>
                <a:lnTo>
                  <a:pt x="232967" y="3757936"/>
                </a:lnTo>
                <a:lnTo>
                  <a:pt x="847997" y="3757936"/>
                </a:lnTo>
                <a:lnTo>
                  <a:pt x="1080962" y="4223868"/>
                </a:lnTo>
                <a:lnTo>
                  <a:pt x="847997" y="4689800"/>
                </a:lnTo>
                <a:lnTo>
                  <a:pt x="232967" y="4689800"/>
                </a:lnTo>
                <a:close/>
                <a:moveTo>
                  <a:pt x="0" y="5163352"/>
                </a:moveTo>
                <a:lnTo>
                  <a:pt x="232967" y="4697420"/>
                </a:lnTo>
                <a:lnTo>
                  <a:pt x="847997" y="4697420"/>
                </a:lnTo>
                <a:lnTo>
                  <a:pt x="1080962" y="5163352"/>
                </a:lnTo>
                <a:lnTo>
                  <a:pt x="847997" y="5629282"/>
                </a:lnTo>
                <a:lnTo>
                  <a:pt x="232967" y="5629282"/>
                </a:lnTo>
                <a:close/>
                <a:moveTo>
                  <a:pt x="0" y="6102835"/>
                </a:moveTo>
                <a:lnTo>
                  <a:pt x="232967" y="5636903"/>
                </a:lnTo>
                <a:lnTo>
                  <a:pt x="847997" y="5636903"/>
                </a:lnTo>
                <a:lnTo>
                  <a:pt x="1080962" y="6102835"/>
                </a:lnTo>
                <a:lnTo>
                  <a:pt x="847997" y="6568766"/>
                </a:lnTo>
                <a:lnTo>
                  <a:pt x="232967" y="6568766"/>
                </a:lnTo>
                <a:close/>
                <a:moveTo>
                  <a:pt x="0" y="7037078"/>
                </a:moveTo>
                <a:lnTo>
                  <a:pt x="232967" y="6571147"/>
                </a:lnTo>
                <a:lnTo>
                  <a:pt x="847997" y="6571147"/>
                </a:lnTo>
                <a:lnTo>
                  <a:pt x="1080962" y="7037078"/>
                </a:lnTo>
                <a:lnTo>
                  <a:pt x="847997" y="7503011"/>
                </a:lnTo>
                <a:lnTo>
                  <a:pt x="232967" y="7503011"/>
                </a:lnTo>
                <a:close/>
              </a:path>
            </a:pathLst>
          </a:custGeom>
          <a:noFill/>
          <a:ln w="6350">
            <a:gradFill flip="none" rotWithShape="1">
              <a:gsLst>
                <a:gs pos="0">
                  <a:schemeClr val="bg1">
                    <a:alpha val="20000"/>
                  </a:schemeClr>
                </a:gs>
                <a:gs pos="100000">
                  <a:schemeClr val="bg1">
                    <a:alpha val="0"/>
                  </a:schemeClr>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8" name="任意多边形: 形状 18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89A23F7-190D-4F7A-94D6-5CF2FDF20141}"/>
              </a:ext>
            </a:extLst>
          </p:cNvPr>
          <p:cNvSpPr/>
          <p:nvPr/>
        </p:nvSpPr>
        <p:spPr>
          <a:xfrm flipH="1">
            <a:off x="10032297" y="-322506"/>
            <a:ext cx="2786124" cy="7503011"/>
          </a:xfrm>
          <a:custGeom>
            <a:avLst/>
            <a:gdLst>
              <a:gd name="connsiteX0" fmla="*/ 1705162 w 2786124"/>
              <a:gd name="connsiteY0" fmla="*/ 1403035 h 7503011"/>
              <a:gd name="connsiteX1" fmla="*/ 1938128 w 2786124"/>
              <a:gd name="connsiteY1" fmla="*/ 937103 h 7503011"/>
              <a:gd name="connsiteX2" fmla="*/ 2553158 w 2786124"/>
              <a:gd name="connsiteY2" fmla="*/ 937103 h 7503011"/>
              <a:gd name="connsiteX3" fmla="*/ 2786124 w 2786124"/>
              <a:gd name="connsiteY3" fmla="*/ 1403035 h 7503011"/>
              <a:gd name="connsiteX4" fmla="*/ 2553158 w 2786124"/>
              <a:gd name="connsiteY4" fmla="*/ 1868967 h 7503011"/>
              <a:gd name="connsiteX5" fmla="*/ 1938128 w 2786124"/>
              <a:gd name="connsiteY5" fmla="*/ 1868967 h 7503011"/>
              <a:gd name="connsiteX6" fmla="*/ 1705162 w 2786124"/>
              <a:gd name="connsiteY6" fmla="*/ 2342519 h 7503011"/>
              <a:gd name="connsiteX7" fmla="*/ 1938128 w 2786124"/>
              <a:gd name="connsiteY7" fmla="*/ 1876587 h 7503011"/>
              <a:gd name="connsiteX8" fmla="*/ 2553158 w 2786124"/>
              <a:gd name="connsiteY8" fmla="*/ 1876587 h 7503011"/>
              <a:gd name="connsiteX9" fmla="*/ 2786124 w 2786124"/>
              <a:gd name="connsiteY9" fmla="*/ 2342519 h 7503011"/>
              <a:gd name="connsiteX10" fmla="*/ 2553158 w 2786124"/>
              <a:gd name="connsiteY10" fmla="*/ 2808451 h 7503011"/>
              <a:gd name="connsiteX11" fmla="*/ 1938128 w 2786124"/>
              <a:gd name="connsiteY11" fmla="*/ 2808451 h 7503011"/>
              <a:gd name="connsiteX12" fmla="*/ 1705162 w 2786124"/>
              <a:gd name="connsiteY12" fmla="*/ 3282003 h 7503011"/>
              <a:gd name="connsiteX13" fmla="*/ 1938128 w 2786124"/>
              <a:gd name="connsiteY13" fmla="*/ 2816071 h 7503011"/>
              <a:gd name="connsiteX14" fmla="*/ 2553158 w 2786124"/>
              <a:gd name="connsiteY14" fmla="*/ 2816071 h 7503011"/>
              <a:gd name="connsiteX15" fmla="*/ 2786124 w 2786124"/>
              <a:gd name="connsiteY15" fmla="*/ 3282003 h 7503011"/>
              <a:gd name="connsiteX16" fmla="*/ 2553158 w 2786124"/>
              <a:gd name="connsiteY16" fmla="*/ 3747935 h 7503011"/>
              <a:gd name="connsiteX17" fmla="*/ 1938128 w 2786124"/>
              <a:gd name="connsiteY17" fmla="*/ 3747935 h 7503011"/>
              <a:gd name="connsiteX18" fmla="*/ 1705162 w 2786124"/>
              <a:gd name="connsiteY18" fmla="*/ 4221487 h 7503011"/>
              <a:gd name="connsiteX19" fmla="*/ 1938128 w 2786124"/>
              <a:gd name="connsiteY19" fmla="*/ 3755555 h 7503011"/>
              <a:gd name="connsiteX20" fmla="*/ 2553158 w 2786124"/>
              <a:gd name="connsiteY20" fmla="*/ 3755555 h 7503011"/>
              <a:gd name="connsiteX21" fmla="*/ 2786124 w 2786124"/>
              <a:gd name="connsiteY21" fmla="*/ 4221487 h 7503011"/>
              <a:gd name="connsiteX22" fmla="*/ 2553158 w 2786124"/>
              <a:gd name="connsiteY22" fmla="*/ 4687419 h 7503011"/>
              <a:gd name="connsiteX23" fmla="*/ 1938128 w 2786124"/>
              <a:gd name="connsiteY23" fmla="*/ 4687419 h 7503011"/>
              <a:gd name="connsiteX24" fmla="*/ 1705162 w 2786124"/>
              <a:gd name="connsiteY24" fmla="*/ 5160971 h 7503011"/>
              <a:gd name="connsiteX25" fmla="*/ 1938128 w 2786124"/>
              <a:gd name="connsiteY25" fmla="*/ 4695039 h 7503011"/>
              <a:gd name="connsiteX26" fmla="*/ 2553158 w 2786124"/>
              <a:gd name="connsiteY26" fmla="*/ 4695039 h 7503011"/>
              <a:gd name="connsiteX27" fmla="*/ 2786124 w 2786124"/>
              <a:gd name="connsiteY27" fmla="*/ 5160971 h 7503011"/>
              <a:gd name="connsiteX28" fmla="*/ 2553158 w 2786124"/>
              <a:gd name="connsiteY28" fmla="*/ 5626903 h 7503011"/>
              <a:gd name="connsiteX29" fmla="*/ 1938128 w 2786124"/>
              <a:gd name="connsiteY29" fmla="*/ 5626903 h 7503011"/>
              <a:gd name="connsiteX30" fmla="*/ 1705162 w 2786124"/>
              <a:gd name="connsiteY30" fmla="*/ 6095216 h 7503011"/>
              <a:gd name="connsiteX31" fmla="*/ 1938128 w 2786124"/>
              <a:gd name="connsiteY31" fmla="*/ 5629284 h 7503011"/>
              <a:gd name="connsiteX32" fmla="*/ 2553158 w 2786124"/>
              <a:gd name="connsiteY32" fmla="*/ 5629284 h 7503011"/>
              <a:gd name="connsiteX33" fmla="*/ 2786124 w 2786124"/>
              <a:gd name="connsiteY33" fmla="*/ 6095216 h 7503011"/>
              <a:gd name="connsiteX34" fmla="*/ 2553158 w 2786124"/>
              <a:gd name="connsiteY34" fmla="*/ 6561148 h 7503011"/>
              <a:gd name="connsiteX35" fmla="*/ 1938128 w 2786124"/>
              <a:gd name="connsiteY35" fmla="*/ 6561148 h 7503011"/>
              <a:gd name="connsiteX36" fmla="*/ 851535 w 2786124"/>
              <a:gd name="connsiteY36" fmla="*/ 6568766 h 7503011"/>
              <a:gd name="connsiteX37" fmla="*/ 1084502 w 2786124"/>
              <a:gd name="connsiteY37" fmla="*/ 6102836 h 7503011"/>
              <a:gd name="connsiteX38" fmla="*/ 1699531 w 2786124"/>
              <a:gd name="connsiteY38" fmla="*/ 6102836 h 7503011"/>
              <a:gd name="connsiteX39" fmla="*/ 1932497 w 2786124"/>
              <a:gd name="connsiteY39" fmla="*/ 6568766 h 7503011"/>
              <a:gd name="connsiteX40" fmla="*/ 1699531 w 2786124"/>
              <a:gd name="connsiteY40" fmla="*/ 7034699 h 7503011"/>
              <a:gd name="connsiteX41" fmla="*/ 1084502 w 2786124"/>
              <a:gd name="connsiteY41" fmla="*/ 7034699 h 7503011"/>
              <a:gd name="connsiteX42" fmla="*/ 851535 w 2786124"/>
              <a:gd name="connsiteY42" fmla="*/ 5634522 h 7503011"/>
              <a:gd name="connsiteX43" fmla="*/ 1084502 w 2786124"/>
              <a:gd name="connsiteY43" fmla="*/ 5168591 h 7503011"/>
              <a:gd name="connsiteX44" fmla="*/ 1699531 w 2786124"/>
              <a:gd name="connsiteY44" fmla="*/ 5168591 h 7503011"/>
              <a:gd name="connsiteX45" fmla="*/ 1932497 w 2786124"/>
              <a:gd name="connsiteY45" fmla="*/ 5634522 h 7503011"/>
              <a:gd name="connsiteX46" fmla="*/ 1699531 w 2786124"/>
              <a:gd name="connsiteY46" fmla="*/ 6100454 h 7503011"/>
              <a:gd name="connsiteX47" fmla="*/ 1084502 w 2786124"/>
              <a:gd name="connsiteY47" fmla="*/ 6100454 h 7503011"/>
              <a:gd name="connsiteX48" fmla="*/ 851535 w 2786124"/>
              <a:gd name="connsiteY48" fmla="*/ 4695039 h 7503011"/>
              <a:gd name="connsiteX49" fmla="*/ 1084502 w 2786124"/>
              <a:gd name="connsiteY49" fmla="*/ 4229107 h 7503011"/>
              <a:gd name="connsiteX50" fmla="*/ 1699531 w 2786124"/>
              <a:gd name="connsiteY50" fmla="*/ 4229107 h 7503011"/>
              <a:gd name="connsiteX51" fmla="*/ 1932497 w 2786124"/>
              <a:gd name="connsiteY51" fmla="*/ 4695039 h 7503011"/>
              <a:gd name="connsiteX52" fmla="*/ 1699531 w 2786124"/>
              <a:gd name="connsiteY52" fmla="*/ 5160971 h 7503011"/>
              <a:gd name="connsiteX53" fmla="*/ 1084502 w 2786124"/>
              <a:gd name="connsiteY53" fmla="*/ 5160971 h 7503011"/>
              <a:gd name="connsiteX54" fmla="*/ 851535 w 2786124"/>
              <a:gd name="connsiteY54" fmla="*/ 3755555 h 7503011"/>
              <a:gd name="connsiteX55" fmla="*/ 1084502 w 2786124"/>
              <a:gd name="connsiteY55" fmla="*/ 3289623 h 7503011"/>
              <a:gd name="connsiteX56" fmla="*/ 1699531 w 2786124"/>
              <a:gd name="connsiteY56" fmla="*/ 3289623 h 7503011"/>
              <a:gd name="connsiteX57" fmla="*/ 1932497 w 2786124"/>
              <a:gd name="connsiteY57" fmla="*/ 3755555 h 7503011"/>
              <a:gd name="connsiteX58" fmla="*/ 1699531 w 2786124"/>
              <a:gd name="connsiteY58" fmla="*/ 4221487 h 7503011"/>
              <a:gd name="connsiteX59" fmla="*/ 1084502 w 2786124"/>
              <a:gd name="connsiteY59" fmla="*/ 4221487 h 7503011"/>
              <a:gd name="connsiteX60" fmla="*/ 851535 w 2786124"/>
              <a:gd name="connsiteY60" fmla="*/ 2816071 h 7503011"/>
              <a:gd name="connsiteX61" fmla="*/ 1084501 w 2786124"/>
              <a:gd name="connsiteY61" fmla="*/ 2350139 h 7503011"/>
              <a:gd name="connsiteX62" fmla="*/ 1699531 w 2786124"/>
              <a:gd name="connsiteY62" fmla="*/ 2350139 h 7503011"/>
              <a:gd name="connsiteX63" fmla="*/ 1932497 w 2786124"/>
              <a:gd name="connsiteY63" fmla="*/ 2816071 h 7503011"/>
              <a:gd name="connsiteX64" fmla="*/ 1699531 w 2786124"/>
              <a:gd name="connsiteY64" fmla="*/ 3282003 h 7503011"/>
              <a:gd name="connsiteX65" fmla="*/ 1084501 w 2786124"/>
              <a:gd name="connsiteY65" fmla="*/ 3282003 h 7503011"/>
              <a:gd name="connsiteX66" fmla="*/ 851535 w 2786124"/>
              <a:gd name="connsiteY66" fmla="*/ 1876587 h 7503011"/>
              <a:gd name="connsiteX67" fmla="*/ 1084501 w 2786124"/>
              <a:gd name="connsiteY67" fmla="*/ 1410655 h 7503011"/>
              <a:gd name="connsiteX68" fmla="*/ 1699531 w 2786124"/>
              <a:gd name="connsiteY68" fmla="*/ 1410655 h 7503011"/>
              <a:gd name="connsiteX69" fmla="*/ 1932497 w 2786124"/>
              <a:gd name="connsiteY69" fmla="*/ 1876587 h 7503011"/>
              <a:gd name="connsiteX70" fmla="*/ 1699531 w 2786124"/>
              <a:gd name="connsiteY70" fmla="*/ 2342519 h 7503011"/>
              <a:gd name="connsiteX71" fmla="*/ 1084501 w 2786124"/>
              <a:gd name="connsiteY71" fmla="*/ 2342519 h 7503011"/>
              <a:gd name="connsiteX72" fmla="*/ 851535 w 2786124"/>
              <a:gd name="connsiteY72" fmla="*/ 937103 h 7503011"/>
              <a:gd name="connsiteX73" fmla="*/ 1084501 w 2786124"/>
              <a:gd name="connsiteY73" fmla="*/ 471171 h 7503011"/>
              <a:gd name="connsiteX74" fmla="*/ 1699531 w 2786124"/>
              <a:gd name="connsiteY74" fmla="*/ 471171 h 7503011"/>
              <a:gd name="connsiteX75" fmla="*/ 1932497 w 2786124"/>
              <a:gd name="connsiteY75" fmla="*/ 937103 h 7503011"/>
              <a:gd name="connsiteX76" fmla="*/ 1699531 w 2786124"/>
              <a:gd name="connsiteY76" fmla="*/ 1403035 h 7503011"/>
              <a:gd name="connsiteX77" fmla="*/ 1084501 w 2786124"/>
              <a:gd name="connsiteY77" fmla="*/ 1403035 h 7503011"/>
              <a:gd name="connsiteX78" fmla="*/ 0 w 2786124"/>
              <a:gd name="connsiteY78" fmla="*/ 465932 h 7503011"/>
              <a:gd name="connsiteX79" fmla="*/ 232967 w 2786124"/>
              <a:gd name="connsiteY79" fmla="*/ 0 h 7503011"/>
              <a:gd name="connsiteX80" fmla="*/ 847997 w 2786124"/>
              <a:gd name="connsiteY80" fmla="*/ 0 h 7503011"/>
              <a:gd name="connsiteX81" fmla="*/ 1080962 w 2786124"/>
              <a:gd name="connsiteY81" fmla="*/ 465932 h 7503011"/>
              <a:gd name="connsiteX82" fmla="*/ 847997 w 2786124"/>
              <a:gd name="connsiteY82" fmla="*/ 931864 h 7503011"/>
              <a:gd name="connsiteX83" fmla="*/ 232967 w 2786124"/>
              <a:gd name="connsiteY83" fmla="*/ 931864 h 7503011"/>
              <a:gd name="connsiteX84" fmla="*/ 0 w 2786124"/>
              <a:gd name="connsiteY84" fmla="*/ 1405416 h 7503011"/>
              <a:gd name="connsiteX85" fmla="*/ 232967 w 2786124"/>
              <a:gd name="connsiteY85" fmla="*/ 939484 h 7503011"/>
              <a:gd name="connsiteX86" fmla="*/ 847997 w 2786124"/>
              <a:gd name="connsiteY86" fmla="*/ 939484 h 7503011"/>
              <a:gd name="connsiteX87" fmla="*/ 1080962 w 2786124"/>
              <a:gd name="connsiteY87" fmla="*/ 1405416 h 7503011"/>
              <a:gd name="connsiteX88" fmla="*/ 847997 w 2786124"/>
              <a:gd name="connsiteY88" fmla="*/ 1871348 h 7503011"/>
              <a:gd name="connsiteX89" fmla="*/ 232967 w 2786124"/>
              <a:gd name="connsiteY89" fmla="*/ 1871348 h 7503011"/>
              <a:gd name="connsiteX90" fmla="*/ 0 w 2786124"/>
              <a:gd name="connsiteY90" fmla="*/ 2344900 h 7503011"/>
              <a:gd name="connsiteX91" fmla="*/ 232967 w 2786124"/>
              <a:gd name="connsiteY91" fmla="*/ 1878968 h 7503011"/>
              <a:gd name="connsiteX92" fmla="*/ 847997 w 2786124"/>
              <a:gd name="connsiteY92" fmla="*/ 1878968 h 7503011"/>
              <a:gd name="connsiteX93" fmla="*/ 1080962 w 2786124"/>
              <a:gd name="connsiteY93" fmla="*/ 2344900 h 7503011"/>
              <a:gd name="connsiteX94" fmla="*/ 847997 w 2786124"/>
              <a:gd name="connsiteY94" fmla="*/ 2810832 h 7503011"/>
              <a:gd name="connsiteX95" fmla="*/ 232967 w 2786124"/>
              <a:gd name="connsiteY95" fmla="*/ 2810832 h 7503011"/>
              <a:gd name="connsiteX96" fmla="*/ 0 w 2786124"/>
              <a:gd name="connsiteY96" fmla="*/ 3284384 h 7503011"/>
              <a:gd name="connsiteX97" fmla="*/ 232967 w 2786124"/>
              <a:gd name="connsiteY97" fmla="*/ 2818452 h 7503011"/>
              <a:gd name="connsiteX98" fmla="*/ 847997 w 2786124"/>
              <a:gd name="connsiteY98" fmla="*/ 2818452 h 7503011"/>
              <a:gd name="connsiteX99" fmla="*/ 1080962 w 2786124"/>
              <a:gd name="connsiteY99" fmla="*/ 3284384 h 7503011"/>
              <a:gd name="connsiteX100" fmla="*/ 847997 w 2786124"/>
              <a:gd name="connsiteY100" fmla="*/ 3750316 h 7503011"/>
              <a:gd name="connsiteX101" fmla="*/ 232967 w 2786124"/>
              <a:gd name="connsiteY101" fmla="*/ 3750316 h 7503011"/>
              <a:gd name="connsiteX102" fmla="*/ 0 w 2786124"/>
              <a:gd name="connsiteY102" fmla="*/ 4223868 h 7503011"/>
              <a:gd name="connsiteX103" fmla="*/ 232967 w 2786124"/>
              <a:gd name="connsiteY103" fmla="*/ 3757936 h 7503011"/>
              <a:gd name="connsiteX104" fmla="*/ 847997 w 2786124"/>
              <a:gd name="connsiteY104" fmla="*/ 3757936 h 7503011"/>
              <a:gd name="connsiteX105" fmla="*/ 1080962 w 2786124"/>
              <a:gd name="connsiteY105" fmla="*/ 4223868 h 7503011"/>
              <a:gd name="connsiteX106" fmla="*/ 847997 w 2786124"/>
              <a:gd name="connsiteY106" fmla="*/ 4689800 h 7503011"/>
              <a:gd name="connsiteX107" fmla="*/ 232967 w 2786124"/>
              <a:gd name="connsiteY107" fmla="*/ 4689800 h 7503011"/>
              <a:gd name="connsiteX108" fmla="*/ 0 w 2786124"/>
              <a:gd name="connsiteY108" fmla="*/ 5163352 h 7503011"/>
              <a:gd name="connsiteX109" fmla="*/ 232967 w 2786124"/>
              <a:gd name="connsiteY109" fmla="*/ 4697420 h 7503011"/>
              <a:gd name="connsiteX110" fmla="*/ 847997 w 2786124"/>
              <a:gd name="connsiteY110" fmla="*/ 4697420 h 7503011"/>
              <a:gd name="connsiteX111" fmla="*/ 1080962 w 2786124"/>
              <a:gd name="connsiteY111" fmla="*/ 5163352 h 7503011"/>
              <a:gd name="connsiteX112" fmla="*/ 847997 w 2786124"/>
              <a:gd name="connsiteY112" fmla="*/ 5629282 h 7503011"/>
              <a:gd name="connsiteX113" fmla="*/ 232967 w 2786124"/>
              <a:gd name="connsiteY113" fmla="*/ 5629282 h 7503011"/>
              <a:gd name="connsiteX114" fmla="*/ 0 w 2786124"/>
              <a:gd name="connsiteY114" fmla="*/ 6102835 h 7503011"/>
              <a:gd name="connsiteX115" fmla="*/ 232967 w 2786124"/>
              <a:gd name="connsiteY115" fmla="*/ 5636903 h 7503011"/>
              <a:gd name="connsiteX116" fmla="*/ 847997 w 2786124"/>
              <a:gd name="connsiteY116" fmla="*/ 5636903 h 7503011"/>
              <a:gd name="connsiteX117" fmla="*/ 1080962 w 2786124"/>
              <a:gd name="connsiteY117" fmla="*/ 6102835 h 7503011"/>
              <a:gd name="connsiteX118" fmla="*/ 847997 w 2786124"/>
              <a:gd name="connsiteY118" fmla="*/ 6568766 h 7503011"/>
              <a:gd name="connsiteX119" fmla="*/ 232967 w 2786124"/>
              <a:gd name="connsiteY119" fmla="*/ 6568766 h 7503011"/>
              <a:gd name="connsiteX120" fmla="*/ 0 w 2786124"/>
              <a:gd name="connsiteY120" fmla="*/ 7037078 h 7503011"/>
              <a:gd name="connsiteX121" fmla="*/ 232967 w 2786124"/>
              <a:gd name="connsiteY121" fmla="*/ 6571147 h 7503011"/>
              <a:gd name="connsiteX122" fmla="*/ 847997 w 2786124"/>
              <a:gd name="connsiteY122" fmla="*/ 6571147 h 7503011"/>
              <a:gd name="connsiteX123" fmla="*/ 1080962 w 2786124"/>
              <a:gd name="connsiteY123" fmla="*/ 7037078 h 7503011"/>
              <a:gd name="connsiteX124" fmla="*/ 847997 w 2786124"/>
              <a:gd name="connsiteY124" fmla="*/ 7503011 h 7503011"/>
              <a:gd name="connsiteX125" fmla="*/ 232967 w 2786124"/>
              <a:gd name="connsiteY125" fmla="*/ 7503011 h 750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786124" h="7503011">
                <a:moveTo>
                  <a:pt x="1705162" y="1403035"/>
                </a:moveTo>
                <a:lnTo>
                  <a:pt x="1938128" y="937103"/>
                </a:lnTo>
                <a:lnTo>
                  <a:pt x="2553158" y="937103"/>
                </a:lnTo>
                <a:lnTo>
                  <a:pt x="2786124" y="1403035"/>
                </a:lnTo>
                <a:lnTo>
                  <a:pt x="2553158" y="1868967"/>
                </a:lnTo>
                <a:lnTo>
                  <a:pt x="1938128" y="1868967"/>
                </a:lnTo>
                <a:close/>
                <a:moveTo>
                  <a:pt x="1705162" y="2342519"/>
                </a:moveTo>
                <a:lnTo>
                  <a:pt x="1938128" y="1876587"/>
                </a:lnTo>
                <a:lnTo>
                  <a:pt x="2553158" y="1876587"/>
                </a:lnTo>
                <a:lnTo>
                  <a:pt x="2786124" y="2342519"/>
                </a:lnTo>
                <a:lnTo>
                  <a:pt x="2553158" y="2808451"/>
                </a:lnTo>
                <a:lnTo>
                  <a:pt x="1938128" y="2808451"/>
                </a:lnTo>
                <a:close/>
                <a:moveTo>
                  <a:pt x="1705162" y="3282003"/>
                </a:moveTo>
                <a:lnTo>
                  <a:pt x="1938128" y="2816071"/>
                </a:lnTo>
                <a:lnTo>
                  <a:pt x="2553158" y="2816071"/>
                </a:lnTo>
                <a:lnTo>
                  <a:pt x="2786124" y="3282003"/>
                </a:lnTo>
                <a:lnTo>
                  <a:pt x="2553158" y="3747935"/>
                </a:lnTo>
                <a:lnTo>
                  <a:pt x="1938128" y="3747935"/>
                </a:lnTo>
                <a:close/>
                <a:moveTo>
                  <a:pt x="1705162" y="4221487"/>
                </a:moveTo>
                <a:lnTo>
                  <a:pt x="1938128" y="3755555"/>
                </a:lnTo>
                <a:lnTo>
                  <a:pt x="2553158" y="3755555"/>
                </a:lnTo>
                <a:lnTo>
                  <a:pt x="2786124" y="4221487"/>
                </a:lnTo>
                <a:lnTo>
                  <a:pt x="2553158" y="4687419"/>
                </a:lnTo>
                <a:lnTo>
                  <a:pt x="1938128" y="4687419"/>
                </a:lnTo>
                <a:close/>
                <a:moveTo>
                  <a:pt x="1705162" y="5160971"/>
                </a:moveTo>
                <a:lnTo>
                  <a:pt x="1938128" y="4695039"/>
                </a:lnTo>
                <a:lnTo>
                  <a:pt x="2553158" y="4695039"/>
                </a:lnTo>
                <a:lnTo>
                  <a:pt x="2786124" y="5160971"/>
                </a:lnTo>
                <a:lnTo>
                  <a:pt x="2553158" y="5626903"/>
                </a:lnTo>
                <a:lnTo>
                  <a:pt x="1938128" y="5626903"/>
                </a:lnTo>
                <a:close/>
                <a:moveTo>
                  <a:pt x="1705162" y="6095216"/>
                </a:moveTo>
                <a:lnTo>
                  <a:pt x="1938128" y="5629284"/>
                </a:lnTo>
                <a:lnTo>
                  <a:pt x="2553158" y="5629284"/>
                </a:lnTo>
                <a:lnTo>
                  <a:pt x="2786124" y="6095216"/>
                </a:lnTo>
                <a:lnTo>
                  <a:pt x="2553158" y="6561148"/>
                </a:lnTo>
                <a:lnTo>
                  <a:pt x="1938128" y="6561148"/>
                </a:lnTo>
                <a:close/>
                <a:moveTo>
                  <a:pt x="851535" y="6568766"/>
                </a:moveTo>
                <a:lnTo>
                  <a:pt x="1084502" y="6102836"/>
                </a:lnTo>
                <a:lnTo>
                  <a:pt x="1699531" y="6102836"/>
                </a:lnTo>
                <a:lnTo>
                  <a:pt x="1932497" y="6568766"/>
                </a:lnTo>
                <a:lnTo>
                  <a:pt x="1699531" y="7034699"/>
                </a:lnTo>
                <a:lnTo>
                  <a:pt x="1084502" y="7034699"/>
                </a:lnTo>
                <a:close/>
                <a:moveTo>
                  <a:pt x="851535" y="5634522"/>
                </a:moveTo>
                <a:lnTo>
                  <a:pt x="1084502" y="5168591"/>
                </a:lnTo>
                <a:lnTo>
                  <a:pt x="1699531" y="5168591"/>
                </a:lnTo>
                <a:lnTo>
                  <a:pt x="1932497" y="5634522"/>
                </a:lnTo>
                <a:lnTo>
                  <a:pt x="1699531" y="6100454"/>
                </a:lnTo>
                <a:lnTo>
                  <a:pt x="1084502" y="6100454"/>
                </a:lnTo>
                <a:close/>
                <a:moveTo>
                  <a:pt x="851535" y="4695039"/>
                </a:moveTo>
                <a:lnTo>
                  <a:pt x="1084502" y="4229107"/>
                </a:lnTo>
                <a:lnTo>
                  <a:pt x="1699531" y="4229107"/>
                </a:lnTo>
                <a:lnTo>
                  <a:pt x="1932497" y="4695039"/>
                </a:lnTo>
                <a:lnTo>
                  <a:pt x="1699531" y="5160971"/>
                </a:lnTo>
                <a:lnTo>
                  <a:pt x="1084502" y="5160971"/>
                </a:lnTo>
                <a:close/>
                <a:moveTo>
                  <a:pt x="851535" y="3755555"/>
                </a:moveTo>
                <a:lnTo>
                  <a:pt x="1084502" y="3289623"/>
                </a:lnTo>
                <a:lnTo>
                  <a:pt x="1699531" y="3289623"/>
                </a:lnTo>
                <a:lnTo>
                  <a:pt x="1932497" y="3755555"/>
                </a:lnTo>
                <a:lnTo>
                  <a:pt x="1699531" y="4221487"/>
                </a:lnTo>
                <a:lnTo>
                  <a:pt x="1084502" y="4221487"/>
                </a:lnTo>
                <a:close/>
                <a:moveTo>
                  <a:pt x="851535" y="2816071"/>
                </a:moveTo>
                <a:lnTo>
                  <a:pt x="1084501" y="2350139"/>
                </a:lnTo>
                <a:lnTo>
                  <a:pt x="1699531" y="2350139"/>
                </a:lnTo>
                <a:lnTo>
                  <a:pt x="1932497" y="2816071"/>
                </a:lnTo>
                <a:lnTo>
                  <a:pt x="1699531" y="3282003"/>
                </a:lnTo>
                <a:lnTo>
                  <a:pt x="1084501" y="3282003"/>
                </a:lnTo>
                <a:close/>
                <a:moveTo>
                  <a:pt x="851535" y="1876587"/>
                </a:moveTo>
                <a:lnTo>
                  <a:pt x="1084501" y="1410655"/>
                </a:lnTo>
                <a:lnTo>
                  <a:pt x="1699531" y="1410655"/>
                </a:lnTo>
                <a:lnTo>
                  <a:pt x="1932497" y="1876587"/>
                </a:lnTo>
                <a:lnTo>
                  <a:pt x="1699531" y="2342519"/>
                </a:lnTo>
                <a:lnTo>
                  <a:pt x="1084501" y="2342519"/>
                </a:lnTo>
                <a:close/>
                <a:moveTo>
                  <a:pt x="851535" y="937103"/>
                </a:moveTo>
                <a:lnTo>
                  <a:pt x="1084501" y="471171"/>
                </a:lnTo>
                <a:lnTo>
                  <a:pt x="1699531" y="471171"/>
                </a:lnTo>
                <a:lnTo>
                  <a:pt x="1932497" y="937103"/>
                </a:lnTo>
                <a:lnTo>
                  <a:pt x="1699531" y="1403035"/>
                </a:lnTo>
                <a:lnTo>
                  <a:pt x="1084501" y="1403035"/>
                </a:lnTo>
                <a:close/>
                <a:moveTo>
                  <a:pt x="0" y="465932"/>
                </a:moveTo>
                <a:lnTo>
                  <a:pt x="232967" y="0"/>
                </a:lnTo>
                <a:lnTo>
                  <a:pt x="847997" y="0"/>
                </a:lnTo>
                <a:lnTo>
                  <a:pt x="1080962" y="465932"/>
                </a:lnTo>
                <a:lnTo>
                  <a:pt x="847997" y="931864"/>
                </a:lnTo>
                <a:lnTo>
                  <a:pt x="232967" y="931864"/>
                </a:lnTo>
                <a:close/>
                <a:moveTo>
                  <a:pt x="0" y="1405416"/>
                </a:moveTo>
                <a:lnTo>
                  <a:pt x="232967" y="939484"/>
                </a:lnTo>
                <a:lnTo>
                  <a:pt x="847997" y="939484"/>
                </a:lnTo>
                <a:lnTo>
                  <a:pt x="1080962" y="1405416"/>
                </a:lnTo>
                <a:lnTo>
                  <a:pt x="847997" y="1871348"/>
                </a:lnTo>
                <a:lnTo>
                  <a:pt x="232967" y="1871348"/>
                </a:lnTo>
                <a:close/>
                <a:moveTo>
                  <a:pt x="0" y="2344900"/>
                </a:moveTo>
                <a:lnTo>
                  <a:pt x="232967" y="1878968"/>
                </a:lnTo>
                <a:lnTo>
                  <a:pt x="847997" y="1878968"/>
                </a:lnTo>
                <a:lnTo>
                  <a:pt x="1080962" y="2344900"/>
                </a:lnTo>
                <a:lnTo>
                  <a:pt x="847997" y="2810832"/>
                </a:lnTo>
                <a:lnTo>
                  <a:pt x="232967" y="2810832"/>
                </a:lnTo>
                <a:close/>
                <a:moveTo>
                  <a:pt x="0" y="3284384"/>
                </a:moveTo>
                <a:lnTo>
                  <a:pt x="232967" y="2818452"/>
                </a:lnTo>
                <a:lnTo>
                  <a:pt x="847997" y="2818452"/>
                </a:lnTo>
                <a:lnTo>
                  <a:pt x="1080962" y="3284384"/>
                </a:lnTo>
                <a:lnTo>
                  <a:pt x="847997" y="3750316"/>
                </a:lnTo>
                <a:lnTo>
                  <a:pt x="232967" y="3750316"/>
                </a:lnTo>
                <a:close/>
                <a:moveTo>
                  <a:pt x="0" y="4223868"/>
                </a:moveTo>
                <a:lnTo>
                  <a:pt x="232967" y="3757936"/>
                </a:lnTo>
                <a:lnTo>
                  <a:pt x="847997" y="3757936"/>
                </a:lnTo>
                <a:lnTo>
                  <a:pt x="1080962" y="4223868"/>
                </a:lnTo>
                <a:lnTo>
                  <a:pt x="847997" y="4689800"/>
                </a:lnTo>
                <a:lnTo>
                  <a:pt x="232967" y="4689800"/>
                </a:lnTo>
                <a:close/>
                <a:moveTo>
                  <a:pt x="0" y="5163352"/>
                </a:moveTo>
                <a:lnTo>
                  <a:pt x="232967" y="4697420"/>
                </a:lnTo>
                <a:lnTo>
                  <a:pt x="847997" y="4697420"/>
                </a:lnTo>
                <a:lnTo>
                  <a:pt x="1080962" y="5163352"/>
                </a:lnTo>
                <a:lnTo>
                  <a:pt x="847997" y="5629282"/>
                </a:lnTo>
                <a:lnTo>
                  <a:pt x="232967" y="5629282"/>
                </a:lnTo>
                <a:close/>
                <a:moveTo>
                  <a:pt x="0" y="6102835"/>
                </a:moveTo>
                <a:lnTo>
                  <a:pt x="232967" y="5636903"/>
                </a:lnTo>
                <a:lnTo>
                  <a:pt x="847997" y="5636903"/>
                </a:lnTo>
                <a:lnTo>
                  <a:pt x="1080962" y="6102835"/>
                </a:lnTo>
                <a:lnTo>
                  <a:pt x="847997" y="6568766"/>
                </a:lnTo>
                <a:lnTo>
                  <a:pt x="232967" y="6568766"/>
                </a:lnTo>
                <a:close/>
                <a:moveTo>
                  <a:pt x="0" y="7037078"/>
                </a:moveTo>
                <a:lnTo>
                  <a:pt x="232967" y="6571147"/>
                </a:lnTo>
                <a:lnTo>
                  <a:pt x="847997" y="6571147"/>
                </a:lnTo>
                <a:lnTo>
                  <a:pt x="1080962" y="7037078"/>
                </a:lnTo>
                <a:lnTo>
                  <a:pt x="847997" y="7503011"/>
                </a:lnTo>
                <a:lnTo>
                  <a:pt x="232967" y="7503011"/>
                </a:lnTo>
                <a:close/>
              </a:path>
            </a:pathLst>
          </a:custGeom>
          <a:noFill/>
          <a:ln w="6350">
            <a:gradFill flip="none" rotWithShape="1">
              <a:gsLst>
                <a:gs pos="0">
                  <a:schemeClr val="bg1">
                    <a:alpha val="20000"/>
                  </a:schemeClr>
                </a:gs>
                <a:gs pos="100000">
                  <a:schemeClr val="bg1">
                    <a:alpha val="0"/>
                  </a:schemeClr>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矩形 18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36869839-9A57-4170-9F80-BB2E5389E06D}"/>
              </a:ext>
            </a:extLst>
          </p:cNvPr>
          <p:cNvSpPr/>
          <p:nvPr/>
        </p:nvSpPr>
        <p:spPr>
          <a:xfrm>
            <a:off x="2995422" y="5263660"/>
            <a:ext cx="6290059" cy="646331"/>
          </a:xfrm>
          <a:prstGeom prst="rect">
            <a:avLst/>
          </a:prstGeom>
        </p:spPr>
        <p:txBody>
          <a:bodyPr wrap="square">
            <a:spAutoFit/>
          </a:bodyPr>
          <a:lstStyle/>
          <a:p>
            <a:pPr algn="ctr"/>
            <a:r>
              <a:rPr lang="en-US" altLang="zh-CN" sz="3600" b="1" spc="300" noProof="1">
                <a:solidFill>
                  <a:schemeClr val="bg1"/>
                </a:solidFill>
                <a:latin typeface="FontName" charset="-122"/>
                <a:ea typeface="FontName" charset="-122"/>
                <a:cs typeface="FontName" charset="-122"/>
                <a:sym typeface="Arial" panose="020B0604020202020204" pitchFamily="34" charset="0"/>
              </a:rPr>
              <a:t>Introduction</a:t>
            </a:r>
            <a:endParaRPr lang="zh-CN" altLang="en-US" sz="3600" b="1" spc="300" noProof="1">
              <a:solidFill>
                <a:schemeClr val="bg1"/>
              </a:solidFill>
              <a:latin typeface="FontName" charset="-122"/>
              <a:ea typeface="FontName" charset="-122"/>
              <a:cs typeface="FontName" charset="-122"/>
              <a:sym typeface="Arial" panose="020B0604020202020204" pitchFamily="34" charset="0"/>
            </a:endParaRPr>
          </a:p>
        </p:txBody>
      </p:sp>
      <p:sp>
        <p:nvSpPr>
          <p:cNvPr id="191" name="文本框 19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383617D0-C217-4046-AE0F-7FE5A91595EB}"/>
              </a:ext>
            </a:extLst>
          </p:cNvPr>
          <p:cNvSpPr txBox="1"/>
          <p:nvPr/>
        </p:nvSpPr>
        <p:spPr>
          <a:xfrm>
            <a:off x="5130800" y="1722395"/>
            <a:ext cx="1930400" cy="1569660"/>
          </a:xfrm>
          <a:prstGeom prst="rect">
            <a:avLst/>
          </a:prstGeom>
          <a:noFill/>
        </p:spPr>
        <p:txBody>
          <a:bodyPr wrap="square" rtlCol="0">
            <a:spAutoFit/>
          </a:bodyPr>
          <a:lstStyle>
            <a:defPPr>
              <a:defRPr lang="zh-CN"/>
            </a:defPPr>
            <a:lvl1pPr algn="ctr">
              <a:defRPr sz="23900">
                <a:ln w="63500">
                  <a:gradFill>
                    <a:gsLst>
                      <a:gs pos="0">
                        <a:srgbClr val="26FDFF"/>
                      </a:gs>
                      <a:gs pos="75000">
                        <a:srgbClr val="26FDFF">
                          <a:alpha val="0"/>
                        </a:srgbClr>
                      </a:gs>
                    </a:gsLst>
                    <a:lin ang="5400000" scaled="1"/>
                  </a:gradFill>
                </a:ln>
                <a:solidFill>
                  <a:srgbClr val="2342C8"/>
                </a:solidFill>
                <a:effectLst>
                  <a:outerShdw blurRad="254000" dist="127000" dir="5400000" algn="t" rotWithShape="0">
                    <a:srgbClr val="2342C8">
                      <a:alpha val="40000"/>
                    </a:srgbClr>
                  </a:outerShdw>
                </a:effectLst>
                <a:latin typeface="Franklin Gothic Heavy" panose="020B0903020102020204" pitchFamily="34" charset="0"/>
                <a:ea typeface="微软雅黑" panose="020B0503020204020204" pitchFamily="34" charset="-122"/>
              </a:defRPr>
            </a:lvl1pPr>
          </a:lstStyle>
          <a:p>
            <a:r>
              <a:rPr lang="en-US" altLang="zh-CN" sz="9600" i="1" dirty="0">
                <a:solidFill>
                  <a:srgbClr val="26FDFF"/>
                </a:solidFill>
                <a:effectLst>
                  <a:outerShdw blurRad="127000" sx="102000" sy="102000" algn="ctr" rotWithShape="0">
                    <a:srgbClr val="26FDFF">
                      <a:alpha val="40000"/>
                    </a:srgbClr>
                  </a:outerShdw>
                </a:effectLst>
              </a:rPr>
              <a:t>01</a:t>
            </a:r>
            <a:endParaRPr lang="zh-CN" altLang="en-US" sz="9600" i="1" dirty="0">
              <a:ln w="63500">
                <a:noFill/>
              </a:ln>
              <a:solidFill>
                <a:srgbClr val="FFD538"/>
              </a:solidFill>
              <a:effectLst>
                <a:outerShdw blurRad="254000" dist="127000" dir="5400000" algn="t" rotWithShape="0">
                  <a:srgbClr val="FFD538">
                    <a:alpha val="20000"/>
                  </a:srgbClr>
                </a:outerShdw>
              </a:effectLst>
            </a:endParaRPr>
          </a:p>
        </p:txBody>
      </p:sp>
      <p:sp>
        <p:nvSpPr>
          <p:cNvPr id="3" name="e7d195523061f1c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hidden="1">
            <a:extLst>
              <a:ext uri="{FF2B5EF4-FFF2-40B4-BE49-F238E27FC236}">
                <a16:creationId xmlns:a16="http://schemas.microsoft.com/office/drawing/2014/main" id="{2CEF5DE8-C324-4C69-AF87-6018770DF30E}"/>
              </a:ext>
            </a:extLst>
          </p:cNvPr>
          <p:cNvSpPr txBox="1"/>
          <p:nvPr/>
        </p:nvSpPr>
        <p:spPr>
          <a:xfrm>
            <a:off x="-355600" y="1803400"/>
            <a:ext cx="262251" cy="1016000"/>
          </a:xfrm>
          <a:prstGeom prst="rect">
            <a:avLst/>
          </a:prstGeom>
          <a:noFill/>
        </p:spPr>
        <p:txBody>
          <a:bodyPr vert="wordArtVert" rtlCol="0">
            <a:spAutoFit/>
          </a:bodyPr>
          <a:lstStyle/>
          <a:p>
            <a:r>
              <a:rPr lang="en-US" altLang="zh-CN" sz="100"/>
              <a:t>e7d195523061f1c0f0ec610a92cff745ee13794c7b8d98f8E73673273C9E8BE17CC3D63B9B1D6426C348A354AD505654C28F453CD7C8F90EADD06C08281DAED7140E5AAAED5880ECE414DFB6A93B82BE6CCDE3E9AC5271F3E6D28034012C5C8E8E9A57A91CD3538B2F90DBA2F38E43C0A7FAB4E84BF899D9D15C70D6002FEDD5E7FB9FB95F7B1238</a:t>
            </a:r>
            <a:endParaRPr lang="zh-CN" altLang="en-US" sz="100"/>
          </a:p>
        </p:txBody>
      </p:sp>
      <p:pic>
        <p:nvPicPr>
          <p:cNvPr id="64" name="图片 63">
            <a:extLst>
              <a:ext uri="{FF2B5EF4-FFF2-40B4-BE49-F238E27FC236}">
                <a16:creationId xmlns:a16="http://schemas.microsoft.com/office/drawing/2014/main" id="{0ECD460D-F328-984D-B0DD-DA071C2B8233}"/>
              </a:ext>
            </a:extLst>
          </p:cNvPr>
          <p:cNvPicPr>
            <a:picLocks noChangeAspect="1"/>
          </p:cNvPicPr>
          <p:nvPr/>
        </p:nvPicPr>
        <p:blipFill>
          <a:blip r:embed="rId5"/>
          <a:stretch>
            <a:fillRect/>
          </a:stretch>
        </p:blipFill>
        <p:spPr>
          <a:xfrm>
            <a:off x="714381" y="363432"/>
            <a:ext cx="1241328" cy="589851"/>
          </a:xfrm>
          <a:prstGeom prst="rect">
            <a:avLst/>
          </a:prstGeom>
        </p:spPr>
      </p:pic>
    </p:spTree>
    <p:extLst>
      <p:ext uri="{BB962C8B-B14F-4D97-AF65-F5344CB8AC3E}">
        <p14:creationId xmlns:p14="http://schemas.microsoft.com/office/powerpoint/2010/main" val="616335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D7221C28-5FD3-48F5-A4FE-9346E23014B9}"/>
              </a:ext>
            </a:extLst>
          </p:cNvPr>
          <p:cNvGrpSpPr/>
          <p:nvPr/>
        </p:nvGrpSpPr>
        <p:grpSpPr>
          <a:xfrm>
            <a:off x="543042" y="0"/>
            <a:ext cx="576000" cy="1008000"/>
            <a:chOff x="873246" y="0"/>
            <a:chExt cx="576000" cy="1008000"/>
          </a:xfrm>
        </p:grpSpPr>
        <p:sp>
          <p:nvSpPr>
            <p:cNvPr id="5" name="矩形 4">
              <a:extLst>
                <a:ext uri="{FF2B5EF4-FFF2-40B4-BE49-F238E27FC236}">
                  <a16:creationId xmlns:a16="http://schemas.microsoft.com/office/drawing/2014/main" id="{AB295C76-93C8-4C09-9CD6-BA94E6F69A2C}"/>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椭圆 5">
              <a:extLst>
                <a:ext uri="{FF2B5EF4-FFF2-40B4-BE49-F238E27FC236}">
                  <a16:creationId xmlns:a16="http://schemas.microsoft.com/office/drawing/2014/main" id="{3CF114FA-2E96-44F8-A6E3-0866826D297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椭圆 6">
              <a:extLst>
                <a:ext uri="{FF2B5EF4-FFF2-40B4-BE49-F238E27FC236}">
                  <a16:creationId xmlns:a16="http://schemas.microsoft.com/office/drawing/2014/main" id="{3781620C-FE2C-4E11-82BC-F930641269F1}"/>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 name="文本框 7">
            <a:extLst>
              <a:ext uri="{FF2B5EF4-FFF2-40B4-BE49-F238E27FC236}">
                <a16:creationId xmlns:a16="http://schemas.microsoft.com/office/drawing/2014/main" id="{FC5E7084-E9F1-459A-B7B4-47E09D60642E}"/>
              </a:ext>
            </a:extLst>
          </p:cNvPr>
          <p:cNvSpPr txBox="1"/>
          <p:nvPr/>
        </p:nvSpPr>
        <p:spPr>
          <a:xfrm>
            <a:off x="1282482" y="487332"/>
            <a:ext cx="3943708" cy="523220"/>
          </a:xfrm>
          <a:prstGeom prst="rect">
            <a:avLst/>
          </a:prstGeom>
          <a:noFill/>
        </p:spPr>
        <p:txBody>
          <a:bodyPr wrap="none" rtlCol="0">
            <a:spAutoFit/>
          </a:bodyPr>
          <a:lstStyle/>
          <a:p>
            <a:r>
              <a:rPr kumimoji="1" lang="en-US" altLang="zh-CN" sz="2800" b="1" dirty="0">
                <a:latin typeface="TencentSans W7" panose="020C04030202040F0204" pitchFamily="34" charset="-122"/>
                <a:ea typeface="TencentSans W7" panose="020C04030202040F0204" pitchFamily="34" charset="-122"/>
              </a:rPr>
              <a:t>Tencent: Who we are?</a:t>
            </a:r>
          </a:p>
        </p:txBody>
      </p:sp>
      <p:grpSp>
        <p:nvGrpSpPr>
          <p:cNvPr id="2" name="组合 1">
            <a:extLst>
              <a:ext uri="{FF2B5EF4-FFF2-40B4-BE49-F238E27FC236}">
                <a16:creationId xmlns:a16="http://schemas.microsoft.com/office/drawing/2014/main" id="{16661D93-3DBA-6A42-25E1-A24F34F6B572}"/>
              </a:ext>
            </a:extLst>
          </p:cNvPr>
          <p:cNvGrpSpPr/>
          <p:nvPr/>
        </p:nvGrpSpPr>
        <p:grpSpPr>
          <a:xfrm>
            <a:off x="3273573" y="1853769"/>
            <a:ext cx="5272158" cy="639776"/>
            <a:chOff x="2965588" y="921509"/>
            <a:chExt cx="5272158" cy="639776"/>
          </a:xfrm>
        </p:grpSpPr>
        <p:sp>
          <p:nvSpPr>
            <p:cNvPr id="13" name="矩形: 圆顶角 12">
              <a:extLst>
                <a:ext uri="{FF2B5EF4-FFF2-40B4-BE49-F238E27FC236}">
                  <a16:creationId xmlns:a16="http://schemas.microsoft.com/office/drawing/2014/main" id="{DCA1B2C3-A01A-F474-C4F5-A4E78F48BA3E}"/>
                </a:ext>
              </a:extLst>
            </p:cNvPr>
            <p:cNvSpPr/>
            <p:nvPr/>
          </p:nvSpPr>
          <p:spPr>
            <a:xfrm rot="5400000">
              <a:off x="5281779" y="-1394682"/>
              <a:ext cx="639776" cy="5272158"/>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4" name="矩形: 圆顶角 4">
              <a:extLst>
                <a:ext uri="{FF2B5EF4-FFF2-40B4-BE49-F238E27FC236}">
                  <a16:creationId xmlns:a16="http://schemas.microsoft.com/office/drawing/2014/main" id="{FFECE2A6-791A-4C7C-C0C2-790E16F6380B}"/>
                </a:ext>
              </a:extLst>
            </p:cNvPr>
            <p:cNvSpPr txBox="1"/>
            <p:nvPr/>
          </p:nvSpPr>
          <p:spPr>
            <a:xfrm>
              <a:off x="2965589" y="952739"/>
              <a:ext cx="5240927" cy="5773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12</a:t>
              </a:r>
              <a:r>
                <a:rPr lang="zh-CN" altLang="en-US" sz="1500" kern="1200" dirty="0"/>
                <a:t>亿月活</a:t>
              </a:r>
              <a:endParaRPr lang="en-US" sz="1500" kern="1200" dirty="0"/>
            </a:p>
          </p:txBody>
        </p:sp>
      </p:grpSp>
      <p:grpSp>
        <p:nvGrpSpPr>
          <p:cNvPr id="9" name="组合 8">
            <a:extLst>
              <a:ext uri="{FF2B5EF4-FFF2-40B4-BE49-F238E27FC236}">
                <a16:creationId xmlns:a16="http://schemas.microsoft.com/office/drawing/2014/main" id="{25F5C6F1-02B9-B9C3-0056-A1EF470AFB46}"/>
              </a:ext>
            </a:extLst>
          </p:cNvPr>
          <p:cNvGrpSpPr/>
          <p:nvPr/>
        </p:nvGrpSpPr>
        <p:grpSpPr>
          <a:xfrm>
            <a:off x="307985" y="1773796"/>
            <a:ext cx="2965588" cy="799720"/>
            <a:chOff x="0" y="841536"/>
            <a:chExt cx="2965588" cy="799720"/>
          </a:xfrm>
        </p:grpSpPr>
        <p:sp>
          <p:nvSpPr>
            <p:cNvPr id="10" name="矩形: 圆角 9">
              <a:extLst>
                <a:ext uri="{FF2B5EF4-FFF2-40B4-BE49-F238E27FC236}">
                  <a16:creationId xmlns:a16="http://schemas.microsoft.com/office/drawing/2014/main" id="{91FA132A-37D6-9072-0FEE-71F4AD617D17}"/>
                </a:ext>
              </a:extLst>
            </p:cNvPr>
            <p:cNvSpPr/>
            <p:nvPr/>
          </p:nvSpPr>
          <p:spPr>
            <a:xfrm>
              <a:off x="0" y="841536"/>
              <a:ext cx="2965588" cy="79972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矩形: 圆角 6">
              <a:extLst>
                <a:ext uri="{FF2B5EF4-FFF2-40B4-BE49-F238E27FC236}">
                  <a16:creationId xmlns:a16="http://schemas.microsoft.com/office/drawing/2014/main" id="{7E9AE727-2AC1-DC7E-F4C3-3808C6AB9525}"/>
                </a:ext>
              </a:extLst>
            </p:cNvPr>
            <p:cNvSpPr txBox="1"/>
            <p:nvPr/>
          </p:nvSpPr>
          <p:spPr>
            <a:xfrm>
              <a:off x="39039" y="880575"/>
              <a:ext cx="2887510" cy="7216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t>社交网络</a:t>
              </a:r>
              <a:endParaRPr lang="en-US" sz="2400" kern="1200" dirty="0"/>
            </a:p>
          </p:txBody>
        </p:sp>
      </p:grpSp>
      <p:grpSp>
        <p:nvGrpSpPr>
          <p:cNvPr id="15" name="组合 14">
            <a:extLst>
              <a:ext uri="{FF2B5EF4-FFF2-40B4-BE49-F238E27FC236}">
                <a16:creationId xmlns:a16="http://schemas.microsoft.com/office/drawing/2014/main" id="{132451A1-F649-B062-F910-1CFBBB9728C0}"/>
              </a:ext>
            </a:extLst>
          </p:cNvPr>
          <p:cNvGrpSpPr/>
          <p:nvPr/>
        </p:nvGrpSpPr>
        <p:grpSpPr>
          <a:xfrm>
            <a:off x="3273573" y="3297723"/>
            <a:ext cx="5272158" cy="639776"/>
            <a:chOff x="2965588" y="921509"/>
            <a:chExt cx="5272158" cy="639776"/>
          </a:xfrm>
        </p:grpSpPr>
        <p:sp>
          <p:nvSpPr>
            <p:cNvPr id="16" name="矩形: 圆顶角 15">
              <a:extLst>
                <a:ext uri="{FF2B5EF4-FFF2-40B4-BE49-F238E27FC236}">
                  <a16:creationId xmlns:a16="http://schemas.microsoft.com/office/drawing/2014/main" id="{A6168193-68A6-4A1A-EC11-BF0B14CA2909}"/>
                </a:ext>
              </a:extLst>
            </p:cNvPr>
            <p:cNvSpPr/>
            <p:nvPr/>
          </p:nvSpPr>
          <p:spPr>
            <a:xfrm rot="5400000">
              <a:off x="5281779" y="-1394682"/>
              <a:ext cx="639776" cy="5272158"/>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矩形: 圆顶角 4">
              <a:extLst>
                <a:ext uri="{FF2B5EF4-FFF2-40B4-BE49-F238E27FC236}">
                  <a16:creationId xmlns:a16="http://schemas.microsoft.com/office/drawing/2014/main" id="{E32D786E-8B3D-4996-C814-E7F7C8B02E7B}"/>
                </a:ext>
              </a:extLst>
            </p:cNvPr>
            <p:cNvSpPr txBox="1"/>
            <p:nvPr/>
          </p:nvSpPr>
          <p:spPr>
            <a:xfrm>
              <a:off x="2965589" y="952739"/>
              <a:ext cx="5240927" cy="5773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zh-CN" altLang="en-US" sz="1500" kern="1200" dirty="0"/>
                <a:t>王者荣耀，影响联盟</a:t>
              </a:r>
              <a:endParaRPr lang="en-US" sz="1500" kern="1200" dirty="0"/>
            </a:p>
          </p:txBody>
        </p:sp>
      </p:grpSp>
      <p:grpSp>
        <p:nvGrpSpPr>
          <p:cNvPr id="18" name="组合 17">
            <a:extLst>
              <a:ext uri="{FF2B5EF4-FFF2-40B4-BE49-F238E27FC236}">
                <a16:creationId xmlns:a16="http://schemas.microsoft.com/office/drawing/2014/main" id="{E9547436-91E2-2BD8-F4C4-18B40E1A9416}"/>
              </a:ext>
            </a:extLst>
          </p:cNvPr>
          <p:cNvGrpSpPr/>
          <p:nvPr/>
        </p:nvGrpSpPr>
        <p:grpSpPr>
          <a:xfrm>
            <a:off x="307985" y="3217750"/>
            <a:ext cx="2965588" cy="799720"/>
            <a:chOff x="0" y="841536"/>
            <a:chExt cx="2965588" cy="799720"/>
          </a:xfrm>
        </p:grpSpPr>
        <p:sp>
          <p:nvSpPr>
            <p:cNvPr id="19" name="矩形: 圆角 18">
              <a:extLst>
                <a:ext uri="{FF2B5EF4-FFF2-40B4-BE49-F238E27FC236}">
                  <a16:creationId xmlns:a16="http://schemas.microsoft.com/office/drawing/2014/main" id="{7AD039BB-F3BE-54B3-6EAB-C91F2A8C2112}"/>
                </a:ext>
              </a:extLst>
            </p:cNvPr>
            <p:cNvSpPr/>
            <p:nvPr/>
          </p:nvSpPr>
          <p:spPr>
            <a:xfrm>
              <a:off x="0" y="841536"/>
              <a:ext cx="2965588" cy="79972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矩形: 圆角 6">
              <a:extLst>
                <a:ext uri="{FF2B5EF4-FFF2-40B4-BE49-F238E27FC236}">
                  <a16:creationId xmlns:a16="http://schemas.microsoft.com/office/drawing/2014/main" id="{2D3B9974-9FC3-DB7A-DF2A-81F694FE0EAF}"/>
                </a:ext>
              </a:extLst>
            </p:cNvPr>
            <p:cNvSpPr txBox="1"/>
            <p:nvPr/>
          </p:nvSpPr>
          <p:spPr>
            <a:xfrm>
              <a:off x="39039" y="880575"/>
              <a:ext cx="2887510" cy="7216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t>腾讯游戏</a:t>
              </a:r>
              <a:endParaRPr lang="en-US" sz="2400" kern="1200" dirty="0"/>
            </a:p>
          </p:txBody>
        </p:sp>
      </p:grpSp>
      <p:grpSp>
        <p:nvGrpSpPr>
          <p:cNvPr id="21" name="组合 20">
            <a:extLst>
              <a:ext uri="{FF2B5EF4-FFF2-40B4-BE49-F238E27FC236}">
                <a16:creationId xmlns:a16="http://schemas.microsoft.com/office/drawing/2014/main" id="{D3F6C9AC-54A9-038A-2239-FF9E280AACD6}"/>
              </a:ext>
            </a:extLst>
          </p:cNvPr>
          <p:cNvGrpSpPr/>
          <p:nvPr/>
        </p:nvGrpSpPr>
        <p:grpSpPr>
          <a:xfrm>
            <a:off x="3273574" y="4816310"/>
            <a:ext cx="5272158" cy="639776"/>
            <a:chOff x="2965588" y="921509"/>
            <a:chExt cx="5272158" cy="639776"/>
          </a:xfrm>
        </p:grpSpPr>
        <p:sp>
          <p:nvSpPr>
            <p:cNvPr id="22" name="矩形: 圆顶角 21">
              <a:extLst>
                <a:ext uri="{FF2B5EF4-FFF2-40B4-BE49-F238E27FC236}">
                  <a16:creationId xmlns:a16="http://schemas.microsoft.com/office/drawing/2014/main" id="{F83E9436-0D71-CB5F-3418-66E244FFA3CB}"/>
                </a:ext>
              </a:extLst>
            </p:cNvPr>
            <p:cNvSpPr/>
            <p:nvPr/>
          </p:nvSpPr>
          <p:spPr>
            <a:xfrm rot="5400000">
              <a:off x="5281779" y="-1394682"/>
              <a:ext cx="639776" cy="5272158"/>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3" name="矩形: 圆顶角 4">
              <a:extLst>
                <a:ext uri="{FF2B5EF4-FFF2-40B4-BE49-F238E27FC236}">
                  <a16:creationId xmlns:a16="http://schemas.microsoft.com/office/drawing/2014/main" id="{44D90F18-B7D5-11B8-E62C-9805F93BD9F5}"/>
                </a:ext>
              </a:extLst>
            </p:cNvPr>
            <p:cNvSpPr txBox="1"/>
            <p:nvPr/>
          </p:nvSpPr>
          <p:spPr>
            <a:xfrm>
              <a:off x="2965589" y="952739"/>
              <a:ext cx="5240927" cy="5773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Epic Games, Spotify, </a:t>
              </a:r>
              <a:r>
                <a:rPr lang="zh-CN" altLang="en-US" sz="1500" kern="1200" dirty="0"/>
                <a:t>京东，拼多多</a:t>
              </a:r>
              <a:endParaRPr lang="en-US" sz="1500" kern="1200" dirty="0"/>
            </a:p>
          </p:txBody>
        </p:sp>
      </p:grpSp>
      <p:grpSp>
        <p:nvGrpSpPr>
          <p:cNvPr id="24" name="组合 23">
            <a:extLst>
              <a:ext uri="{FF2B5EF4-FFF2-40B4-BE49-F238E27FC236}">
                <a16:creationId xmlns:a16="http://schemas.microsoft.com/office/drawing/2014/main" id="{06DA15D1-A000-D9E8-F982-E850D83D5A44}"/>
              </a:ext>
            </a:extLst>
          </p:cNvPr>
          <p:cNvGrpSpPr/>
          <p:nvPr/>
        </p:nvGrpSpPr>
        <p:grpSpPr>
          <a:xfrm>
            <a:off x="307986" y="4736337"/>
            <a:ext cx="2965588" cy="799720"/>
            <a:chOff x="0" y="841536"/>
            <a:chExt cx="2965588" cy="799720"/>
          </a:xfrm>
        </p:grpSpPr>
        <p:sp>
          <p:nvSpPr>
            <p:cNvPr id="25" name="矩形: 圆角 24">
              <a:extLst>
                <a:ext uri="{FF2B5EF4-FFF2-40B4-BE49-F238E27FC236}">
                  <a16:creationId xmlns:a16="http://schemas.microsoft.com/office/drawing/2014/main" id="{D95D347D-865E-4BF8-0D88-441955870A3B}"/>
                </a:ext>
              </a:extLst>
            </p:cNvPr>
            <p:cNvSpPr/>
            <p:nvPr/>
          </p:nvSpPr>
          <p:spPr>
            <a:xfrm>
              <a:off x="0" y="841536"/>
              <a:ext cx="2965588" cy="79972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矩形: 圆角 6">
              <a:extLst>
                <a:ext uri="{FF2B5EF4-FFF2-40B4-BE49-F238E27FC236}">
                  <a16:creationId xmlns:a16="http://schemas.microsoft.com/office/drawing/2014/main" id="{CD826E9E-11D7-C171-0F20-04E7D641A127}"/>
                </a:ext>
              </a:extLst>
            </p:cNvPr>
            <p:cNvSpPr txBox="1"/>
            <p:nvPr/>
          </p:nvSpPr>
          <p:spPr>
            <a:xfrm>
              <a:off x="39039" y="880575"/>
              <a:ext cx="2887510" cy="7216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t>腾讯投资</a:t>
              </a:r>
              <a:endParaRPr lang="en-US" sz="2400" kern="1200" dirty="0"/>
            </a:p>
          </p:txBody>
        </p:sp>
      </p:grpSp>
      <p:pic>
        <p:nvPicPr>
          <p:cNvPr id="1026" name="Picture 2" descr="WeChat | The Hang Seng University of ...">
            <a:extLst>
              <a:ext uri="{FF2B5EF4-FFF2-40B4-BE49-F238E27FC236}">
                <a16:creationId xmlns:a16="http://schemas.microsoft.com/office/drawing/2014/main" id="{1B3DF887-15AD-73E0-9A45-61447576E8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8429" y="1536052"/>
            <a:ext cx="1139971" cy="11399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q下载-腾讯qq电脑版官网下载-qq下载安装 ...">
            <a:extLst>
              <a:ext uri="{FF2B5EF4-FFF2-40B4-BE49-F238E27FC236}">
                <a16:creationId xmlns:a16="http://schemas.microsoft.com/office/drawing/2014/main" id="{835F5634-5B58-B7C5-3260-3D4A6373F5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13781" y="1548104"/>
            <a:ext cx="1139971" cy="11399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nor of Kings - VGMdb">
            <a:extLst>
              <a:ext uri="{FF2B5EF4-FFF2-40B4-BE49-F238E27FC236}">
                <a16:creationId xmlns:a16="http://schemas.microsoft.com/office/drawing/2014/main" id="{66B14148-B63E-E223-303A-984686A130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8194" y="2887235"/>
            <a:ext cx="1360440" cy="146074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eague of Legends logo">
            <a:extLst>
              <a:ext uri="{FF2B5EF4-FFF2-40B4-BE49-F238E27FC236}">
                <a16:creationId xmlns:a16="http://schemas.microsoft.com/office/drawing/2014/main" id="{7A5E7634-082F-0CD1-788E-0B19F4EDA8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87524" y="3029956"/>
            <a:ext cx="1139972" cy="113997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potify Music - Microsoft Apps">
            <a:extLst>
              <a:ext uri="{FF2B5EF4-FFF2-40B4-BE49-F238E27FC236}">
                <a16:creationId xmlns:a16="http://schemas.microsoft.com/office/drawing/2014/main" id="{E6BE7374-E2A3-6250-BE8C-FD59F9A745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18428" y="4566213"/>
            <a:ext cx="1139968" cy="113996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emu (marketplace) - Wikipedia">
            <a:extLst>
              <a:ext uri="{FF2B5EF4-FFF2-40B4-BE49-F238E27FC236}">
                <a16:creationId xmlns:a16="http://schemas.microsoft.com/office/drawing/2014/main" id="{E0CAFC52-231E-02B1-9175-8B2A195653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50372" y="4522834"/>
            <a:ext cx="1103380" cy="1103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011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D7221C28-5FD3-48F5-A4FE-9346E23014B9}"/>
              </a:ext>
            </a:extLst>
          </p:cNvPr>
          <p:cNvGrpSpPr/>
          <p:nvPr/>
        </p:nvGrpSpPr>
        <p:grpSpPr>
          <a:xfrm>
            <a:off x="543042" y="0"/>
            <a:ext cx="576000" cy="1008000"/>
            <a:chOff x="873246" y="0"/>
            <a:chExt cx="576000" cy="1008000"/>
          </a:xfrm>
        </p:grpSpPr>
        <p:sp>
          <p:nvSpPr>
            <p:cNvPr id="5" name="矩形 4">
              <a:extLst>
                <a:ext uri="{FF2B5EF4-FFF2-40B4-BE49-F238E27FC236}">
                  <a16:creationId xmlns:a16="http://schemas.microsoft.com/office/drawing/2014/main" id="{AB295C76-93C8-4C09-9CD6-BA94E6F69A2C}"/>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椭圆 5">
              <a:extLst>
                <a:ext uri="{FF2B5EF4-FFF2-40B4-BE49-F238E27FC236}">
                  <a16:creationId xmlns:a16="http://schemas.microsoft.com/office/drawing/2014/main" id="{3CF114FA-2E96-44F8-A6E3-0866826D297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椭圆 6">
              <a:extLst>
                <a:ext uri="{FF2B5EF4-FFF2-40B4-BE49-F238E27FC236}">
                  <a16:creationId xmlns:a16="http://schemas.microsoft.com/office/drawing/2014/main" id="{3781620C-FE2C-4E11-82BC-F930641269F1}"/>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 name="文本框 7">
            <a:extLst>
              <a:ext uri="{FF2B5EF4-FFF2-40B4-BE49-F238E27FC236}">
                <a16:creationId xmlns:a16="http://schemas.microsoft.com/office/drawing/2014/main" id="{FC5E7084-E9F1-459A-B7B4-47E09D60642E}"/>
              </a:ext>
            </a:extLst>
          </p:cNvPr>
          <p:cNvSpPr txBox="1"/>
          <p:nvPr/>
        </p:nvSpPr>
        <p:spPr>
          <a:xfrm>
            <a:off x="1282482" y="487332"/>
            <a:ext cx="3674404" cy="523220"/>
          </a:xfrm>
          <a:prstGeom prst="rect">
            <a:avLst/>
          </a:prstGeom>
          <a:noFill/>
        </p:spPr>
        <p:txBody>
          <a:bodyPr wrap="none" rtlCol="0">
            <a:spAutoFit/>
          </a:bodyPr>
          <a:lstStyle/>
          <a:p>
            <a:r>
              <a:rPr kumimoji="1" lang="en-US" altLang="zh-CN" sz="2800" b="1" dirty="0">
                <a:latin typeface="TencentSans W7" panose="020C04030202040F0204" pitchFamily="34" charset="-122"/>
                <a:ea typeface="TencentSans W7" panose="020C04030202040F0204" pitchFamily="34" charset="-122"/>
              </a:rPr>
              <a:t>TDSQL: Who we are?</a:t>
            </a:r>
          </a:p>
        </p:txBody>
      </p:sp>
      <p:grpSp>
        <p:nvGrpSpPr>
          <p:cNvPr id="2" name="组合 1">
            <a:extLst>
              <a:ext uri="{FF2B5EF4-FFF2-40B4-BE49-F238E27FC236}">
                <a16:creationId xmlns:a16="http://schemas.microsoft.com/office/drawing/2014/main" id="{16661D93-3DBA-6A42-25E1-A24F34F6B572}"/>
              </a:ext>
            </a:extLst>
          </p:cNvPr>
          <p:cNvGrpSpPr/>
          <p:nvPr/>
        </p:nvGrpSpPr>
        <p:grpSpPr>
          <a:xfrm>
            <a:off x="4608887" y="1773798"/>
            <a:ext cx="5272158" cy="639776"/>
            <a:chOff x="2965588" y="921509"/>
            <a:chExt cx="5272158" cy="639776"/>
          </a:xfrm>
        </p:grpSpPr>
        <p:sp>
          <p:nvSpPr>
            <p:cNvPr id="13" name="矩形: 圆顶角 12">
              <a:extLst>
                <a:ext uri="{FF2B5EF4-FFF2-40B4-BE49-F238E27FC236}">
                  <a16:creationId xmlns:a16="http://schemas.microsoft.com/office/drawing/2014/main" id="{DCA1B2C3-A01A-F474-C4F5-A4E78F48BA3E}"/>
                </a:ext>
              </a:extLst>
            </p:cNvPr>
            <p:cNvSpPr/>
            <p:nvPr/>
          </p:nvSpPr>
          <p:spPr>
            <a:xfrm rot="5400000">
              <a:off x="5281779" y="-1394682"/>
              <a:ext cx="639776" cy="5272158"/>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4" name="矩形: 圆顶角 4">
              <a:extLst>
                <a:ext uri="{FF2B5EF4-FFF2-40B4-BE49-F238E27FC236}">
                  <a16:creationId xmlns:a16="http://schemas.microsoft.com/office/drawing/2014/main" id="{FFECE2A6-791A-4C7C-C0C2-790E16F6380B}"/>
                </a:ext>
              </a:extLst>
            </p:cNvPr>
            <p:cNvSpPr txBox="1"/>
            <p:nvPr/>
          </p:nvSpPr>
          <p:spPr>
            <a:xfrm>
              <a:off x="2965589" y="952739"/>
              <a:ext cx="5240927" cy="5773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b="1" kern="1200" dirty="0"/>
                <a:t>Internal</a:t>
              </a:r>
              <a:r>
                <a:rPr lang="en-US" sz="1500" b="1" dirty="0"/>
                <a:t>: </a:t>
              </a:r>
              <a:r>
                <a:rPr lang="zh-CN" altLang="en-US" sz="1500" kern="1200" dirty="0"/>
                <a:t>内部业务高速增长，服务于内部业务</a:t>
              </a:r>
              <a:endParaRPr lang="en-US" sz="1500" kern="1200" dirty="0"/>
            </a:p>
          </p:txBody>
        </p:sp>
      </p:grpSp>
      <p:grpSp>
        <p:nvGrpSpPr>
          <p:cNvPr id="9" name="组合 8">
            <a:extLst>
              <a:ext uri="{FF2B5EF4-FFF2-40B4-BE49-F238E27FC236}">
                <a16:creationId xmlns:a16="http://schemas.microsoft.com/office/drawing/2014/main" id="{25F5C6F1-02B9-B9C3-0056-A1EF470AFB46}"/>
              </a:ext>
            </a:extLst>
          </p:cNvPr>
          <p:cNvGrpSpPr/>
          <p:nvPr/>
        </p:nvGrpSpPr>
        <p:grpSpPr>
          <a:xfrm>
            <a:off x="1643299" y="1693825"/>
            <a:ext cx="2965588" cy="799720"/>
            <a:chOff x="0" y="841536"/>
            <a:chExt cx="2965588" cy="799720"/>
          </a:xfrm>
          <a:solidFill>
            <a:schemeClr val="accent5">
              <a:lumMod val="40000"/>
              <a:lumOff val="60000"/>
            </a:schemeClr>
          </a:solidFill>
        </p:grpSpPr>
        <p:sp>
          <p:nvSpPr>
            <p:cNvPr id="10" name="矩形: 圆角 9">
              <a:extLst>
                <a:ext uri="{FF2B5EF4-FFF2-40B4-BE49-F238E27FC236}">
                  <a16:creationId xmlns:a16="http://schemas.microsoft.com/office/drawing/2014/main" id="{91FA132A-37D6-9072-0FEE-71F4AD617D17}"/>
                </a:ext>
              </a:extLst>
            </p:cNvPr>
            <p:cNvSpPr/>
            <p:nvPr/>
          </p:nvSpPr>
          <p:spPr>
            <a:xfrm>
              <a:off x="0" y="841536"/>
              <a:ext cx="2965588" cy="79972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矩形: 圆角 6">
              <a:extLst>
                <a:ext uri="{FF2B5EF4-FFF2-40B4-BE49-F238E27FC236}">
                  <a16:creationId xmlns:a16="http://schemas.microsoft.com/office/drawing/2014/main" id="{7E9AE727-2AC1-DC7E-F4C3-3808C6AB9525}"/>
                </a:ext>
              </a:extLst>
            </p:cNvPr>
            <p:cNvSpPr txBox="1"/>
            <p:nvPr/>
          </p:nvSpPr>
          <p:spPr>
            <a:xfrm>
              <a:off x="39039" y="880575"/>
              <a:ext cx="2887510" cy="72164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solidFill>
                    <a:schemeClr val="tx1"/>
                  </a:solidFill>
                </a:rPr>
                <a:t>阶段</a:t>
              </a:r>
              <a:r>
                <a:rPr lang="en-US" sz="2400" kern="1200" dirty="0">
                  <a:solidFill>
                    <a:schemeClr val="tx1"/>
                  </a:solidFill>
                </a:rPr>
                <a:t> 1 from 2007</a:t>
              </a:r>
            </a:p>
          </p:txBody>
        </p:sp>
      </p:grpSp>
      <p:grpSp>
        <p:nvGrpSpPr>
          <p:cNvPr id="15" name="组合 14">
            <a:extLst>
              <a:ext uri="{FF2B5EF4-FFF2-40B4-BE49-F238E27FC236}">
                <a16:creationId xmlns:a16="http://schemas.microsoft.com/office/drawing/2014/main" id="{132451A1-F649-B062-F910-1CFBBB9728C0}"/>
              </a:ext>
            </a:extLst>
          </p:cNvPr>
          <p:cNvGrpSpPr/>
          <p:nvPr/>
        </p:nvGrpSpPr>
        <p:grpSpPr>
          <a:xfrm>
            <a:off x="4608887" y="2936903"/>
            <a:ext cx="5272158" cy="639776"/>
            <a:chOff x="2965588" y="921509"/>
            <a:chExt cx="5272158" cy="639776"/>
          </a:xfrm>
        </p:grpSpPr>
        <p:sp>
          <p:nvSpPr>
            <p:cNvPr id="16" name="矩形: 圆顶角 15">
              <a:extLst>
                <a:ext uri="{FF2B5EF4-FFF2-40B4-BE49-F238E27FC236}">
                  <a16:creationId xmlns:a16="http://schemas.microsoft.com/office/drawing/2014/main" id="{A6168193-68A6-4A1A-EC11-BF0B14CA2909}"/>
                </a:ext>
              </a:extLst>
            </p:cNvPr>
            <p:cNvSpPr/>
            <p:nvPr/>
          </p:nvSpPr>
          <p:spPr>
            <a:xfrm rot="5400000">
              <a:off x="5281779" y="-1394682"/>
              <a:ext cx="639776" cy="5272158"/>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矩形: 圆顶角 4">
              <a:extLst>
                <a:ext uri="{FF2B5EF4-FFF2-40B4-BE49-F238E27FC236}">
                  <a16:creationId xmlns:a16="http://schemas.microsoft.com/office/drawing/2014/main" id="{E32D786E-8B3D-4996-C814-E7F7C8B02E7B}"/>
                </a:ext>
              </a:extLst>
            </p:cNvPr>
            <p:cNvSpPr txBox="1"/>
            <p:nvPr/>
          </p:nvSpPr>
          <p:spPr>
            <a:xfrm>
              <a:off x="2965589" y="952739"/>
              <a:ext cx="5240927" cy="5773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b="1" kern="1200" dirty="0"/>
                <a:t>External: </a:t>
              </a:r>
              <a:r>
                <a:rPr lang="zh-CN" altLang="en-US" sz="1500" dirty="0"/>
                <a:t>开始服务于合作伙伴</a:t>
              </a:r>
              <a:endParaRPr lang="en-US" sz="1500" kern="1200" dirty="0"/>
            </a:p>
          </p:txBody>
        </p:sp>
      </p:grpSp>
      <p:grpSp>
        <p:nvGrpSpPr>
          <p:cNvPr id="18" name="组合 17">
            <a:extLst>
              <a:ext uri="{FF2B5EF4-FFF2-40B4-BE49-F238E27FC236}">
                <a16:creationId xmlns:a16="http://schemas.microsoft.com/office/drawing/2014/main" id="{E9547436-91E2-2BD8-F4C4-18B40E1A9416}"/>
              </a:ext>
            </a:extLst>
          </p:cNvPr>
          <p:cNvGrpSpPr/>
          <p:nvPr/>
        </p:nvGrpSpPr>
        <p:grpSpPr>
          <a:xfrm>
            <a:off x="1643299" y="2856930"/>
            <a:ext cx="2965588" cy="799720"/>
            <a:chOff x="0" y="841536"/>
            <a:chExt cx="2965588" cy="799720"/>
          </a:xfrm>
          <a:solidFill>
            <a:schemeClr val="accent5">
              <a:lumMod val="40000"/>
              <a:lumOff val="60000"/>
            </a:schemeClr>
          </a:solidFill>
        </p:grpSpPr>
        <p:sp>
          <p:nvSpPr>
            <p:cNvPr id="19" name="矩形: 圆角 18">
              <a:extLst>
                <a:ext uri="{FF2B5EF4-FFF2-40B4-BE49-F238E27FC236}">
                  <a16:creationId xmlns:a16="http://schemas.microsoft.com/office/drawing/2014/main" id="{7AD039BB-F3BE-54B3-6EAB-C91F2A8C2112}"/>
                </a:ext>
              </a:extLst>
            </p:cNvPr>
            <p:cNvSpPr/>
            <p:nvPr/>
          </p:nvSpPr>
          <p:spPr>
            <a:xfrm>
              <a:off x="0" y="841536"/>
              <a:ext cx="2965588" cy="79972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矩形: 圆角 6">
              <a:extLst>
                <a:ext uri="{FF2B5EF4-FFF2-40B4-BE49-F238E27FC236}">
                  <a16:creationId xmlns:a16="http://schemas.microsoft.com/office/drawing/2014/main" id="{2D3B9974-9FC3-DB7A-DF2A-81F694FE0EAF}"/>
                </a:ext>
              </a:extLst>
            </p:cNvPr>
            <p:cNvSpPr txBox="1"/>
            <p:nvPr/>
          </p:nvSpPr>
          <p:spPr>
            <a:xfrm>
              <a:off x="39039" y="880575"/>
              <a:ext cx="2887510" cy="72164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solidFill>
                    <a:schemeClr val="tx1"/>
                  </a:solidFill>
                </a:rPr>
                <a:t>阶段</a:t>
              </a:r>
              <a:r>
                <a:rPr lang="en-US" sz="2400" kern="1200" dirty="0">
                  <a:solidFill>
                    <a:schemeClr val="tx1"/>
                  </a:solidFill>
                </a:rPr>
                <a:t> 2 from 2009</a:t>
              </a:r>
            </a:p>
          </p:txBody>
        </p:sp>
      </p:grpSp>
      <p:grpSp>
        <p:nvGrpSpPr>
          <p:cNvPr id="21" name="组合 20">
            <a:extLst>
              <a:ext uri="{FF2B5EF4-FFF2-40B4-BE49-F238E27FC236}">
                <a16:creationId xmlns:a16="http://schemas.microsoft.com/office/drawing/2014/main" id="{D3F6C9AC-54A9-038A-2239-FF9E280AACD6}"/>
              </a:ext>
            </a:extLst>
          </p:cNvPr>
          <p:cNvGrpSpPr/>
          <p:nvPr/>
        </p:nvGrpSpPr>
        <p:grpSpPr>
          <a:xfrm>
            <a:off x="4608887" y="4094670"/>
            <a:ext cx="5272158" cy="639776"/>
            <a:chOff x="2965588" y="921509"/>
            <a:chExt cx="5272158" cy="639776"/>
          </a:xfrm>
        </p:grpSpPr>
        <p:sp>
          <p:nvSpPr>
            <p:cNvPr id="22" name="矩形: 圆顶角 21">
              <a:extLst>
                <a:ext uri="{FF2B5EF4-FFF2-40B4-BE49-F238E27FC236}">
                  <a16:creationId xmlns:a16="http://schemas.microsoft.com/office/drawing/2014/main" id="{F83E9436-0D71-CB5F-3418-66E244FFA3CB}"/>
                </a:ext>
              </a:extLst>
            </p:cNvPr>
            <p:cNvSpPr/>
            <p:nvPr/>
          </p:nvSpPr>
          <p:spPr>
            <a:xfrm rot="5400000">
              <a:off x="5281779" y="-1394682"/>
              <a:ext cx="639776" cy="5272158"/>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3" name="矩形: 圆顶角 4">
              <a:extLst>
                <a:ext uri="{FF2B5EF4-FFF2-40B4-BE49-F238E27FC236}">
                  <a16:creationId xmlns:a16="http://schemas.microsoft.com/office/drawing/2014/main" id="{44D90F18-B7D5-11B8-E62C-9805F93BD9F5}"/>
                </a:ext>
              </a:extLst>
            </p:cNvPr>
            <p:cNvSpPr txBox="1"/>
            <p:nvPr/>
          </p:nvSpPr>
          <p:spPr>
            <a:xfrm>
              <a:off x="2965589" y="952739"/>
              <a:ext cx="5240927" cy="5773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b="1" kern="1200" dirty="0"/>
                <a:t>Financial: </a:t>
              </a:r>
              <a:r>
                <a:rPr lang="zh-CN" altLang="en-US" sz="1500" dirty="0"/>
                <a:t>开始服务金融业务</a:t>
              </a:r>
              <a:endParaRPr lang="en-US" sz="1500" kern="1200" dirty="0"/>
            </a:p>
          </p:txBody>
        </p:sp>
      </p:grpSp>
      <p:grpSp>
        <p:nvGrpSpPr>
          <p:cNvPr id="24" name="组合 23">
            <a:extLst>
              <a:ext uri="{FF2B5EF4-FFF2-40B4-BE49-F238E27FC236}">
                <a16:creationId xmlns:a16="http://schemas.microsoft.com/office/drawing/2014/main" id="{06DA15D1-A000-D9E8-F982-E850D83D5A44}"/>
              </a:ext>
            </a:extLst>
          </p:cNvPr>
          <p:cNvGrpSpPr/>
          <p:nvPr/>
        </p:nvGrpSpPr>
        <p:grpSpPr>
          <a:xfrm>
            <a:off x="1643299" y="4014697"/>
            <a:ext cx="2965588" cy="799720"/>
            <a:chOff x="0" y="841536"/>
            <a:chExt cx="2965588" cy="799720"/>
          </a:xfrm>
          <a:solidFill>
            <a:schemeClr val="accent5">
              <a:lumMod val="40000"/>
              <a:lumOff val="60000"/>
            </a:schemeClr>
          </a:solidFill>
        </p:grpSpPr>
        <p:sp>
          <p:nvSpPr>
            <p:cNvPr id="25" name="矩形: 圆角 24">
              <a:extLst>
                <a:ext uri="{FF2B5EF4-FFF2-40B4-BE49-F238E27FC236}">
                  <a16:creationId xmlns:a16="http://schemas.microsoft.com/office/drawing/2014/main" id="{D95D347D-865E-4BF8-0D88-441955870A3B}"/>
                </a:ext>
              </a:extLst>
            </p:cNvPr>
            <p:cNvSpPr/>
            <p:nvPr/>
          </p:nvSpPr>
          <p:spPr>
            <a:xfrm>
              <a:off x="0" y="841536"/>
              <a:ext cx="2965588" cy="79972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矩形: 圆角 6">
              <a:extLst>
                <a:ext uri="{FF2B5EF4-FFF2-40B4-BE49-F238E27FC236}">
                  <a16:creationId xmlns:a16="http://schemas.microsoft.com/office/drawing/2014/main" id="{CD826E9E-11D7-C171-0F20-04E7D641A127}"/>
                </a:ext>
              </a:extLst>
            </p:cNvPr>
            <p:cNvSpPr txBox="1"/>
            <p:nvPr/>
          </p:nvSpPr>
          <p:spPr>
            <a:xfrm>
              <a:off x="39039" y="880575"/>
              <a:ext cx="2887510" cy="72164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solidFill>
                    <a:schemeClr val="tx1"/>
                  </a:solidFill>
                </a:rPr>
                <a:t>阶段</a:t>
              </a:r>
              <a:r>
                <a:rPr lang="en-US" sz="2400" kern="1200" dirty="0">
                  <a:solidFill>
                    <a:schemeClr val="tx1"/>
                  </a:solidFill>
                </a:rPr>
                <a:t> 3 from 2014</a:t>
              </a:r>
            </a:p>
          </p:txBody>
        </p:sp>
      </p:grpSp>
      <p:grpSp>
        <p:nvGrpSpPr>
          <p:cNvPr id="35" name="组合 34">
            <a:extLst>
              <a:ext uri="{FF2B5EF4-FFF2-40B4-BE49-F238E27FC236}">
                <a16:creationId xmlns:a16="http://schemas.microsoft.com/office/drawing/2014/main" id="{0BF372CE-8467-4CFF-5A3F-BB1C9C669A49}"/>
              </a:ext>
            </a:extLst>
          </p:cNvPr>
          <p:cNvGrpSpPr/>
          <p:nvPr/>
        </p:nvGrpSpPr>
        <p:grpSpPr>
          <a:xfrm>
            <a:off x="4577657" y="5252437"/>
            <a:ext cx="5272158" cy="639776"/>
            <a:chOff x="2965588" y="921509"/>
            <a:chExt cx="5272158" cy="639776"/>
          </a:xfrm>
        </p:grpSpPr>
        <p:sp>
          <p:nvSpPr>
            <p:cNvPr id="36" name="矩形: 圆顶角 35">
              <a:extLst>
                <a:ext uri="{FF2B5EF4-FFF2-40B4-BE49-F238E27FC236}">
                  <a16:creationId xmlns:a16="http://schemas.microsoft.com/office/drawing/2014/main" id="{A1BF7505-DC33-B74C-CB5B-AF3832203CA2}"/>
                </a:ext>
              </a:extLst>
            </p:cNvPr>
            <p:cNvSpPr/>
            <p:nvPr/>
          </p:nvSpPr>
          <p:spPr>
            <a:xfrm rot="5400000">
              <a:off x="5281779" y="-1394682"/>
              <a:ext cx="639776" cy="5272158"/>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7" name="矩形: 圆顶角 4">
              <a:extLst>
                <a:ext uri="{FF2B5EF4-FFF2-40B4-BE49-F238E27FC236}">
                  <a16:creationId xmlns:a16="http://schemas.microsoft.com/office/drawing/2014/main" id="{AE6AE03E-A3A6-10BA-0648-411DE371F669}"/>
                </a:ext>
              </a:extLst>
            </p:cNvPr>
            <p:cNvSpPr txBox="1"/>
            <p:nvPr/>
          </p:nvSpPr>
          <p:spPr>
            <a:xfrm>
              <a:off x="2965589" y="952739"/>
              <a:ext cx="5240927" cy="5773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b="1" kern="1200" dirty="0"/>
                <a:t>S</a:t>
              </a:r>
              <a:r>
                <a:rPr lang="en-US" altLang="zh-CN" sz="1500" b="1" kern="1200" dirty="0"/>
                <a:t>caling: </a:t>
              </a:r>
              <a:r>
                <a:rPr lang="zh-CN" altLang="en-US" sz="1500" kern="1200" dirty="0"/>
                <a:t>目标应用到各行各业</a:t>
              </a:r>
              <a:endParaRPr lang="en-US" sz="1500" kern="1200" dirty="0"/>
            </a:p>
          </p:txBody>
        </p:sp>
      </p:grpSp>
      <p:grpSp>
        <p:nvGrpSpPr>
          <p:cNvPr id="38" name="组合 37">
            <a:extLst>
              <a:ext uri="{FF2B5EF4-FFF2-40B4-BE49-F238E27FC236}">
                <a16:creationId xmlns:a16="http://schemas.microsoft.com/office/drawing/2014/main" id="{CDD966A0-09A6-D9E7-0ED4-82E1A1816085}"/>
              </a:ext>
            </a:extLst>
          </p:cNvPr>
          <p:cNvGrpSpPr/>
          <p:nvPr/>
        </p:nvGrpSpPr>
        <p:grpSpPr>
          <a:xfrm>
            <a:off x="1612069" y="5172464"/>
            <a:ext cx="2965588" cy="799720"/>
            <a:chOff x="0" y="841536"/>
            <a:chExt cx="2965588" cy="799720"/>
          </a:xfrm>
          <a:solidFill>
            <a:schemeClr val="accent5">
              <a:lumMod val="40000"/>
              <a:lumOff val="60000"/>
            </a:schemeClr>
          </a:solidFill>
        </p:grpSpPr>
        <p:sp>
          <p:nvSpPr>
            <p:cNvPr id="39" name="矩形: 圆角 38">
              <a:extLst>
                <a:ext uri="{FF2B5EF4-FFF2-40B4-BE49-F238E27FC236}">
                  <a16:creationId xmlns:a16="http://schemas.microsoft.com/office/drawing/2014/main" id="{90C135CD-9C01-C87D-5897-0D6CBADA8079}"/>
                </a:ext>
              </a:extLst>
            </p:cNvPr>
            <p:cNvSpPr/>
            <p:nvPr/>
          </p:nvSpPr>
          <p:spPr>
            <a:xfrm>
              <a:off x="0" y="841536"/>
              <a:ext cx="2965588" cy="79972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0" name="矩形: 圆角 6">
              <a:extLst>
                <a:ext uri="{FF2B5EF4-FFF2-40B4-BE49-F238E27FC236}">
                  <a16:creationId xmlns:a16="http://schemas.microsoft.com/office/drawing/2014/main" id="{0C544958-7A53-3153-4607-277DD623732A}"/>
                </a:ext>
              </a:extLst>
            </p:cNvPr>
            <p:cNvSpPr txBox="1"/>
            <p:nvPr/>
          </p:nvSpPr>
          <p:spPr>
            <a:xfrm>
              <a:off x="39039" y="880575"/>
              <a:ext cx="2887510" cy="72164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zh-CN" altLang="en-US" sz="2400" dirty="0">
                  <a:solidFill>
                    <a:schemeClr val="tx1"/>
                  </a:solidFill>
                </a:rPr>
                <a:t>阶段</a:t>
              </a:r>
              <a:r>
                <a:rPr lang="en-US" sz="2400" dirty="0">
                  <a:solidFill>
                    <a:schemeClr val="tx1"/>
                  </a:solidFill>
                </a:rPr>
                <a:t> 4 from 2022</a:t>
              </a:r>
              <a:endParaRPr lang="en-US" sz="2400" kern="1200" dirty="0">
                <a:solidFill>
                  <a:schemeClr val="tx1"/>
                </a:solidFill>
              </a:endParaRPr>
            </a:p>
          </p:txBody>
        </p:sp>
      </p:grpSp>
    </p:spTree>
    <p:extLst>
      <p:ext uri="{BB962C8B-B14F-4D97-AF65-F5344CB8AC3E}">
        <p14:creationId xmlns:p14="http://schemas.microsoft.com/office/powerpoint/2010/main" val="3526648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D7221C28-5FD3-48F5-A4FE-9346E23014B9}"/>
              </a:ext>
            </a:extLst>
          </p:cNvPr>
          <p:cNvGrpSpPr/>
          <p:nvPr/>
        </p:nvGrpSpPr>
        <p:grpSpPr>
          <a:xfrm>
            <a:off x="543042" y="0"/>
            <a:ext cx="576000" cy="1008000"/>
            <a:chOff x="873246" y="0"/>
            <a:chExt cx="576000" cy="1008000"/>
          </a:xfrm>
        </p:grpSpPr>
        <p:sp>
          <p:nvSpPr>
            <p:cNvPr id="5" name="矩形 4">
              <a:extLst>
                <a:ext uri="{FF2B5EF4-FFF2-40B4-BE49-F238E27FC236}">
                  <a16:creationId xmlns:a16="http://schemas.microsoft.com/office/drawing/2014/main" id="{AB295C76-93C8-4C09-9CD6-BA94E6F69A2C}"/>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椭圆 5">
              <a:extLst>
                <a:ext uri="{FF2B5EF4-FFF2-40B4-BE49-F238E27FC236}">
                  <a16:creationId xmlns:a16="http://schemas.microsoft.com/office/drawing/2014/main" id="{3CF114FA-2E96-44F8-A6E3-0866826D297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椭圆 6">
              <a:extLst>
                <a:ext uri="{FF2B5EF4-FFF2-40B4-BE49-F238E27FC236}">
                  <a16:creationId xmlns:a16="http://schemas.microsoft.com/office/drawing/2014/main" id="{3781620C-FE2C-4E11-82BC-F930641269F1}"/>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 name="文本框 7">
            <a:extLst>
              <a:ext uri="{FF2B5EF4-FFF2-40B4-BE49-F238E27FC236}">
                <a16:creationId xmlns:a16="http://schemas.microsoft.com/office/drawing/2014/main" id="{FC5E7084-E9F1-459A-B7B4-47E09D60642E}"/>
              </a:ext>
            </a:extLst>
          </p:cNvPr>
          <p:cNvSpPr txBox="1"/>
          <p:nvPr/>
        </p:nvSpPr>
        <p:spPr>
          <a:xfrm>
            <a:off x="1282482" y="487332"/>
            <a:ext cx="2811988" cy="523220"/>
          </a:xfrm>
          <a:prstGeom prst="rect">
            <a:avLst/>
          </a:prstGeom>
          <a:noFill/>
        </p:spPr>
        <p:txBody>
          <a:bodyPr wrap="none" rtlCol="0">
            <a:spAutoFit/>
          </a:bodyPr>
          <a:lstStyle/>
          <a:p>
            <a:r>
              <a:rPr kumimoji="1" lang="en-US" altLang="zh-CN" sz="2800" b="1" dirty="0">
                <a:latin typeface="TencentSans W7" panose="020C04030202040F0204" pitchFamily="34" charset="-122"/>
                <a:ea typeface="TencentSans W7" panose="020C04030202040F0204" pitchFamily="34" charset="-122"/>
              </a:rPr>
              <a:t>TDSQL </a:t>
            </a:r>
            <a:r>
              <a:rPr kumimoji="1" lang="zh-CN" altLang="en-US" sz="2800" b="1" dirty="0">
                <a:latin typeface="TencentSans W7" panose="020C04030202040F0204" pitchFamily="34" charset="-122"/>
                <a:ea typeface="TencentSans W7" panose="020C04030202040F0204" pitchFamily="34" charset="-122"/>
              </a:rPr>
              <a:t>产品矩阵</a:t>
            </a:r>
            <a:endParaRPr kumimoji="1" lang="en-US" altLang="zh-CN" sz="2800" b="1" dirty="0">
              <a:latin typeface="TencentSans W7" panose="020C04030202040F0204" pitchFamily="34" charset="-122"/>
              <a:ea typeface="TencentSans W7" panose="020C04030202040F0204" pitchFamily="34" charset="-122"/>
            </a:endParaRPr>
          </a:p>
        </p:txBody>
      </p:sp>
      <p:pic>
        <p:nvPicPr>
          <p:cNvPr id="3" name="图片 2" descr="图形用户界面, 应用程序, 网站&#10;&#10;描述已自动生成">
            <a:extLst>
              <a:ext uri="{FF2B5EF4-FFF2-40B4-BE49-F238E27FC236}">
                <a16:creationId xmlns:a16="http://schemas.microsoft.com/office/drawing/2014/main" id="{85633F89-5F5C-9A66-7CD9-3482631845E5}"/>
              </a:ext>
            </a:extLst>
          </p:cNvPr>
          <p:cNvPicPr>
            <a:picLocks noChangeAspect="1"/>
          </p:cNvPicPr>
          <p:nvPr/>
        </p:nvPicPr>
        <p:blipFill>
          <a:blip r:embed="rId3"/>
          <a:stretch>
            <a:fillRect/>
          </a:stretch>
        </p:blipFill>
        <p:spPr>
          <a:xfrm>
            <a:off x="615042" y="1265828"/>
            <a:ext cx="10616522" cy="4872425"/>
          </a:xfrm>
          <a:prstGeom prst="rect">
            <a:avLst/>
          </a:prstGeom>
        </p:spPr>
      </p:pic>
    </p:spTree>
    <p:extLst>
      <p:ext uri="{BB962C8B-B14F-4D97-AF65-F5344CB8AC3E}">
        <p14:creationId xmlns:p14="http://schemas.microsoft.com/office/powerpoint/2010/main" val="1165581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D7221C28-5FD3-48F5-A4FE-9346E23014B9}"/>
              </a:ext>
            </a:extLst>
          </p:cNvPr>
          <p:cNvGrpSpPr/>
          <p:nvPr/>
        </p:nvGrpSpPr>
        <p:grpSpPr>
          <a:xfrm>
            <a:off x="543042" y="0"/>
            <a:ext cx="576000" cy="1008000"/>
            <a:chOff x="873246" y="0"/>
            <a:chExt cx="576000" cy="1008000"/>
          </a:xfrm>
        </p:grpSpPr>
        <p:sp>
          <p:nvSpPr>
            <p:cNvPr id="5" name="矩形 4">
              <a:extLst>
                <a:ext uri="{FF2B5EF4-FFF2-40B4-BE49-F238E27FC236}">
                  <a16:creationId xmlns:a16="http://schemas.microsoft.com/office/drawing/2014/main" id="{AB295C76-93C8-4C09-9CD6-BA94E6F69A2C}"/>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椭圆 5">
              <a:extLst>
                <a:ext uri="{FF2B5EF4-FFF2-40B4-BE49-F238E27FC236}">
                  <a16:creationId xmlns:a16="http://schemas.microsoft.com/office/drawing/2014/main" id="{3CF114FA-2E96-44F8-A6E3-0866826D297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椭圆 6">
              <a:extLst>
                <a:ext uri="{FF2B5EF4-FFF2-40B4-BE49-F238E27FC236}">
                  <a16:creationId xmlns:a16="http://schemas.microsoft.com/office/drawing/2014/main" id="{3781620C-FE2C-4E11-82BC-F930641269F1}"/>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 name="文本框 7">
            <a:extLst>
              <a:ext uri="{FF2B5EF4-FFF2-40B4-BE49-F238E27FC236}">
                <a16:creationId xmlns:a16="http://schemas.microsoft.com/office/drawing/2014/main" id="{FC5E7084-E9F1-459A-B7B4-47E09D60642E}"/>
              </a:ext>
            </a:extLst>
          </p:cNvPr>
          <p:cNvSpPr txBox="1"/>
          <p:nvPr/>
        </p:nvSpPr>
        <p:spPr>
          <a:xfrm>
            <a:off x="1282482" y="487332"/>
            <a:ext cx="4594528" cy="523220"/>
          </a:xfrm>
          <a:prstGeom prst="rect">
            <a:avLst/>
          </a:prstGeom>
          <a:noFill/>
        </p:spPr>
        <p:txBody>
          <a:bodyPr wrap="none" rtlCol="0">
            <a:spAutoFit/>
          </a:bodyPr>
          <a:lstStyle/>
          <a:p>
            <a:r>
              <a:rPr kumimoji="1" lang="en-US" altLang="zh-CN" sz="2800" b="1" dirty="0">
                <a:latin typeface="TencentSans W7" panose="020C04030202040F0204" pitchFamily="34" charset="-122"/>
                <a:ea typeface="TencentSans W7" panose="020C04030202040F0204" pitchFamily="34" charset="-122"/>
              </a:rPr>
              <a:t>TDSQL TPC-C </a:t>
            </a:r>
            <a:r>
              <a:rPr kumimoji="1" lang="zh-CN" altLang="en-US" sz="2800" b="1" dirty="0">
                <a:latin typeface="TencentSans W7" panose="020C04030202040F0204" pitchFamily="34" charset="-122"/>
                <a:ea typeface="TencentSans W7" panose="020C04030202040F0204" pitchFamily="34" charset="-122"/>
              </a:rPr>
              <a:t>基准测试第一</a:t>
            </a:r>
            <a:endParaRPr kumimoji="1" lang="en-US" altLang="zh-CN" sz="2800" b="1" dirty="0">
              <a:latin typeface="TencentSans W7" panose="020C04030202040F0204" pitchFamily="34" charset="-122"/>
              <a:ea typeface="TencentSans W7" panose="020C04030202040F0204" pitchFamily="34" charset="-122"/>
            </a:endParaRPr>
          </a:p>
        </p:txBody>
      </p:sp>
      <p:pic>
        <p:nvPicPr>
          <p:cNvPr id="2" name="图片 1" descr="图片1">
            <a:extLst>
              <a:ext uri="{FF2B5EF4-FFF2-40B4-BE49-F238E27FC236}">
                <a16:creationId xmlns:a16="http://schemas.microsoft.com/office/drawing/2014/main" id="{265CF232-D4A0-924C-C7F1-0A8EE0E75BDE}"/>
              </a:ext>
            </a:extLst>
          </p:cNvPr>
          <p:cNvPicPr>
            <a:picLocks noChangeAspect="1"/>
          </p:cNvPicPr>
          <p:nvPr/>
        </p:nvPicPr>
        <p:blipFill>
          <a:blip r:embed="rId27"/>
          <a:stretch>
            <a:fillRect/>
          </a:stretch>
        </p:blipFill>
        <p:spPr>
          <a:xfrm>
            <a:off x="376555" y="3275693"/>
            <a:ext cx="11210290" cy="1493520"/>
          </a:xfrm>
          <a:prstGeom prst="rect">
            <a:avLst/>
          </a:prstGeom>
        </p:spPr>
      </p:pic>
      <p:grpSp>
        <p:nvGrpSpPr>
          <p:cNvPr id="9" name="组合 8">
            <a:extLst>
              <a:ext uri="{FF2B5EF4-FFF2-40B4-BE49-F238E27FC236}">
                <a16:creationId xmlns:a16="http://schemas.microsoft.com/office/drawing/2014/main" id="{B2E22DC2-BE13-30DD-9635-06031A879621}"/>
              </a:ext>
            </a:extLst>
          </p:cNvPr>
          <p:cNvGrpSpPr/>
          <p:nvPr/>
        </p:nvGrpSpPr>
        <p:grpSpPr>
          <a:xfrm>
            <a:off x="1854476" y="3581400"/>
            <a:ext cx="1476000" cy="1447005"/>
            <a:chOff x="1968776" y="3717290"/>
            <a:chExt cx="1476000" cy="1447005"/>
          </a:xfrm>
        </p:grpSpPr>
        <p:grpSp>
          <p:nvGrpSpPr>
            <p:cNvPr id="10" name="组合 9">
              <a:extLst>
                <a:ext uri="{FF2B5EF4-FFF2-40B4-BE49-F238E27FC236}">
                  <a16:creationId xmlns:a16="http://schemas.microsoft.com/office/drawing/2014/main" id="{EC2B0A63-E4FC-C6DB-ECA0-1707DBD3F1B0}"/>
                </a:ext>
              </a:extLst>
            </p:cNvPr>
            <p:cNvGrpSpPr>
              <a:grpSpLocks noChangeAspect="1"/>
            </p:cNvGrpSpPr>
            <p:nvPr/>
          </p:nvGrpSpPr>
          <p:grpSpPr>
            <a:xfrm>
              <a:off x="1968776" y="3717290"/>
              <a:ext cx="1476000" cy="1447005"/>
              <a:chOff x="5055" y="2802"/>
              <a:chExt cx="1709" cy="1675"/>
            </a:xfrm>
          </p:grpSpPr>
          <p:sp>
            <p:nvSpPr>
              <p:cNvPr id="12" name="椭圆 11">
                <a:extLst>
                  <a:ext uri="{FF2B5EF4-FFF2-40B4-BE49-F238E27FC236}">
                    <a16:creationId xmlns:a16="http://schemas.microsoft.com/office/drawing/2014/main" id="{153807B9-5A3F-0355-FAA4-1E77C80AE2B7}"/>
                  </a:ext>
                </a:extLst>
              </p:cNvPr>
              <p:cNvSpPr/>
              <p:nvPr>
                <p:custDataLst>
                  <p:tags r:id="rId23"/>
                </p:custDataLst>
              </p:nvPr>
            </p:nvSpPr>
            <p:spPr>
              <a:xfrm>
                <a:off x="5226" y="2925"/>
                <a:ext cx="1073" cy="1086"/>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3" name="图片 12" descr="未标题-1-00022">
                <a:extLst>
                  <a:ext uri="{FF2B5EF4-FFF2-40B4-BE49-F238E27FC236}">
                    <a16:creationId xmlns:a16="http://schemas.microsoft.com/office/drawing/2014/main" id="{A5682F46-92D5-3770-88D2-7B61D11CAA8D}"/>
                  </a:ext>
                </a:extLst>
              </p:cNvPr>
              <p:cNvPicPr>
                <a:picLocks noChangeAspect="1"/>
              </p:cNvPicPr>
              <p:nvPr>
                <p:custDataLst>
                  <p:tags r:id="rId24"/>
                </p:custDataLst>
              </p:nvPr>
            </p:nvPicPr>
            <p:blipFill>
              <a:blip r:embed="rId28"/>
              <a:stretch>
                <a:fillRect/>
              </a:stretch>
            </p:blipFill>
            <p:spPr>
              <a:xfrm>
                <a:off x="5055" y="2802"/>
                <a:ext cx="1709" cy="1675"/>
              </a:xfrm>
              <a:prstGeom prst="rect">
                <a:avLst/>
              </a:prstGeom>
            </p:spPr>
          </p:pic>
        </p:grpSp>
        <p:sp>
          <p:nvSpPr>
            <p:cNvPr id="11" name="文本框 10">
              <a:extLst>
                <a:ext uri="{FF2B5EF4-FFF2-40B4-BE49-F238E27FC236}">
                  <a16:creationId xmlns:a16="http://schemas.microsoft.com/office/drawing/2014/main" id="{00D3DD77-42A1-B666-F578-490B8814C68D}"/>
                </a:ext>
              </a:extLst>
            </p:cNvPr>
            <p:cNvSpPr txBox="1"/>
            <p:nvPr>
              <p:custDataLst>
                <p:tags r:id="rId22"/>
              </p:custDataLst>
            </p:nvPr>
          </p:nvSpPr>
          <p:spPr>
            <a:xfrm>
              <a:off x="2014220" y="4017373"/>
              <a:ext cx="1167765" cy="521970"/>
            </a:xfrm>
            <a:prstGeom prst="rect">
              <a:avLst/>
            </a:prstGeom>
            <a:ln w="12700">
              <a:prstDash val="solid"/>
              <a:miter/>
            </a:ln>
            <a:effectLst>
              <a:outerShdw blurRad="38100" dist="38100" algn="l" rotWithShape="0">
                <a:prstClr val="black">
                  <a:alpha val="13000"/>
                </a:prstClr>
              </a:outerShdw>
            </a:effectLst>
          </p:spPr>
          <p:txBody>
            <a:bodyPr wrap="square">
              <a:spAutoFit/>
            </a:bodyPr>
            <a:lstStyle/>
            <a:p>
              <a:pPr lvl="0" algn="ctr">
                <a:buSzTx/>
              </a:pPr>
              <a:r>
                <a:rPr lang="en-US" altLang="zh-CN" dirty="0">
                  <a:solidFill>
                    <a:schemeClr val="bg1"/>
                  </a:solidFill>
                  <a:uFillTx/>
                  <a:latin typeface="方正兰亭中黑简体" panose="02000000000000000000" charset="-122"/>
                  <a:ea typeface="方正兰亭中黑简体" panose="02000000000000000000" charset="-122"/>
                </a:rPr>
                <a:t>Hyper-</a:t>
              </a:r>
            </a:p>
            <a:p>
              <a:pPr lvl="0" algn="ctr">
                <a:buSzTx/>
              </a:pPr>
              <a:r>
                <a:rPr lang="en-US" altLang="zh-CN" dirty="0">
                  <a:solidFill>
                    <a:schemeClr val="bg1"/>
                  </a:solidFill>
                  <a:uFillTx/>
                  <a:latin typeface="方正兰亭中黑简体" panose="02000000000000000000" charset="-122"/>
                  <a:ea typeface="方正兰亭中黑简体" panose="02000000000000000000" charset="-122"/>
                </a:rPr>
                <a:t>Scale</a:t>
              </a:r>
            </a:p>
          </p:txBody>
        </p:sp>
      </p:grpSp>
      <p:grpSp>
        <p:nvGrpSpPr>
          <p:cNvPr id="14" name="组合 13">
            <a:extLst>
              <a:ext uri="{FF2B5EF4-FFF2-40B4-BE49-F238E27FC236}">
                <a16:creationId xmlns:a16="http://schemas.microsoft.com/office/drawing/2014/main" id="{2F29DA7A-3570-7603-5A80-5C7C825D6F76}"/>
              </a:ext>
            </a:extLst>
          </p:cNvPr>
          <p:cNvGrpSpPr/>
          <p:nvPr/>
        </p:nvGrpSpPr>
        <p:grpSpPr>
          <a:xfrm>
            <a:off x="1071880" y="1717675"/>
            <a:ext cx="2634615" cy="791210"/>
            <a:chOff x="1805" y="3510"/>
            <a:chExt cx="4149" cy="1246"/>
          </a:xfrm>
        </p:grpSpPr>
        <p:sp>
          <p:nvSpPr>
            <p:cNvPr id="15" name="文本框 14">
              <a:extLst>
                <a:ext uri="{FF2B5EF4-FFF2-40B4-BE49-F238E27FC236}">
                  <a16:creationId xmlns:a16="http://schemas.microsoft.com/office/drawing/2014/main" id="{E1074AD8-44FE-620B-FEB7-61E27EB685E4}"/>
                </a:ext>
              </a:extLst>
            </p:cNvPr>
            <p:cNvSpPr txBox="1"/>
            <p:nvPr>
              <p:custDataLst>
                <p:tags r:id="rId20"/>
              </p:custDataLst>
            </p:nvPr>
          </p:nvSpPr>
          <p:spPr>
            <a:xfrm>
              <a:off x="3046" y="3723"/>
              <a:ext cx="2908" cy="822"/>
            </a:xfrm>
            <a:prstGeom prst="rect">
              <a:avLst/>
            </a:prstGeom>
            <a:ln w="6350">
              <a:prstDash val="solid"/>
            </a:ln>
          </p:spPr>
          <p:txBody>
            <a:bodyPr wrap="square">
              <a:spAutoFit/>
            </a:bodyPr>
            <a:lstStyle/>
            <a:p>
              <a:pPr lvl="0" algn="l">
                <a:buSzTx/>
              </a:pPr>
              <a:r>
                <a:rPr lang="zh-CN" sz="2800">
                  <a:solidFill>
                    <a:srgbClr val="0052D7"/>
                  </a:solidFill>
                  <a:uFillTx/>
                  <a:latin typeface="方正兰亭中黑简体" panose="02000000000000000000" charset="-122"/>
                  <a:ea typeface="方正兰亭中黑简体" panose="02000000000000000000" charset="-122"/>
                </a:rPr>
                <a:t>1650</a:t>
              </a:r>
              <a:r>
                <a:rPr lang="zh-CN" sz="2000">
                  <a:solidFill>
                    <a:srgbClr val="0052D7"/>
                  </a:solidFill>
                  <a:uFillTx/>
                  <a:latin typeface="方正兰亭中黑简体" panose="02000000000000000000" charset="-122"/>
                  <a:ea typeface="方正兰亭中黑简体" panose="02000000000000000000" charset="-122"/>
                </a:rPr>
                <a:t> </a:t>
              </a:r>
              <a:r>
                <a:rPr lang="zh-CN">
                  <a:solidFill>
                    <a:srgbClr val="0052D7"/>
                  </a:solidFill>
                  <a:uFillTx/>
                  <a:latin typeface="方正兰亭中黑简体" panose="02000000000000000000" charset="-122"/>
                  <a:ea typeface="方正兰亭中黑简体" panose="02000000000000000000" charset="-122"/>
                </a:rPr>
                <a:t>Nodes</a:t>
              </a:r>
            </a:p>
          </p:txBody>
        </p:sp>
        <p:pic>
          <p:nvPicPr>
            <p:cNvPr id="16" name="图片 15" descr="未标题-1-0002">
              <a:extLst>
                <a:ext uri="{FF2B5EF4-FFF2-40B4-BE49-F238E27FC236}">
                  <a16:creationId xmlns:a16="http://schemas.microsoft.com/office/drawing/2014/main" id="{0641CCE6-C933-ECE7-23A4-F67D930A8635}"/>
                </a:ext>
              </a:extLst>
            </p:cNvPr>
            <p:cNvPicPr/>
            <p:nvPr>
              <p:custDataLst>
                <p:tags r:id="rId21"/>
              </p:custDataLst>
            </p:nvPr>
          </p:nvPicPr>
          <p:blipFill>
            <a:blip r:embed="rId29"/>
            <a:stretch>
              <a:fillRect/>
            </a:stretch>
          </p:blipFill>
          <p:spPr>
            <a:xfrm>
              <a:off x="1805" y="3510"/>
              <a:ext cx="1304" cy="1247"/>
            </a:xfrm>
            <a:prstGeom prst="rect">
              <a:avLst/>
            </a:prstGeom>
          </p:spPr>
        </p:pic>
      </p:grpSp>
      <p:sp>
        <p:nvSpPr>
          <p:cNvPr id="17" name="文本框 16">
            <a:extLst>
              <a:ext uri="{FF2B5EF4-FFF2-40B4-BE49-F238E27FC236}">
                <a16:creationId xmlns:a16="http://schemas.microsoft.com/office/drawing/2014/main" id="{8FB5AFD3-F3DB-C390-E118-C436A97C73D3}"/>
              </a:ext>
            </a:extLst>
          </p:cNvPr>
          <p:cNvSpPr txBox="1"/>
          <p:nvPr>
            <p:custDataLst>
              <p:tags r:id="rId1"/>
            </p:custDataLst>
          </p:nvPr>
        </p:nvSpPr>
        <p:spPr>
          <a:xfrm>
            <a:off x="966470" y="5387340"/>
            <a:ext cx="3034665" cy="543560"/>
          </a:xfrm>
          <a:prstGeom prst="rect">
            <a:avLst/>
          </a:prstGeom>
          <a:ln w="12700">
            <a:prstDash val="solid"/>
            <a:miter/>
          </a:ln>
        </p:spPr>
        <p:txBody>
          <a:bodyPr wrap="square">
            <a:noAutofit/>
          </a:bodyPr>
          <a:lstStyle/>
          <a:p>
            <a:pPr lvl="0" algn="just">
              <a:lnSpc>
                <a:spcPct val="150000"/>
              </a:lnSpc>
            </a:pPr>
            <a:r>
              <a:rPr lang="zh-CN" altLang="en-US" sz="1500" dirty="0">
                <a:solidFill>
                  <a:schemeClr val="dk1">
                    <a:hueOff val="0"/>
                    <a:satOff val="0"/>
                    <a:lumOff val="0"/>
                    <a:alphaOff val="0"/>
                  </a:schemeClr>
                </a:solidFill>
              </a:rPr>
              <a:t>一个拥有</a:t>
            </a:r>
            <a:r>
              <a:rPr lang="en-US" altLang="zh-CN" sz="1500" dirty="0">
                <a:solidFill>
                  <a:schemeClr val="dk1">
                    <a:hueOff val="0"/>
                    <a:satOff val="0"/>
                    <a:lumOff val="0"/>
                    <a:alphaOff val="0"/>
                  </a:schemeClr>
                </a:solidFill>
              </a:rPr>
              <a:t>1650</a:t>
            </a:r>
            <a:r>
              <a:rPr lang="zh-CN" altLang="en-US" sz="1500" dirty="0">
                <a:solidFill>
                  <a:schemeClr val="dk1">
                    <a:hueOff val="0"/>
                    <a:satOff val="0"/>
                    <a:lumOff val="0"/>
                    <a:alphaOff val="0"/>
                  </a:schemeClr>
                </a:solidFill>
              </a:rPr>
              <a:t>个节点的集群通过连续运行</a:t>
            </a:r>
            <a:r>
              <a:rPr lang="en-US" altLang="zh-CN" sz="1500" dirty="0">
                <a:solidFill>
                  <a:schemeClr val="dk1">
                    <a:hueOff val="0"/>
                    <a:satOff val="0"/>
                    <a:lumOff val="0"/>
                    <a:alphaOff val="0"/>
                  </a:schemeClr>
                </a:solidFill>
              </a:rPr>
              <a:t>TPC-C</a:t>
            </a:r>
            <a:r>
              <a:rPr lang="zh-CN" altLang="en-US" sz="1500" dirty="0">
                <a:solidFill>
                  <a:schemeClr val="dk1">
                    <a:hueOff val="0"/>
                    <a:satOff val="0"/>
                    <a:lumOff val="0"/>
                    <a:alphaOff val="0"/>
                  </a:schemeClr>
                </a:solidFill>
              </a:rPr>
              <a:t>测试进行了为期</a:t>
            </a:r>
            <a:r>
              <a:rPr lang="en-US" altLang="zh-CN" sz="1500" dirty="0">
                <a:solidFill>
                  <a:schemeClr val="dk1">
                    <a:hueOff val="0"/>
                    <a:satOff val="0"/>
                    <a:lumOff val="0"/>
                    <a:alphaOff val="0"/>
                  </a:schemeClr>
                </a:solidFill>
              </a:rPr>
              <a:t>8</a:t>
            </a:r>
            <a:r>
              <a:rPr lang="zh-CN" altLang="en-US" sz="1500" dirty="0">
                <a:solidFill>
                  <a:schemeClr val="dk1">
                    <a:hueOff val="0"/>
                    <a:satOff val="0"/>
                    <a:lumOff val="0"/>
                    <a:alphaOff val="0"/>
                  </a:schemeClr>
                </a:solidFill>
              </a:rPr>
              <a:t>小时的压力测试。</a:t>
            </a:r>
            <a:endParaRPr lang="zh-CN" sz="1500" dirty="0">
              <a:solidFill>
                <a:schemeClr val="dk1">
                  <a:hueOff val="0"/>
                  <a:satOff val="0"/>
                  <a:lumOff val="0"/>
                  <a:alphaOff val="0"/>
                </a:schemeClr>
              </a:solidFill>
            </a:endParaRPr>
          </a:p>
        </p:txBody>
      </p:sp>
      <p:cxnSp>
        <p:nvCxnSpPr>
          <p:cNvPr id="18" name="Straight Connector 6">
            <a:extLst>
              <a:ext uri="{FF2B5EF4-FFF2-40B4-BE49-F238E27FC236}">
                <a16:creationId xmlns:a16="http://schemas.microsoft.com/office/drawing/2014/main" id="{60F8006C-5473-3315-A782-5BD65FC7CA34}"/>
              </a:ext>
            </a:extLst>
          </p:cNvPr>
          <p:cNvCxnSpPr/>
          <p:nvPr>
            <p:custDataLst>
              <p:tags r:id="rId2"/>
            </p:custDataLst>
          </p:nvPr>
        </p:nvCxnSpPr>
        <p:spPr>
          <a:xfrm flipV="1">
            <a:off x="4336098" y="1769110"/>
            <a:ext cx="0" cy="2531745"/>
          </a:xfrm>
          <a:prstGeom prst="line">
            <a:avLst/>
          </a:prstGeom>
          <a:ln w="12700" cmpd="sng">
            <a:solidFill>
              <a:schemeClr val="tx1">
                <a:alpha val="30000"/>
              </a:schemeClr>
            </a:solidFill>
            <a:prstDash val="dash"/>
          </a:ln>
        </p:spPr>
      </p:cxnSp>
      <p:grpSp>
        <p:nvGrpSpPr>
          <p:cNvPr id="19" name="组合 18">
            <a:extLst>
              <a:ext uri="{FF2B5EF4-FFF2-40B4-BE49-F238E27FC236}">
                <a16:creationId xmlns:a16="http://schemas.microsoft.com/office/drawing/2014/main" id="{661A39E4-227A-563B-BC15-AFA5529D0FB5}"/>
              </a:ext>
            </a:extLst>
          </p:cNvPr>
          <p:cNvGrpSpPr/>
          <p:nvPr/>
        </p:nvGrpSpPr>
        <p:grpSpPr>
          <a:xfrm>
            <a:off x="5541010" y="3840480"/>
            <a:ext cx="1500797" cy="1447005"/>
            <a:chOff x="5655310" y="3976370"/>
            <a:chExt cx="1500797" cy="1447005"/>
          </a:xfrm>
        </p:grpSpPr>
        <p:grpSp>
          <p:nvGrpSpPr>
            <p:cNvPr id="20" name="组合 19">
              <a:extLst>
                <a:ext uri="{FF2B5EF4-FFF2-40B4-BE49-F238E27FC236}">
                  <a16:creationId xmlns:a16="http://schemas.microsoft.com/office/drawing/2014/main" id="{E42BF405-3295-DC26-82AC-BEA0EBB47C67}"/>
                </a:ext>
              </a:extLst>
            </p:cNvPr>
            <p:cNvGrpSpPr>
              <a:grpSpLocks noChangeAspect="1"/>
            </p:cNvGrpSpPr>
            <p:nvPr/>
          </p:nvGrpSpPr>
          <p:grpSpPr>
            <a:xfrm>
              <a:off x="5680107" y="3976370"/>
              <a:ext cx="1476000" cy="1447005"/>
              <a:chOff x="5055" y="2802"/>
              <a:chExt cx="1709" cy="1675"/>
            </a:xfrm>
          </p:grpSpPr>
          <p:sp>
            <p:nvSpPr>
              <p:cNvPr id="22" name="椭圆 21">
                <a:extLst>
                  <a:ext uri="{FF2B5EF4-FFF2-40B4-BE49-F238E27FC236}">
                    <a16:creationId xmlns:a16="http://schemas.microsoft.com/office/drawing/2014/main" id="{8202FEAF-8ADD-AA59-067F-183A850FCCCF}"/>
                  </a:ext>
                </a:extLst>
              </p:cNvPr>
              <p:cNvSpPr/>
              <p:nvPr>
                <p:custDataLst>
                  <p:tags r:id="rId18"/>
                </p:custDataLst>
              </p:nvPr>
            </p:nvSpPr>
            <p:spPr>
              <a:xfrm>
                <a:off x="5226" y="2925"/>
                <a:ext cx="1073" cy="1086"/>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23" name="图片 22" descr="未标题-1-00022">
                <a:extLst>
                  <a:ext uri="{FF2B5EF4-FFF2-40B4-BE49-F238E27FC236}">
                    <a16:creationId xmlns:a16="http://schemas.microsoft.com/office/drawing/2014/main" id="{335084E4-5416-8444-5779-77D2678E6D86}"/>
                  </a:ext>
                </a:extLst>
              </p:cNvPr>
              <p:cNvPicPr>
                <a:picLocks noChangeAspect="1"/>
              </p:cNvPicPr>
              <p:nvPr>
                <p:custDataLst>
                  <p:tags r:id="rId19"/>
                </p:custDataLst>
              </p:nvPr>
            </p:nvPicPr>
            <p:blipFill>
              <a:blip r:embed="rId28"/>
              <a:stretch>
                <a:fillRect/>
              </a:stretch>
            </p:blipFill>
            <p:spPr>
              <a:xfrm>
                <a:off x="5055" y="2802"/>
                <a:ext cx="1709" cy="1675"/>
              </a:xfrm>
              <a:prstGeom prst="rect">
                <a:avLst/>
              </a:prstGeom>
            </p:spPr>
          </p:pic>
        </p:grpSp>
        <p:sp>
          <p:nvSpPr>
            <p:cNvPr id="21" name="文本框 20">
              <a:extLst>
                <a:ext uri="{FF2B5EF4-FFF2-40B4-BE49-F238E27FC236}">
                  <a16:creationId xmlns:a16="http://schemas.microsoft.com/office/drawing/2014/main" id="{36E7C36C-7BEE-D600-A86F-A2AEBA80E575}"/>
                </a:ext>
              </a:extLst>
            </p:cNvPr>
            <p:cNvSpPr txBox="1"/>
            <p:nvPr>
              <p:custDataLst>
                <p:tags r:id="rId17"/>
              </p:custDataLst>
            </p:nvPr>
          </p:nvSpPr>
          <p:spPr>
            <a:xfrm>
              <a:off x="5655310" y="4194743"/>
              <a:ext cx="1293497" cy="646331"/>
            </a:xfrm>
            <a:prstGeom prst="rect">
              <a:avLst/>
            </a:prstGeom>
            <a:ln w="12700">
              <a:prstDash val="solid"/>
              <a:miter/>
            </a:ln>
            <a:effectLst>
              <a:outerShdw blurRad="38100" dist="38100" algn="l" rotWithShape="0">
                <a:prstClr val="black">
                  <a:alpha val="13000"/>
                </a:prstClr>
              </a:outerShdw>
            </a:effectLst>
          </p:spPr>
          <p:txBody>
            <a:bodyPr wrap="square">
              <a:spAutoFit/>
            </a:bodyPr>
            <a:lstStyle/>
            <a:p>
              <a:pPr lvl="0" algn="ctr">
                <a:buSzTx/>
              </a:pPr>
              <a:r>
                <a:rPr lang="en-US" altLang="zh-CN" dirty="0">
                  <a:solidFill>
                    <a:schemeClr val="bg1"/>
                  </a:solidFill>
                  <a:uFillTx/>
                  <a:latin typeface="方正兰亭中黑简体" panose="02000000000000000000" charset="-122"/>
                  <a:ea typeface="方正兰亭中黑简体" panose="02000000000000000000" charset="-122"/>
                </a:rPr>
                <a:t>Cost-Effective</a:t>
              </a:r>
            </a:p>
          </p:txBody>
        </p:sp>
      </p:grpSp>
      <p:grpSp>
        <p:nvGrpSpPr>
          <p:cNvPr id="24" name="组合 23">
            <a:extLst>
              <a:ext uri="{FF2B5EF4-FFF2-40B4-BE49-F238E27FC236}">
                <a16:creationId xmlns:a16="http://schemas.microsoft.com/office/drawing/2014/main" id="{2593088D-13A7-CF74-A5F9-3B6F5DDFDA55}"/>
              </a:ext>
            </a:extLst>
          </p:cNvPr>
          <p:cNvGrpSpPr/>
          <p:nvPr/>
        </p:nvGrpSpPr>
        <p:grpSpPr>
          <a:xfrm>
            <a:off x="4805680" y="1717675"/>
            <a:ext cx="2865755" cy="1542415"/>
            <a:chOff x="4919980" y="1853565"/>
            <a:chExt cx="2865755" cy="1542415"/>
          </a:xfrm>
        </p:grpSpPr>
        <p:sp>
          <p:nvSpPr>
            <p:cNvPr id="25" name="文本框 24">
              <a:extLst>
                <a:ext uri="{FF2B5EF4-FFF2-40B4-BE49-F238E27FC236}">
                  <a16:creationId xmlns:a16="http://schemas.microsoft.com/office/drawing/2014/main" id="{4DC7B1C9-4C62-55A8-DA19-4CEB44D9CBEE}"/>
                </a:ext>
              </a:extLst>
            </p:cNvPr>
            <p:cNvSpPr txBox="1"/>
            <p:nvPr>
              <p:custDataLst>
                <p:tags r:id="rId13"/>
              </p:custDataLst>
            </p:nvPr>
          </p:nvSpPr>
          <p:spPr>
            <a:xfrm>
              <a:off x="5600700" y="2793683"/>
              <a:ext cx="1319530" cy="521970"/>
            </a:xfrm>
            <a:prstGeom prst="rect">
              <a:avLst/>
            </a:prstGeom>
            <a:ln w="6350">
              <a:prstDash val="solid"/>
            </a:ln>
          </p:spPr>
          <p:txBody>
            <a:bodyPr wrap="square">
              <a:spAutoFit/>
            </a:bodyPr>
            <a:lstStyle/>
            <a:p>
              <a:pPr lvl="0" algn="l">
                <a:buSzTx/>
              </a:pPr>
              <a:r>
                <a:rPr lang="zh-CN" sz="2800">
                  <a:solidFill>
                    <a:srgbClr val="0052D7"/>
                  </a:solidFill>
                  <a:uFillTx/>
                  <a:latin typeface="方正兰亭中黑简体" panose="02000000000000000000" charset="-122"/>
                  <a:ea typeface="方正兰亭中黑简体" panose="02000000000000000000" charset="-122"/>
                </a:rPr>
                <a:t>1/3</a:t>
              </a:r>
              <a:r>
                <a:rPr lang="en-US" altLang="zh-CN" sz="2800">
                  <a:solidFill>
                    <a:srgbClr val="0052D7"/>
                  </a:solidFill>
                  <a:uFillTx/>
                  <a:latin typeface="方正兰亭中黑简体" panose="02000000000000000000" charset="-122"/>
                  <a:ea typeface="方正兰亭中黑简体" panose="02000000000000000000" charset="-122"/>
                </a:rPr>
                <a:t> </a:t>
              </a:r>
              <a:r>
                <a:rPr lang="zh-CN">
                  <a:solidFill>
                    <a:srgbClr val="0052D7"/>
                  </a:solidFill>
                  <a:uFillTx/>
                  <a:latin typeface="方正兰亭中黑简体" panose="02000000000000000000" charset="-122"/>
                  <a:ea typeface="方正兰亭中黑简体" panose="02000000000000000000" charset="-122"/>
                </a:rPr>
                <a:t>Cost</a:t>
              </a:r>
            </a:p>
          </p:txBody>
        </p:sp>
        <p:sp>
          <p:nvSpPr>
            <p:cNvPr id="26" name="文本框 25">
              <a:extLst>
                <a:ext uri="{FF2B5EF4-FFF2-40B4-BE49-F238E27FC236}">
                  <a16:creationId xmlns:a16="http://schemas.microsoft.com/office/drawing/2014/main" id="{9AB72ED3-CD55-D6A8-FB01-465E9883493C}"/>
                </a:ext>
              </a:extLst>
            </p:cNvPr>
            <p:cNvSpPr txBox="1"/>
            <p:nvPr>
              <p:custDataLst>
                <p:tags r:id="rId14"/>
              </p:custDataLst>
            </p:nvPr>
          </p:nvSpPr>
          <p:spPr>
            <a:xfrm>
              <a:off x="5600700" y="1916430"/>
              <a:ext cx="2185035" cy="521970"/>
            </a:xfrm>
            <a:prstGeom prst="rect">
              <a:avLst/>
            </a:prstGeom>
            <a:ln w="6350">
              <a:prstDash val="solid"/>
            </a:ln>
          </p:spPr>
          <p:txBody>
            <a:bodyPr wrap="square">
              <a:spAutoFit/>
            </a:bodyPr>
            <a:lstStyle/>
            <a:p>
              <a:pPr lvl="0" algn="l">
                <a:buSzTx/>
              </a:pPr>
              <a:r>
                <a:rPr lang="zh-CN" sz="2800" dirty="0">
                  <a:solidFill>
                    <a:srgbClr val="0052D7"/>
                  </a:solidFill>
                  <a:uFillTx/>
                  <a:latin typeface="方正兰亭中黑简体" panose="02000000000000000000" charset="-122"/>
                  <a:ea typeface="方正兰亭中黑简体" panose="02000000000000000000" charset="-122"/>
                </a:rPr>
                <a:t>814.8M</a:t>
              </a:r>
              <a:r>
                <a:rPr lang="en-US" altLang="zh-CN" sz="2800" dirty="0">
                  <a:solidFill>
                    <a:srgbClr val="0052D7"/>
                  </a:solidFill>
                  <a:uFillTx/>
                  <a:latin typeface="方正兰亭中黑简体" panose="02000000000000000000" charset="-122"/>
                  <a:ea typeface="方正兰亭中黑简体" panose="02000000000000000000" charset="-122"/>
                </a:rPr>
                <a:t> </a:t>
              </a:r>
              <a:r>
                <a:rPr lang="zh-CN" dirty="0">
                  <a:solidFill>
                    <a:srgbClr val="0052D7"/>
                  </a:solidFill>
                  <a:uFillTx/>
                  <a:latin typeface="方正兰亭中黑简体" panose="02000000000000000000" charset="-122"/>
                  <a:ea typeface="方正兰亭中黑简体" panose="02000000000000000000" charset="-122"/>
                </a:rPr>
                <a:t>tpmC</a:t>
              </a:r>
            </a:p>
          </p:txBody>
        </p:sp>
        <p:grpSp>
          <p:nvGrpSpPr>
            <p:cNvPr id="27" name="组合 26">
              <a:extLst>
                <a:ext uri="{FF2B5EF4-FFF2-40B4-BE49-F238E27FC236}">
                  <a16:creationId xmlns:a16="http://schemas.microsoft.com/office/drawing/2014/main" id="{549F6AC6-759E-2196-8401-4D3AE204B9D7}"/>
                </a:ext>
              </a:extLst>
            </p:cNvPr>
            <p:cNvGrpSpPr/>
            <p:nvPr/>
          </p:nvGrpSpPr>
          <p:grpSpPr>
            <a:xfrm>
              <a:off x="4919980" y="1853565"/>
              <a:ext cx="674370" cy="1542415"/>
              <a:chOff x="7511" y="3678"/>
              <a:chExt cx="1062" cy="2429"/>
            </a:xfrm>
          </p:grpSpPr>
          <p:pic>
            <p:nvPicPr>
              <p:cNvPr id="28" name="图片 27" descr="未标题-1-0003">
                <a:extLst>
                  <a:ext uri="{FF2B5EF4-FFF2-40B4-BE49-F238E27FC236}">
                    <a16:creationId xmlns:a16="http://schemas.microsoft.com/office/drawing/2014/main" id="{A813A96E-C9C3-5BEF-ABBE-99022BAFEB7A}"/>
                  </a:ext>
                </a:extLst>
              </p:cNvPr>
              <p:cNvPicPr>
                <a:picLocks noChangeAspect="1"/>
              </p:cNvPicPr>
              <p:nvPr>
                <p:custDataLst>
                  <p:tags r:id="rId15"/>
                </p:custDataLst>
              </p:nvPr>
            </p:nvPicPr>
            <p:blipFill>
              <a:blip r:embed="rId30"/>
              <a:stretch>
                <a:fillRect/>
              </a:stretch>
            </p:blipFill>
            <p:spPr>
              <a:xfrm>
                <a:off x="7511" y="5031"/>
                <a:ext cx="1062" cy="1077"/>
              </a:xfrm>
              <a:prstGeom prst="rect">
                <a:avLst/>
              </a:prstGeom>
            </p:spPr>
          </p:pic>
          <p:pic>
            <p:nvPicPr>
              <p:cNvPr id="29" name="图片 28" descr="未标题-1-0004">
                <a:extLst>
                  <a:ext uri="{FF2B5EF4-FFF2-40B4-BE49-F238E27FC236}">
                    <a16:creationId xmlns:a16="http://schemas.microsoft.com/office/drawing/2014/main" id="{51898F73-9F5E-9F51-D53C-7CA79AB8D5DB}"/>
                  </a:ext>
                </a:extLst>
              </p:cNvPr>
              <p:cNvPicPr>
                <a:picLocks noChangeAspect="1"/>
              </p:cNvPicPr>
              <p:nvPr>
                <p:custDataLst>
                  <p:tags r:id="rId16"/>
                </p:custDataLst>
              </p:nvPr>
            </p:nvPicPr>
            <p:blipFill>
              <a:blip r:embed="rId31"/>
              <a:stretch>
                <a:fillRect/>
              </a:stretch>
            </p:blipFill>
            <p:spPr>
              <a:xfrm>
                <a:off x="7514" y="3678"/>
                <a:ext cx="1057" cy="1020"/>
              </a:xfrm>
              <a:prstGeom prst="rect">
                <a:avLst/>
              </a:prstGeom>
            </p:spPr>
          </p:pic>
        </p:grpSp>
      </p:grpSp>
      <p:sp>
        <p:nvSpPr>
          <p:cNvPr id="30" name="文本框 29">
            <a:extLst>
              <a:ext uri="{FF2B5EF4-FFF2-40B4-BE49-F238E27FC236}">
                <a16:creationId xmlns:a16="http://schemas.microsoft.com/office/drawing/2014/main" id="{43B788A1-35B6-69F2-FD8F-BB78FA36EE54}"/>
              </a:ext>
            </a:extLst>
          </p:cNvPr>
          <p:cNvSpPr txBox="1"/>
          <p:nvPr>
            <p:custDataLst>
              <p:tags r:id="rId3"/>
            </p:custDataLst>
          </p:nvPr>
        </p:nvSpPr>
        <p:spPr>
          <a:xfrm>
            <a:off x="4669790" y="5387340"/>
            <a:ext cx="3034665" cy="679450"/>
          </a:xfrm>
          <a:prstGeom prst="rect">
            <a:avLst/>
          </a:prstGeom>
          <a:ln w="12700">
            <a:prstDash val="solid"/>
            <a:miter/>
          </a:ln>
        </p:spPr>
        <p:txBody>
          <a:bodyPr wrap="square">
            <a:noAutofit/>
          </a:bodyPr>
          <a:lstStyle/>
          <a:p>
            <a:pPr algn="just">
              <a:lnSpc>
                <a:spcPct val="150000"/>
              </a:lnSpc>
            </a:pPr>
            <a:r>
              <a:rPr lang="zh-CN" altLang="en-US" sz="1500" dirty="0">
                <a:solidFill>
                  <a:schemeClr val="dk1">
                    <a:hueOff val="0"/>
                    <a:satOff val="0"/>
                    <a:lumOff val="0"/>
                    <a:alphaOff val="0"/>
                  </a:schemeClr>
                </a:solidFill>
              </a:rPr>
              <a:t>创纪录的</a:t>
            </a:r>
            <a:r>
              <a:rPr lang="en-US" altLang="zh-CN" sz="1500" dirty="0">
                <a:solidFill>
                  <a:schemeClr val="dk1">
                    <a:hueOff val="0"/>
                    <a:satOff val="0"/>
                    <a:lumOff val="0"/>
                    <a:alphaOff val="0"/>
                  </a:schemeClr>
                </a:solidFill>
              </a:rPr>
              <a:t>814.8M </a:t>
            </a:r>
            <a:r>
              <a:rPr lang="en-US" altLang="zh-CN" sz="1500" dirty="0" err="1">
                <a:solidFill>
                  <a:schemeClr val="dk1">
                    <a:hueOff val="0"/>
                    <a:satOff val="0"/>
                    <a:lumOff val="0"/>
                    <a:alphaOff val="0"/>
                  </a:schemeClr>
                </a:solidFill>
              </a:rPr>
              <a:t>tpmC</a:t>
            </a:r>
            <a:r>
              <a:rPr lang="zh-CN" altLang="en-US" sz="1500" dirty="0">
                <a:solidFill>
                  <a:schemeClr val="dk1">
                    <a:hueOff val="0"/>
                    <a:satOff val="0"/>
                    <a:lumOff val="0"/>
                    <a:alphaOff val="0"/>
                  </a:schemeClr>
                </a:solidFill>
              </a:rPr>
              <a:t>被实现，报告的单位成本是其他竞争数据库的三分之一。</a:t>
            </a:r>
            <a:endParaRPr lang="zh-CN" sz="1500" dirty="0">
              <a:solidFill>
                <a:schemeClr val="dk1">
                  <a:hueOff val="0"/>
                  <a:satOff val="0"/>
                  <a:lumOff val="0"/>
                  <a:alphaOff val="0"/>
                </a:schemeClr>
              </a:solidFill>
            </a:endParaRPr>
          </a:p>
        </p:txBody>
      </p:sp>
      <p:cxnSp>
        <p:nvCxnSpPr>
          <p:cNvPr id="31" name="Straight Connector 6">
            <a:extLst>
              <a:ext uri="{FF2B5EF4-FFF2-40B4-BE49-F238E27FC236}">
                <a16:creationId xmlns:a16="http://schemas.microsoft.com/office/drawing/2014/main" id="{F0361563-DB28-0FAA-DEF6-A019178DEF66}"/>
              </a:ext>
            </a:extLst>
          </p:cNvPr>
          <p:cNvCxnSpPr/>
          <p:nvPr>
            <p:custDataLst>
              <p:tags r:id="rId4"/>
            </p:custDataLst>
          </p:nvPr>
        </p:nvCxnSpPr>
        <p:spPr>
          <a:xfrm flipV="1">
            <a:off x="8039418" y="1769110"/>
            <a:ext cx="0" cy="2546985"/>
          </a:xfrm>
          <a:prstGeom prst="line">
            <a:avLst/>
          </a:prstGeom>
          <a:ln w="12700" cmpd="sng">
            <a:solidFill>
              <a:schemeClr val="tx1">
                <a:alpha val="30000"/>
              </a:schemeClr>
            </a:solidFill>
            <a:prstDash val="dash"/>
          </a:ln>
        </p:spPr>
      </p:cxnSp>
      <p:grpSp>
        <p:nvGrpSpPr>
          <p:cNvPr id="32" name="组合 31">
            <a:extLst>
              <a:ext uri="{FF2B5EF4-FFF2-40B4-BE49-F238E27FC236}">
                <a16:creationId xmlns:a16="http://schemas.microsoft.com/office/drawing/2014/main" id="{E0796D84-24CB-2A98-BAD0-6FA303419BA3}"/>
              </a:ext>
            </a:extLst>
          </p:cNvPr>
          <p:cNvGrpSpPr/>
          <p:nvPr/>
        </p:nvGrpSpPr>
        <p:grpSpPr>
          <a:xfrm>
            <a:off x="9258967" y="3637280"/>
            <a:ext cx="1476000" cy="1447005"/>
            <a:chOff x="9373267" y="3773170"/>
            <a:chExt cx="1476000" cy="1447005"/>
          </a:xfrm>
        </p:grpSpPr>
        <p:grpSp>
          <p:nvGrpSpPr>
            <p:cNvPr id="33" name="组合 32">
              <a:extLst>
                <a:ext uri="{FF2B5EF4-FFF2-40B4-BE49-F238E27FC236}">
                  <a16:creationId xmlns:a16="http://schemas.microsoft.com/office/drawing/2014/main" id="{94B3952F-F8EA-5106-0EC2-01D95BDDF92B}"/>
                </a:ext>
              </a:extLst>
            </p:cNvPr>
            <p:cNvGrpSpPr>
              <a:grpSpLocks noChangeAspect="1"/>
            </p:cNvGrpSpPr>
            <p:nvPr/>
          </p:nvGrpSpPr>
          <p:grpSpPr>
            <a:xfrm>
              <a:off x="9373267" y="3773170"/>
              <a:ext cx="1476000" cy="1447005"/>
              <a:chOff x="5055" y="2802"/>
              <a:chExt cx="1709" cy="1675"/>
            </a:xfrm>
          </p:grpSpPr>
          <p:sp>
            <p:nvSpPr>
              <p:cNvPr id="35" name="椭圆 34">
                <a:extLst>
                  <a:ext uri="{FF2B5EF4-FFF2-40B4-BE49-F238E27FC236}">
                    <a16:creationId xmlns:a16="http://schemas.microsoft.com/office/drawing/2014/main" id="{E4EAC74A-DCE9-F144-708B-15C88D3F809F}"/>
                  </a:ext>
                </a:extLst>
              </p:cNvPr>
              <p:cNvSpPr/>
              <p:nvPr>
                <p:custDataLst>
                  <p:tags r:id="rId11"/>
                </p:custDataLst>
              </p:nvPr>
            </p:nvSpPr>
            <p:spPr>
              <a:xfrm>
                <a:off x="5226" y="2925"/>
                <a:ext cx="1073" cy="1086"/>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36" name="图片 35" descr="未标题-1-00022">
                <a:extLst>
                  <a:ext uri="{FF2B5EF4-FFF2-40B4-BE49-F238E27FC236}">
                    <a16:creationId xmlns:a16="http://schemas.microsoft.com/office/drawing/2014/main" id="{13C3A7C4-B6DD-9747-1874-3C0B33439AAB}"/>
                  </a:ext>
                </a:extLst>
              </p:cNvPr>
              <p:cNvPicPr>
                <a:picLocks noChangeAspect="1"/>
              </p:cNvPicPr>
              <p:nvPr>
                <p:custDataLst>
                  <p:tags r:id="rId12"/>
                </p:custDataLst>
              </p:nvPr>
            </p:nvPicPr>
            <p:blipFill>
              <a:blip r:embed="rId28"/>
              <a:stretch>
                <a:fillRect/>
              </a:stretch>
            </p:blipFill>
            <p:spPr>
              <a:xfrm>
                <a:off x="5055" y="2802"/>
                <a:ext cx="1709" cy="1675"/>
              </a:xfrm>
              <a:prstGeom prst="rect">
                <a:avLst/>
              </a:prstGeom>
            </p:spPr>
          </p:pic>
        </p:grpSp>
        <p:sp>
          <p:nvSpPr>
            <p:cNvPr id="34" name="文本框 33">
              <a:extLst>
                <a:ext uri="{FF2B5EF4-FFF2-40B4-BE49-F238E27FC236}">
                  <a16:creationId xmlns:a16="http://schemas.microsoft.com/office/drawing/2014/main" id="{F8199A23-531C-3EB6-E442-EB9D74E1943B}"/>
                </a:ext>
              </a:extLst>
            </p:cNvPr>
            <p:cNvSpPr txBox="1"/>
            <p:nvPr>
              <p:custDataLst>
                <p:tags r:id="rId10"/>
              </p:custDataLst>
            </p:nvPr>
          </p:nvSpPr>
          <p:spPr>
            <a:xfrm>
              <a:off x="9418320" y="4189095"/>
              <a:ext cx="1167765" cy="306705"/>
            </a:xfrm>
            <a:prstGeom prst="rect">
              <a:avLst/>
            </a:prstGeom>
            <a:ln w="12700">
              <a:prstDash val="solid"/>
              <a:miter/>
            </a:ln>
            <a:effectLst>
              <a:outerShdw blurRad="38100" dist="38100" algn="l" rotWithShape="0">
                <a:prstClr val="black">
                  <a:alpha val="13000"/>
                </a:prstClr>
              </a:outerShdw>
            </a:effectLst>
          </p:spPr>
          <p:txBody>
            <a:bodyPr wrap="square">
              <a:spAutoFit/>
            </a:bodyPr>
            <a:lstStyle/>
            <a:p>
              <a:pPr lvl="0" algn="ctr">
                <a:buSzTx/>
              </a:pPr>
              <a:r>
                <a:rPr lang="en-US" altLang="zh-CN">
                  <a:solidFill>
                    <a:schemeClr val="bg1"/>
                  </a:solidFill>
                  <a:uFillTx/>
                  <a:latin typeface="方正兰亭中黑简体" panose="02000000000000000000" charset="-122"/>
                  <a:ea typeface="方正兰亭中黑简体" panose="02000000000000000000" charset="-122"/>
                </a:rPr>
                <a:t>Stable</a:t>
              </a:r>
            </a:p>
          </p:txBody>
        </p:sp>
      </p:grpSp>
      <p:grpSp>
        <p:nvGrpSpPr>
          <p:cNvPr id="37" name="组合 36">
            <a:extLst>
              <a:ext uri="{FF2B5EF4-FFF2-40B4-BE49-F238E27FC236}">
                <a16:creationId xmlns:a16="http://schemas.microsoft.com/office/drawing/2014/main" id="{64C4E229-FE0F-ACD3-5D7C-E2584C303199}"/>
              </a:ext>
            </a:extLst>
          </p:cNvPr>
          <p:cNvGrpSpPr/>
          <p:nvPr/>
        </p:nvGrpSpPr>
        <p:grpSpPr>
          <a:xfrm>
            <a:off x="8487410" y="1681480"/>
            <a:ext cx="3467416" cy="1668899"/>
            <a:chOff x="8601710" y="1817370"/>
            <a:chExt cx="3467416" cy="1668899"/>
          </a:xfrm>
        </p:grpSpPr>
        <p:sp>
          <p:nvSpPr>
            <p:cNvPr id="38" name="文本框 37">
              <a:extLst>
                <a:ext uri="{FF2B5EF4-FFF2-40B4-BE49-F238E27FC236}">
                  <a16:creationId xmlns:a16="http://schemas.microsoft.com/office/drawing/2014/main" id="{B877B8C5-E880-0A65-C0B9-5142442C5B5D}"/>
                </a:ext>
              </a:extLst>
            </p:cNvPr>
            <p:cNvSpPr txBox="1"/>
            <p:nvPr>
              <p:custDataLst>
                <p:tags r:id="rId6"/>
              </p:custDataLst>
            </p:nvPr>
          </p:nvSpPr>
          <p:spPr>
            <a:xfrm>
              <a:off x="9418320" y="1905000"/>
              <a:ext cx="1080135" cy="738664"/>
            </a:xfrm>
            <a:prstGeom prst="rect">
              <a:avLst/>
            </a:prstGeom>
            <a:ln w="6350">
              <a:prstDash val="solid"/>
            </a:ln>
          </p:spPr>
          <p:txBody>
            <a:bodyPr wrap="square">
              <a:spAutoFit/>
            </a:bodyPr>
            <a:lstStyle/>
            <a:p>
              <a:pPr lvl="0" algn="l">
                <a:buSzTx/>
              </a:pPr>
              <a:r>
                <a:rPr lang="zh-CN" sz="2800" dirty="0">
                  <a:solidFill>
                    <a:srgbClr val="0052D7"/>
                  </a:solidFill>
                  <a:uFillTx/>
                  <a:latin typeface="方正兰亭中黑简体" panose="02000000000000000000" charset="-122"/>
                  <a:ea typeface="方正兰亭中黑简体" panose="02000000000000000000" charset="-122"/>
                </a:rPr>
                <a:t>18</a:t>
              </a:r>
              <a:r>
                <a:rPr lang="en-US" altLang="zh-CN" sz="2800" dirty="0">
                  <a:solidFill>
                    <a:srgbClr val="0052D7"/>
                  </a:solidFill>
                  <a:uFillTx/>
                  <a:latin typeface="方正兰亭中黑简体" panose="02000000000000000000" charset="-122"/>
                  <a:ea typeface="方正兰亭中黑简体" panose="02000000000000000000" charset="-122"/>
                </a:rPr>
                <a:t> </a:t>
              </a:r>
              <a:r>
                <a:rPr lang="zh-CN" dirty="0">
                  <a:solidFill>
                    <a:srgbClr val="0052D7"/>
                  </a:solidFill>
                  <a:uFillTx/>
                  <a:latin typeface="方正兰亭中黑简体" panose="02000000000000000000" charset="-122"/>
                  <a:ea typeface="方正兰亭中黑简体" panose="02000000000000000000" charset="-122"/>
                </a:rPr>
                <a:t>Sec</a:t>
              </a:r>
              <a:r>
                <a:rPr lang="en-US" altLang="zh-CN" dirty="0">
                  <a:solidFill>
                    <a:srgbClr val="0052D7"/>
                  </a:solidFill>
                  <a:uFillTx/>
                  <a:latin typeface="方正兰亭中黑简体" panose="02000000000000000000" charset="-122"/>
                  <a:ea typeface="方正兰亭中黑简体" panose="02000000000000000000" charset="-122"/>
                </a:rPr>
                <a:t>     RTO</a:t>
              </a:r>
              <a:endParaRPr lang="zh-CN" dirty="0">
                <a:solidFill>
                  <a:srgbClr val="0052D7"/>
                </a:solidFill>
                <a:uFillTx/>
                <a:latin typeface="方正兰亭中黑简体" panose="02000000000000000000" charset="-122"/>
                <a:ea typeface="方正兰亭中黑简体" panose="02000000000000000000" charset="-122"/>
              </a:endParaRPr>
            </a:p>
          </p:txBody>
        </p:sp>
        <p:sp>
          <p:nvSpPr>
            <p:cNvPr id="39" name="文本框 38">
              <a:extLst>
                <a:ext uri="{FF2B5EF4-FFF2-40B4-BE49-F238E27FC236}">
                  <a16:creationId xmlns:a16="http://schemas.microsoft.com/office/drawing/2014/main" id="{B1B0789D-B843-4B60-24DA-F168BCACBC02}"/>
                </a:ext>
              </a:extLst>
            </p:cNvPr>
            <p:cNvSpPr txBox="1"/>
            <p:nvPr>
              <p:custDataLst>
                <p:tags r:id="rId7"/>
              </p:custDataLst>
            </p:nvPr>
          </p:nvSpPr>
          <p:spPr>
            <a:xfrm>
              <a:off x="9371329" y="2686050"/>
              <a:ext cx="2697797" cy="800219"/>
            </a:xfrm>
            <a:prstGeom prst="rect">
              <a:avLst/>
            </a:prstGeom>
            <a:ln w="6350">
              <a:prstDash val="solid"/>
            </a:ln>
          </p:spPr>
          <p:txBody>
            <a:bodyPr wrap="square">
              <a:spAutoFit/>
            </a:bodyPr>
            <a:lstStyle/>
            <a:p>
              <a:pPr lvl="0" algn="l">
                <a:buSzTx/>
              </a:pPr>
              <a:r>
                <a:rPr lang="zh-CN" sz="2800" dirty="0">
                  <a:solidFill>
                    <a:srgbClr val="0052D7"/>
                  </a:solidFill>
                  <a:uFillTx/>
                  <a:latin typeface="方正兰亭中黑简体" panose="02000000000000000000" charset="-122"/>
                  <a:ea typeface="方正兰亭中黑简体" panose="02000000000000000000" charset="-122"/>
                </a:rPr>
                <a:t>&lt; 0.2%</a:t>
              </a:r>
              <a:endParaRPr lang="en-US" altLang="zh-CN" sz="2800" dirty="0">
                <a:solidFill>
                  <a:srgbClr val="0052D7"/>
                </a:solidFill>
                <a:uFillTx/>
                <a:latin typeface="方正兰亭中黑简体" panose="02000000000000000000" charset="-122"/>
                <a:ea typeface="方正兰亭中黑简体" panose="02000000000000000000" charset="-122"/>
              </a:endParaRPr>
            </a:p>
            <a:p>
              <a:pPr lvl="0" algn="l">
                <a:buSzTx/>
              </a:pPr>
              <a:r>
                <a:rPr lang="zh-CN" dirty="0">
                  <a:solidFill>
                    <a:srgbClr val="0052D7"/>
                  </a:solidFill>
                  <a:uFillTx/>
                  <a:latin typeface="方正兰亭中黑简体" panose="02000000000000000000" charset="-122"/>
                  <a:ea typeface="方正兰亭中黑简体" panose="02000000000000000000" charset="-122"/>
                </a:rPr>
                <a:t>Throughput</a:t>
              </a:r>
              <a:r>
                <a:rPr lang="en-US" altLang="zh-CN" dirty="0">
                  <a:solidFill>
                    <a:srgbClr val="0052D7"/>
                  </a:solidFill>
                  <a:uFillTx/>
                  <a:latin typeface="方正兰亭中黑简体" panose="02000000000000000000" charset="-122"/>
                  <a:ea typeface="方正兰亭中黑简体" panose="02000000000000000000" charset="-122"/>
                </a:rPr>
                <a:t> </a:t>
              </a:r>
              <a:r>
                <a:rPr lang="zh-CN" dirty="0">
                  <a:solidFill>
                    <a:srgbClr val="0052D7"/>
                  </a:solidFill>
                  <a:uFillTx/>
                  <a:latin typeface="方正兰亭中黑简体" panose="02000000000000000000" charset="-122"/>
                  <a:ea typeface="方正兰亭中黑简体" panose="02000000000000000000" charset="-122"/>
                </a:rPr>
                <a:t>Variation </a:t>
              </a:r>
            </a:p>
          </p:txBody>
        </p:sp>
        <p:pic>
          <p:nvPicPr>
            <p:cNvPr id="40" name="图片 39" descr="未标题-1-0005">
              <a:extLst>
                <a:ext uri="{FF2B5EF4-FFF2-40B4-BE49-F238E27FC236}">
                  <a16:creationId xmlns:a16="http://schemas.microsoft.com/office/drawing/2014/main" id="{0FE81274-1765-5B35-C840-4D3F6932F725}"/>
                </a:ext>
              </a:extLst>
            </p:cNvPr>
            <p:cNvPicPr>
              <a:picLocks noChangeAspect="1"/>
            </p:cNvPicPr>
            <p:nvPr>
              <p:custDataLst>
                <p:tags r:id="rId8"/>
              </p:custDataLst>
            </p:nvPr>
          </p:nvPicPr>
          <p:blipFill>
            <a:blip r:embed="rId32"/>
            <a:stretch>
              <a:fillRect/>
            </a:stretch>
          </p:blipFill>
          <p:spPr>
            <a:xfrm>
              <a:off x="8687435" y="1817370"/>
              <a:ext cx="601980" cy="720090"/>
            </a:xfrm>
            <a:prstGeom prst="rect">
              <a:avLst/>
            </a:prstGeom>
          </p:spPr>
        </p:pic>
        <p:pic>
          <p:nvPicPr>
            <p:cNvPr id="41" name="图片 40" descr="未标题-1-0001">
              <a:extLst>
                <a:ext uri="{FF2B5EF4-FFF2-40B4-BE49-F238E27FC236}">
                  <a16:creationId xmlns:a16="http://schemas.microsoft.com/office/drawing/2014/main" id="{ED3A81E9-1D3A-A759-30F6-F632EFFEA0C0}"/>
                </a:ext>
              </a:extLst>
            </p:cNvPr>
            <p:cNvPicPr>
              <a:picLocks noChangeAspect="1"/>
            </p:cNvPicPr>
            <p:nvPr>
              <p:custDataLst>
                <p:tags r:id="rId9"/>
              </p:custDataLst>
            </p:nvPr>
          </p:nvPicPr>
          <p:blipFill>
            <a:blip r:embed="rId33"/>
            <a:stretch>
              <a:fillRect/>
            </a:stretch>
          </p:blipFill>
          <p:spPr>
            <a:xfrm>
              <a:off x="8601710" y="2712720"/>
              <a:ext cx="773430" cy="683895"/>
            </a:xfrm>
            <a:prstGeom prst="rect">
              <a:avLst/>
            </a:prstGeom>
          </p:spPr>
        </p:pic>
      </p:grpSp>
      <p:sp>
        <p:nvSpPr>
          <p:cNvPr id="42" name="文本框 41">
            <a:extLst>
              <a:ext uri="{FF2B5EF4-FFF2-40B4-BE49-F238E27FC236}">
                <a16:creationId xmlns:a16="http://schemas.microsoft.com/office/drawing/2014/main" id="{CCE10D9F-171B-EAE5-4B7B-37B2E3BB4C39}"/>
              </a:ext>
            </a:extLst>
          </p:cNvPr>
          <p:cNvSpPr txBox="1"/>
          <p:nvPr>
            <p:custDataLst>
              <p:tags r:id="rId5"/>
            </p:custDataLst>
          </p:nvPr>
        </p:nvSpPr>
        <p:spPr>
          <a:xfrm>
            <a:off x="8373110" y="5387340"/>
            <a:ext cx="3034665" cy="543560"/>
          </a:xfrm>
          <a:prstGeom prst="rect">
            <a:avLst/>
          </a:prstGeom>
          <a:ln w="12700">
            <a:prstDash val="solid"/>
            <a:miter/>
          </a:ln>
        </p:spPr>
        <p:txBody>
          <a:bodyPr wrap="square">
            <a:noAutofit/>
          </a:bodyPr>
          <a:lstStyle/>
          <a:p>
            <a:pPr lvl="0" algn="just">
              <a:lnSpc>
                <a:spcPct val="150000"/>
              </a:lnSpc>
            </a:pPr>
            <a:r>
              <a:rPr lang="zh-CN" altLang="en-US" sz="1500" dirty="0">
                <a:solidFill>
                  <a:schemeClr val="dk1">
                    <a:hueOff val="0"/>
                    <a:satOff val="0"/>
                    <a:lumOff val="0"/>
                    <a:alphaOff val="0"/>
                  </a:schemeClr>
                </a:solidFill>
              </a:rPr>
              <a:t>在耐久性测试中，服务器故障恢复无数据丢失仅需</a:t>
            </a:r>
            <a:r>
              <a:rPr lang="en-US" altLang="zh-CN" sz="1500" dirty="0">
                <a:solidFill>
                  <a:schemeClr val="dk1">
                    <a:hueOff val="0"/>
                    <a:satOff val="0"/>
                    <a:lumOff val="0"/>
                    <a:alphaOff val="0"/>
                  </a:schemeClr>
                </a:solidFill>
              </a:rPr>
              <a:t>18</a:t>
            </a:r>
            <a:r>
              <a:rPr lang="zh-CN" altLang="en-US" sz="1500" dirty="0">
                <a:solidFill>
                  <a:schemeClr val="dk1">
                    <a:hueOff val="0"/>
                    <a:satOff val="0"/>
                    <a:lumOff val="0"/>
                    <a:alphaOff val="0"/>
                  </a:schemeClr>
                </a:solidFill>
              </a:rPr>
              <a:t>秒</a:t>
            </a:r>
            <a:endParaRPr lang="zh-CN" sz="1500" dirty="0">
              <a:solidFill>
                <a:schemeClr val="dk1">
                  <a:hueOff val="0"/>
                  <a:satOff val="0"/>
                  <a:lumOff val="0"/>
                  <a:alphaOff val="0"/>
                </a:schemeClr>
              </a:solidFill>
            </a:endParaRPr>
          </a:p>
        </p:txBody>
      </p:sp>
    </p:spTree>
    <p:extLst>
      <p:ext uri="{BB962C8B-B14F-4D97-AF65-F5344CB8AC3E}">
        <p14:creationId xmlns:p14="http://schemas.microsoft.com/office/powerpoint/2010/main" val="380719444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2" presetClass="entr" presetSubtype="2" accel="62000" fill="hold" nodeType="afterEffect" p14:presetBounceEnd="6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60000">
                                          <p:cBhvr additive="base">
                                            <p:cTn id="11" dur="500" fill="hold"/>
                                            <p:tgtEl>
                                              <p:spTgt spid="9"/>
                                            </p:tgtEl>
                                            <p:attrNameLst>
                                              <p:attrName>ppt_x</p:attrName>
                                            </p:attrNameLst>
                                          </p:cBhvr>
                                          <p:tavLst>
                                            <p:tav tm="0">
                                              <p:val>
                                                <p:strVal val="1+#ppt_w/2"/>
                                              </p:val>
                                            </p:tav>
                                            <p:tav tm="100000">
                                              <p:val>
                                                <p:strVal val="#ppt_x"/>
                                              </p:val>
                                            </p:tav>
                                          </p:tavLst>
                                        </p:anim>
                                        <p:anim calcmode="lin" valueType="num" p14:bounceEnd="60000">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2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300"/>
                                            <p:tgtEl>
                                              <p:spTgt spid="18"/>
                                            </p:tgtEl>
                                          </p:cBhvr>
                                        </p:animEffect>
                                      </p:childTnLst>
                                    </p:cTn>
                                  </p:par>
                                </p:childTnLst>
                              </p:cTn>
                            </p:par>
                            <p:par>
                              <p:cTn id="24" fill="hold">
                                <p:stCondLst>
                                  <p:cond delay="2000"/>
                                </p:stCondLst>
                                <p:childTnLst>
                                  <p:par>
                                    <p:cTn id="25" presetID="2" presetClass="entr" presetSubtype="2" accel="62000" fill="hold" nodeType="afterEffect" p14:presetBounceEnd="40000">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14:bounceEnd="40000">
                                          <p:cBhvr additive="base">
                                            <p:cTn id="27" dur="500" fill="hold"/>
                                            <p:tgtEl>
                                              <p:spTgt spid="19"/>
                                            </p:tgtEl>
                                            <p:attrNameLst>
                                              <p:attrName>ppt_x</p:attrName>
                                            </p:attrNameLst>
                                          </p:cBhvr>
                                          <p:tavLst>
                                            <p:tav tm="0">
                                              <p:val>
                                                <p:strVal val="1+#ppt_w/2"/>
                                              </p:val>
                                            </p:tav>
                                            <p:tav tm="100000">
                                              <p:val>
                                                <p:strVal val="#ppt_x"/>
                                              </p:val>
                                            </p:tav>
                                          </p:tavLst>
                                        </p:anim>
                                        <p:anim calcmode="lin" valueType="num" p14:bounceEnd="40000">
                                          <p:cBhvr additive="base">
                                            <p:cTn id="28" dur="500" fill="hold"/>
                                            <p:tgtEl>
                                              <p:spTgt spid="19"/>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par>
                                    <p:cTn id="37" presetID="22" presetClass="entr" presetSubtype="4"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300"/>
                                            <p:tgtEl>
                                              <p:spTgt spid="31"/>
                                            </p:tgtEl>
                                          </p:cBhvr>
                                        </p:animEffect>
                                      </p:childTnLst>
                                    </p:cTn>
                                  </p:par>
                                </p:childTnLst>
                              </p:cTn>
                            </p:par>
                            <p:par>
                              <p:cTn id="40" fill="hold">
                                <p:stCondLst>
                                  <p:cond delay="3500"/>
                                </p:stCondLst>
                                <p:childTnLst>
                                  <p:par>
                                    <p:cTn id="41" presetID="2" presetClass="entr" presetSubtype="2" accel="62000" fill="hold" nodeType="afterEffect" p14:presetBounceEnd="40000">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14:bounceEnd="40000">
                                          <p:cBhvr additive="base">
                                            <p:cTn id="43" dur="500" fill="hold"/>
                                            <p:tgtEl>
                                              <p:spTgt spid="32"/>
                                            </p:tgtEl>
                                            <p:attrNameLst>
                                              <p:attrName>ppt_x</p:attrName>
                                            </p:attrNameLst>
                                          </p:cBhvr>
                                          <p:tavLst>
                                            <p:tav tm="0">
                                              <p:val>
                                                <p:strVal val="1+#ppt_w/2"/>
                                              </p:val>
                                            </p:tav>
                                            <p:tav tm="100000">
                                              <p:val>
                                                <p:strVal val="#ppt_x"/>
                                              </p:val>
                                            </p:tav>
                                          </p:tavLst>
                                        </p:anim>
                                        <p:anim calcmode="lin" valueType="num" p14:bounceEnd="40000">
                                          <p:cBhvr additive="base">
                                            <p:cTn id="44" dur="500" fill="hold"/>
                                            <p:tgtEl>
                                              <p:spTgt spid="32"/>
                                            </p:tgtEl>
                                            <p:attrNameLst>
                                              <p:attrName>ppt_y</p:attrName>
                                            </p:attrNameLst>
                                          </p:cBhvr>
                                          <p:tavLst>
                                            <p:tav tm="0">
                                              <p:val>
                                                <p:strVal val="#ppt_y"/>
                                              </p:val>
                                            </p:tav>
                                            <p:tav tm="100000">
                                              <p:val>
                                                <p:strVal val="#ppt_y"/>
                                              </p:val>
                                            </p:tav>
                                          </p:tavLst>
                                        </p:anim>
                                      </p:childTnLst>
                                    </p:cTn>
                                  </p:par>
                                </p:childTnLst>
                              </p:cTn>
                            </p:par>
                            <p:par>
                              <p:cTn id="45" fill="hold">
                                <p:stCondLst>
                                  <p:cond delay="4000"/>
                                </p:stCondLst>
                                <p:childTnLst>
                                  <p:par>
                                    <p:cTn id="46" presetID="10" presetClass="entr" presetSubtype="0" fill="hold" nodeType="after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500"/>
                                            <p:tgtEl>
                                              <p:spTgt spid="37"/>
                                            </p:tgtEl>
                                          </p:cBhvr>
                                        </p:animEffect>
                                      </p:childTnLst>
                                    </p:cTn>
                                  </p:par>
                                </p:childTnLst>
                              </p:cTn>
                            </p:par>
                            <p:par>
                              <p:cTn id="49" fill="hold">
                                <p:stCondLst>
                                  <p:cond delay="4500"/>
                                </p:stCondLst>
                                <p:childTnLst>
                                  <p:par>
                                    <p:cTn id="50" presetID="10" presetClass="entr" presetSubtype="0" fill="hold" grpId="0" nodeType="after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0" grpId="0" animBg="1"/>
          <p:bldP spid="4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2" presetClass="entr" presetSubtype="2" accel="6200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2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300"/>
                                            <p:tgtEl>
                                              <p:spTgt spid="18"/>
                                            </p:tgtEl>
                                          </p:cBhvr>
                                        </p:animEffect>
                                      </p:childTnLst>
                                    </p:cTn>
                                  </p:par>
                                </p:childTnLst>
                              </p:cTn>
                            </p:par>
                            <p:par>
                              <p:cTn id="24" fill="hold">
                                <p:stCondLst>
                                  <p:cond delay="2000"/>
                                </p:stCondLst>
                                <p:childTnLst>
                                  <p:par>
                                    <p:cTn id="25" presetID="2" presetClass="entr" presetSubtype="2" accel="6200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1+#ppt_w/2"/>
                                              </p:val>
                                            </p:tav>
                                            <p:tav tm="100000">
                                              <p:val>
                                                <p:strVal val="#ppt_x"/>
                                              </p:val>
                                            </p:tav>
                                          </p:tavLst>
                                        </p:anim>
                                        <p:anim calcmode="lin" valueType="num">
                                          <p:cBhvr additive="base">
                                            <p:cTn id="28" dur="500" fill="hold"/>
                                            <p:tgtEl>
                                              <p:spTgt spid="19"/>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par>
                                    <p:cTn id="37" presetID="22" presetClass="entr" presetSubtype="4"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300"/>
                                            <p:tgtEl>
                                              <p:spTgt spid="31"/>
                                            </p:tgtEl>
                                          </p:cBhvr>
                                        </p:animEffect>
                                      </p:childTnLst>
                                    </p:cTn>
                                  </p:par>
                                </p:childTnLst>
                              </p:cTn>
                            </p:par>
                            <p:par>
                              <p:cTn id="40" fill="hold">
                                <p:stCondLst>
                                  <p:cond delay="3500"/>
                                </p:stCondLst>
                                <p:childTnLst>
                                  <p:par>
                                    <p:cTn id="41" presetID="2" presetClass="entr" presetSubtype="2" accel="62000" fill="hold" nodeType="after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1+#ppt_w/2"/>
                                              </p:val>
                                            </p:tav>
                                            <p:tav tm="100000">
                                              <p:val>
                                                <p:strVal val="#ppt_x"/>
                                              </p:val>
                                            </p:tav>
                                          </p:tavLst>
                                        </p:anim>
                                        <p:anim calcmode="lin" valueType="num">
                                          <p:cBhvr additive="base">
                                            <p:cTn id="44" dur="500" fill="hold"/>
                                            <p:tgtEl>
                                              <p:spTgt spid="32"/>
                                            </p:tgtEl>
                                            <p:attrNameLst>
                                              <p:attrName>ppt_y</p:attrName>
                                            </p:attrNameLst>
                                          </p:cBhvr>
                                          <p:tavLst>
                                            <p:tav tm="0">
                                              <p:val>
                                                <p:strVal val="#ppt_y"/>
                                              </p:val>
                                            </p:tav>
                                            <p:tav tm="100000">
                                              <p:val>
                                                <p:strVal val="#ppt_y"/>
                                              </p:val>
                                            </p:tav>
                                          </p:tavLst>
                                        </p:anim>
                                      </p:childTnLst>
                                    </p:cTn>
                                  </p:par>
                                </p:childTnLst>
                              </p:cTn>
                            </p:par>
                            <p:par>
                              <p:cTn id="45" fill="hold">
                                <p:stCondLst>
                                  <p:cond delay="4000"/>
                                </p:stCondLst>
                                <p:childTnLst>
                                  <p:par>
                                    <p:cTn id="46" presetID="10" presetClass="entr" presetSubtype="0" fill="hold" nodeType="after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500"/>
                                            <p:tgtEl>
                                              <p:spTgt spid="37"/>
                                            </p:tgtEl>
                                          </p:cBhvr>
                                        </p:animEffect>
                                      </p:childTnLst>
                                    </p:cTn>
                                  </p:par>
                                </p:childTnLst>
                              </p:cTn>
                            </p:par>
                            <p:par>
                              <p:cTn id="49" fill="hold">
                                <p:stCondLst>
                                  <p:cond delay="4500"/>
                                </p:stCondLst>
                                <p:childTnLst>
                                  <p:par>
                                    <p:cTn id="50" presetID="10" presetClass="entr" presetSubtype="0" fill="hold" grpId="0" nodeType="after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0" grpId="0" animBg="1"/>
          <p:bldP spid="42"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BEBA8EAE-BF5A-486C-A8C5-ECC9F3942E4B}">
                <a14:imgProps xmlns:a14="http://schemas.microsoft.com/office/drawing/2010/main">
                  <a14:imgLayer r:embed="rId4">
                    <a14:imgEffect>
                      <a14:artisticGlowDiffused/>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六边形 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45F6305-B188-4A25-AC39-23404358C975}"/>
              </a:ext>
            </a:extLst>
          </p:cNvPr>
          <p:cNvSpPr/>
          <p:nvPr/>
        </p:nvSpPr>
        <p:spPr>
          <a:xfrm>
            <a:off x="3347200" y="228600"/>
            <a:ext cx="5497600" cy="4739311"/>
          </a:xfrm>
          <a:prstGeom prst="hexagon">
            <a:avLst/>
          </a:prstGeom>
          <a:noFill/>
          <a:ln w="6350">
            <a:solidFill>
              <a:srgbClr val="26FDFF">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342C8"/>
              </a:solidFill>
            </a:endParaRPr>
          </a:p>
        </p:txBody>
      </p:sp>
      <p:sp>
        <p:nvSpPr>
          <p:cNvPr id="192" name="六边形 19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16B5073-8548-40F9-92F0-6CD5148B0800}"/>
              </a:ext>
            </a:extLst>
          </p:cNvPr>
          <p:cNvSpPr/>
          <p:nvPr/>
        </p:nvSpPr>
        <p:spPr>
          <a:xfrm rot="105882">
            <a:off x="3375000" y="250781"/>
            <a:ext cx="5442000" cy="4691380"/>
          </a:xfrm>
          <a:prstGeom prst="hexagon">
            <a:avLst>
              <a:gd name="adj" fmla="val 25000"/>
              <a:gd name="vf" fmla="val 115470"/>
            </a:avLst>
          </a:prstGeom>
          <a:noFill/>
          <a:ln w="6475" cap="flat" cmpd="sng" algn="ctr">
            <a:solidFill>
              <a:srgbClr val="26FDFF">
                <a:alpha val="980"/>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82">
              <a:solidFill>
                <a:srgbClr val="2744C5"/>
              </a:solidFill>
            </a:endParaRPr>
          </a:p>
        </p:txBody>
      </p:sp>
      <p:sp>
        <p:nvSpPr>
          <p:cNvPr id="193" name="六边形 19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8821899-7715-402E-983D-0592CD4BD791}"/>
              </a:ext>
            </a:extLst>
          </p:cNvPr>
          <p:cNvSpPr/>
          <p:nvPr/>
        </p:nvSpPr>
        <p:spPr>
          <a:xfrm rot="211765">
            <a:off x="3402800" y="272962"/>
            <a:ext cx="5386400" cy="4643448"/>
          </a:xfrm>
          <a:prstGeom prst="hexagon">
            <a:avLst>
              <a:gd name="adj" fmla="val 25000"/>
              <a:gd name="vf" fmla="val 115470"/>
            </a:avLst>
          </a:prstGeom>
          <a:noFill/>
          <a:ln w="6599" cap="flat" cmpd="sng" algn="ctr">
            <a:solidFill>
              <a:srgbClr val="26FDFF">
                <a:alpha val="196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65">
              <a:solidFill>
                <a:srgbClr val="2B47C2"/>
              </a:solidFill>
            </a:endParaRPr>
          </a:p>
        </p:txBody>
      </p:sp>
      <p:sp>
        <p:nvSpPr>
          <p:cNvPr id="194" name="六边形 19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912BC6D-3896-41F2-AAF7-FB39030FBFC8}"/>
              </a:ext>
            </a:extLst>
          </p:cNvPr>
          <p:cNvSpPr/>
          <p:nvPr/>
        </p:nvSpPr>
        <p:spPr>
          <a:xfrm rot="317647">
            <a:off x="3430601" y="295142"/>
            <a:ext cx="5330799" cy="4595517"/>
          </a:xfrm>
          <a:prstGeom prst="hexagon">
            <a:avLst>
              <a:gd name="adj" fmla="val 25000"/>
              <a:gd name="vf" fmla="val 115470"/>
            </a:avLst>
          </a:prstGeom>
          <a:noFill/>
          <a:ln w="6724" cap="flat" cmpd="sng" algn="ctr">
            <a:solidFill>
              <a:srgbClr val="26FDFF">
                <a:alpha val="294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47">
              <a:solidFill>
                <a:srgbClr val="2F4ABF"/>
              </a:solidFill>
            </a:endParaRPr>
          </a:p>
        </p:txBody>
      </p:sp>
      <p:sp>
        <p:nvSpPr>
          <p:cNvPr id="195" name="六边形 19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C884A80-5EBC-4672-B90C-D48776BE85E9}"/>
              </a:ext>
            </a:extLst>
          </p:cNvPr>
          <p:cNvSpPr/>
          <p:nvPr/>
        </p:nvSpPr>
        <p:spPr>
          <a:xfrm rot="423529">
            <a:off x="3458401" y="317323"/>
            <a:ext cx="5275199" cy="4547586"/>
          </a:xfrm>
          <a:prstGeom prst="hexagon">
            <a:avLst>
              <a:gd name="adj" fmla="val 25000"/>
              <a:gd name="vf" fmla="val 115470"/>
            </a:avLst>
          </a:prstGeom>
          <a:noFill/>
          <a:ln w="6848" cap="flat" cmpd="sng" algn="ctr">
            <a:solidFill>
              <a:srgbClr val="26FDFF">
                <a:alpha val="392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29">
              <a:solidFill>
                <a:srgbClr val="344DBC"/>
              </a:solidFill>
            </a:endParaRPr>
          </a:p>
        </p:txBody>
      </p:sp>
      <p:sp>
        <p:nvSpPr>
          <p:cNvPr id="196" name="六边形 19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A45496A6-BC82-4A94-A01E-E23EC0BA365A}"/>
              </a:ext>
            </a:extLst>
          </p:cNvPr>
          <p:cNvSpPr/>
          <p:nvPr/>
        </p:nvSpPr>
        <p:spPr>
          <a:xfrm rot="529412">
            <a:off x="3486201" y="339504"/>
            <a:ext cx="5219598" cy="4499654"/>
          </a:xfrm>
          <a:prstGeom prst="hexagon">
            <a:avLst>
              <a:gd name="adj" fmla="val 25000"/>
              <a:gd name="vf" fmla="val 115470"/>
            </a:avLst>
          </a:prstGeom>
          <a:noFill/>
          <a:ln w="6973" cap="flat" cmpd="sng" algn="ctr">
            <a:solidFill>
              <a:srgbClr val="26FDFF">
                <a:alpha val="490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12">
              <a:solidFill>
                <a:srgbClr val="3850B9"/>
              </a:solidFill>
            </a:endParaRPr>
          </a:p>
        </p:txBody>
      </p:sp>
      <p:sp>
        <p:nvSpPr>
          <p:cNvPr id="197" name="六边形 19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EFA480E-9BB4-4F0A-B08A-7FD345E0486D}"/>
              </a:ext>
            </a:extLst>
          </p:cNvPr>
          <p:cNvSpPr/>
          <p:nvPr/>
        </p:nvSpPr>
        <p:spPr>
          <a:xfrm rot="635294">
            <a:off x="3514001" y="361685"/>
            <a:ext cx="5163998" cy="4451723"/>
          </a:xfrm>
          <a:prstGeom prst="hexagon">
            <a:avLst>
              <a:gd name="adj" fmla="val 25000"/>
              <a:gd name="vf" fmla="val 115470"/>
            </a:avLst>
          </a:prstGeom>
          <a:noFill/>
          <a:ln w="7097" cap="flat" cmpd="sng" algn="ctr">
            <a:solidFill>
              <a:srgbClr val="26FDFF">
                <a:alpha val="588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94">
              <a:solidFill>
                <a:srgbClr val="3C53B7"/>
              </a:solidFill>
            </a:endParaRPr>
          </a:p>
        </p:txBody>
      </p:sp>
      <p:sp>
        <p:nvSpPr>
          <p:cNvPr id="198" name="六边形 19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32ACBF33-7101-4AC6-AC25-9612CBC2D2A3}"/>
              </a:ext>
            </a:extLst>
          </p:cNvPr>
          <p:cNvSpPr/>
          <p:nvPr/>
        </p:nvSpPr>
        <p:spPr>
          <a:xfrm rot="741176">
            <a:off x="3541801" y="383865"/>
            <a:ext cx="5108398" cy="4403792"/>
          </a:xfrm>
          <a:prstGeom prst="hexagon">
            <a:avLst>
              <a:gd name="adj" fmla="val 25000"/>
              <a:gd name="vf" fmla="val 115470"/>
            </a:avLst>
          </a:prstGeom>
          <a:noFill/>
          <a:ln w="7222" cap="flat" cmpd="sng" algn="ctr">
            <a:solidFill>
              <a:srgbClr val="26FDFF">
                <a:alpha val="686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76">
              <a:solidFill>
                <a:srgbClr val="4156B4"/>
              </a:solidFill>
            </a:endParaRPr>
          </a:p>
        </p:txBody>
      </p:sp>
      <p:sp>
        <p:nvSpPr>
          <p:cNvPr id="199" name="六边形 19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5FCC3E9-F772-421D-A84E-A946BC44FC21}"/>
              </a:ext>
            </a:extLst>
          </p:cNvPr>
          <p:cNvSpPr/>
          <p:nvPr/>
        </p:nvSpPr>
        <p:spPr>
          <a:xfrm rot="847059">
            <a:off x="3569601" y="406046"/>
            <a:ext cx="5052797" cy="4355860"/>
          </a:xfrm>
          <a:prstGeom prst="hexagon">
            <a:avLst>
              <a:gd name="adj" fmla="val 25000"/>
              <a:gd name="vf" fmla="val 115470"/>
            </a:avLst>
          </a:prstGeom>
          <a:noFill/>
          <a:ln w="7346" cap="flat" cmpd="sng" algn="ctr">
            <a:solidFill>
              <a:srgbClr val="26FDFF">
                <a:alpha val="784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59">
              <a:solidFill>
                <a:srgbClr val="4559B1"/>
              </a:solidFill>
            </a:endParaRPr>
          </a:p>
        </p:txBody>
      </p:sp>
      <p:sp>
        <p:nvSpPr>
          <p:cNvPr id="200" name="六边形 19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348158E-C00A-4443-8652-C26195130628}"/>
              </a:ext>
            </a:extLst>
          </p:cNvPr>
          <p:cNvSpPr/>
          <p:nvPr/>
        </p:nvSpPr>
        <p:spPr>
          <a:xfrm rot="952941">
            <a:off x="3597402" y="428227"/>
            <a:ext cx="4997197" cy="4307929"/>
          </a:xfrm>
          <a:prstGeom prst="hexagon">
            <a:avLst>
              <a:gd name="adj" fmla="val 25000"/>
              <a:gd name="vf" fmla="val 115470"/>
            </a:avLst>
          </a:prstGeom>
          <a:noFill/>
          <a:ln w="7471" cap="flat" cmpd="sng" algn="ctr">
            <a:solidFill>
              <a:srgbClr val="26FDFF">
                <a:alpha val="882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41">
              <a:solidFill>
                <a:srgbClr val="495BAE"/>
              </a:solidFill>
            </a:endParaRPr>
          </a:p>
        </p:txBody>
      </p:sp>
      <p:sp>
        <p:nvSpPr>
          <p:cNvPr id="201" name="六边形 20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7FA322C-7FAB-4DA7-8C3B-04993ABA3542}"/>
              </a:ext>
            </a:extLst>
          </p:cNvPr>
          <p:cNvSpPr/>
          <p:nvPr/>
        </p:nvSpPr>
        <p:spPr>
          <a:xfrm rot="1058824">
            <a:off x="3625202" y="450408"/>
            <a:ext cx="4941597" cy="4259998"/>
          </a:xfrm>
          <a:prstGeom prst="hexagon">
            <a:avLst>
              <a:gd name="adj" fmla="val 25000"/>
              <a:gd name="vf" fmla="val 115470"/>
            </a:avLst>
          </a:prstGeom>
          <a:noFill/>
          <a:ln w="7595" cap="flat" cmpd="sng" algn="ctr">
            <a:solidFill>
              <a:srgbClr val="26FDFF">
                <a:alpha val="980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24">
              <a:solidFill>
                <a:srgbClr val="4E5EAB"/>
              </a:solidFill>
            </a:endParaRPr>
          </a:p>
        </p:txBody>
      </p:sp>
      <p:sp>
        <p:nvSpPr>
          <p:cNvPr id="202" name="六边形 20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0E01B2E-2B90-4AFB-A92D-26630D21965D}"/>
              </a:ext>
            </a:extLst>
          </p:cNvPr>
          <p:cNvSpPr/>
          <p:nvPr/>
        </p:nvSpPr>
        <p:spPr>
          <a:xfrm rot="1164706">
            <a:off x="3653002" y="472588"/>
            <a:ext cx="4885996" cy="4212067"/>
          </a:xfrm>
          <a:prstGeom prst="hexagon">
            <a:avLst>
              <a:gd name="adj" fmla="val 25000"/>
              <a:gd name="vf" fmla="val 115470"/>
            </a:avLst>
          </a:prstGeom>
          <a:noFill/>
          <a:ln w="7720" cap="flat" cmpd="sng" algn="ctr">
            <a:solidFill>
              <a:srgbClr val="26FDFF">
                <a:alpha val="1078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6">
              <a:solidFill>
                <a:srgbClr val="5261A8"/>
              </a:solidFill>
            </a:endParaRPr>
          </a:p>
        </p:txBody>
      </p:sp>
      <p:sp>
        <p:nvSpPr>
          <p:cNvPr id="203" name="六边形 20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8A12529-BABE-4DE3-BACA-3E9883CC243A}"/>
              </a:ext>
            </a:extLst>
          </p:cNvPr>
          <p:cNvSpPr/>
          <p:nvPr/>
        </p:nvSpPr>
        <p:spPr>
          <a:xfrm rot="1270588">
            <a:off x="3680802" y="494769"/>
            <a:ext cx="4830396" cy="4164135"/>
          </a:xfrm>
          <a:prstGeom prst="hexagon">
            <a:avLst>
              <a:gd name="adj" fmla="val 25000"/>
              <a:gd name="vf" fmla="val 115470"/>
            </a:avLst>
          </a:prstGeom>
          <a:noFill/>
          <a:ln w="7844" cap="flat" cmpd="sng" algn="ctr">
            <a:solidFill>
              <a:srgbClr val="26FDFF">
                <a:alpha val="1176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88">
              <a:solidFill>
                <a:srgbClr val="5664A6"/>
              </a:solidFill>
            </a:endParaRPr>
          </a:p>
        </p:txBody>
      </p:sp>
      <p:sp>
        <p:nvSpPr>
          <p:cNvPr id="204" name="六边形 20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13448E84-2B4A-4326-9A1A-11E34A4F5B2E}"/>
              </a:ext>
            </a:extLst>
          </p:cNvPr>
          <p:cNvSpPr/>
          <p:nvPr/>
        </p:nvSpPr>
        <p:spPr>
          <a:xfrm rot="1376471">
            <a:off x="3708602" y="516950"/>
            <a:ext cx="4774796" cy="4116204"/>
          </a:xfrm>
          <a:prstGeom prst="hexagon">
            <a:avLst>
              <a:gd name="adj" fmla="val 25000"/>
              <a:gd name="vf" fmla="val 115470"/>
            </a:avLst>
          </a:prstGeom>
          <a:noFill/>
          <a:ln w="7969" cap="flat" cmpd="sng" algn="ctr">
            <a:solidFill>
              <a:srgbClr val="26FDFF">
                <a:alpha val="1274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71">
              <a:solidFill>
                <a:srgbClr val="5B67A3"/>
              </a:solidFill>
            </a:endParaRPr>
          </a:p>
        </p:txBody>
      </p:sp>
      <p:sp>
        <p:nvSpPr>
          <p:cNvPr id="205" name="六边形 20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043D0606-DCE9-4562-8E46-5DBD9F80ECB4}"/>
              </a:ext>
            </a:extLst>
          </p:cNvPr>
          <p:cNvSpPr/>
          <p:nvPr/>
        </p:nvSpPr>
        <p:spPr>
          <a:xfrm rot="1482353">
            <a:off x="3736403" y="539131"/>
            <a:ext cx="4719195" cy="4068273"/>
          </a:xfrm>
          <a:prstGeom prst="hexagon">
            <a:avLst>
              <a:gd name="adj" fmla="val 25000"/>
              <a:gd name="vf" fmla="val 115470"/>
            </a:avLst>
          </a:prstGeom>
          <a:noFill/>
          <a:ln w="8093" cap="flat" cmpd="sng" algn="ctr">
            <a:solidFill>
              <a:srgbClr val="26FDFF">
                <a:alpha val="1372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953">
              <a:solidFill>
                <a:srgbClr val="5F6AA0"/>
              </a:solidFill>
            </a:endParaRPr>
          </a:p>
        </p:txBody>
      </p:sp>
      <p:sp>
        <p:nvSpPr>
          <p:cNvPr id="206" name="六边形 20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516D260-19C4-4E39-BF5D-BB58A1221707}"/>
              </a:ext>
            </a:extLst>
          </p:cNvPr>
          <p:cNvSpPr/>
          <p:nvPr/>
        </p:nvSpPr>
        <p:spPr>
          <a:xfrm rot="1588235">
            <a:off x="3764203" y="561311"/>
            <a:ext cx="4663595" cy="4020341"/>
          </a:xfrm>
          <a:prstGeom prst="hexagon">
            <a:avLst>
              <a:gd name="adj" fmla="val 25000"/>
              <a:gd name="vf" fmla="val 115470"/>
            </a:avLst>
          </a:prstGeom>
          <a:noFill/>
          <a:ln w="8218" cap="flat" cmpd="sng" algn="ctr">
            <a:solidFill>
              <a:srgbClr val="26FDFF">
                <a:alpha val="1470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35">
              <a:solidFill>
                <a:srgbClr val="636D9D"/>
              </a:solidFill>
            </a:endParaRPr>
          </a:p>
        </p:txBody>
      </p:sp>
      <p:sp>
        <p:nvSpPr>
          <p:cNvPr id="207" name="六边形 20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7E49710A-035A-4F09-BB8A-89993944D791}"/>
              </a:ext>
            </a:extLst>
          </p:cNvPr>
          <p:cNvSpPr/>
          <p:nvPr/>
        </p:nvSpPr>
        <p:spPr>
          <a:xfrm rot="1694118">
            <a:off x="3792003" y="583492"/>
            <a:ext cx="4607995" cy="3972410"/>
          </a:xfrm>
          <a:prstGeom prst="hexagon">
            <a:avLst>
              <a:gd name="adj" fmla="val 25000"/>
              <a:gd name="vf" fmla="val 115470"/>
            </a:avLst>
          </a:prstGeom>
          <a:noFill/>
          <a:ln w="8342" cap="flat" cmpd="sng" algn="ctr">
            <a:solidFill>
              <a:srgbClr val="26FDFF">
                <a:alpha val="1568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18">
              <a:solidFill>
                <a:srgbClr val="68709A"/>
              </a:solidFill>
            </a:endParaRPr>
          </a:p>
        </p:txBody>
      </p:sp>
      <p:sp>
        <p:nvSpPr>
          <p:cNvPr id="208" name="六边形 20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4A9E927-8AA3-45D8-9AFF-06F7B5F6F853}"/>
              </a:ext>
            </a:extLst>
          </p:cNvPr>
          <p:cNvSpPr/>
          <p:nvPr/>
        </p:nvSpPr>
        <p:spPr>
          <a:xfrm rot="1800000">
            <a:off x="3819803" y="605673"/>
            <a:ext cx="4552394" cy="3924478"/>
          </a:xfrm>
          <a:prstGeom prst="hexagon">
            <a:avLst>
              <a:gd name="adj" fmla="val 25000"/>
              <a:gd name="vf" fmla="val 115470"/>
            </a:avLst>
          </a:prstGeom>
          <a:noFill/>
          <a:ln w="8467" cap="flat" cmpd="sng" algn="ctr">
            <a:solidFill>
              <a:srgbClr val="26FDFF">
                <a:alpha val="1666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rgbClr val="6C7398"/>
              </a:solidFill>
            </a:endParaRPr>
          </a:p>
        </p:txBody>
      </p:sp>
      <p:sp>
        <p:nvSpPr>
          <p:cNvPr id="209" name="六边形 20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9B293C1-10A4-4F1B-BDE6-9FCD68B9B94C}"/>
              </a:ext>
            </a:extLst>
          </p:cNvPr>
          <p:cNvSpPr/>
          <p:nvPr/>
        </p:nvSpPr>
        <p:spPr>
          <a:xfrm rot="1905882">
            <a:off x="3847603" y="627854"/>
            <a:ext cx="4496794" cy="3876547"/>
          </a:xfrm>
          <a:prstGeom prst="hexagon">
            <a:avLst>
              <a:gd name="adj" fmla="val 25000"/>
              <a:gd name="vf" fmla="val 115470"/>
            </a:avLst>
          </a:prstGeom>
          <a:noFill/>
          <a:ln w="8591" cap="flat" cmpd="sng" algn="ctr">
            <a:solidFill>
              <a:srgbClr val="26FDFF">
                <a:alpha val="1764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82">
              <a:solidFill>
                <a:srgbClr val="707595"/>
              </a:solidFill>
            </a:endParaRPr>
          </a:p>
        </p:txBody>
      </p:sp>
      <p:sp>
        <p:nvSpPr>
          <p:cNvPr id="210" name="六边形 20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BC71478B-C420-4109-9D4A-B46BFDB38243}"/>
              </a:ext>
            </a:extLst>
          </p:cNvPr>
          <p:cNvSpPr/>
          <p:nvPr/>
        </p:nvSpPr>
        <p:spPr>
          <a:xfrm rot="2011765">
            <a:off x="3875403" y="650035"/>
            <a:ext cx="4441194" cy="3828616"/>
          </a:xfrm>
          <a:prstGeom prst="hexagon">
            <a:avLst>
              <a:gd name="adj" fmla="val 25000"/>
              <a:gd name="vf" fmla="val 115470"/>
            </a:avLst>
          </a:prstGeom>
          <a:noFill/>
          <a:ln w="8716" cap="flat" cmpd="sng" algn="ctr">
            <a:solidFill>
              <a:srgbClr val="26FDFF">
                <a:alpha val="1862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65">
              <a:solidFill>
                <a:srgbClr val="747892"/>
              </a:solidFill>
            </a:endParaRPr>
          </a:p>
        </p:txBody>
      </p:sp>
      <p:sp>
        <p:nvSpPr>
          <p:cNvPr id="211" name="六边形 21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5DE0FE0B-9F15-4FD8-995E-61E8ED52FC76}"/>
              </a:ext>
            </a:extLst>
          </p:cNvPr>
          <p:cNvSpPr/>
          <p:nvPr/>
        </p:nvSpPr>
        <p:spPr>
          <a:xfrm rot="2117647">
            <a:off x="3903204" y="672215"/>
            <a:ext cx="4385594" cy="3780684"/>
          </a:xfrm>
          <a:prstGeom prst="hexagon">
            <a:avLst>
              <a:gd name="adj" fmla="val 25000"/>
              <a:gd name="vf" fmla="val 115470"/>
            </a:avLst>
          </a:prstGeom>
          <a:noFill/>
          <a:ln w="8840" cap="flat" cmpd="sng" algn="ctr">
            <a:solidFill>
              <a:srgbClr val="26FDFF">
                <a:alpha val="1960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447">
              <a:solidFill>
                <a:srgbClr val="797B8F"/>
              </a:solidFill>
            </a:endParaRPr>
          </a:p>
        </p:txBody>
      </p:sp>
      <p:sp>
        <p:nvSpPr>
          <p:cNvPr id="212" name="六边形 21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4191D93-692F-4BB9-9F21-9E0D6A5E28B1}"/>
              </a:ext>
            </a:extLst>
          </p:cNvPr>
          <p:cNvSpPr/>
          <p:nvPr/>
        </p:nvSpPr>
        <p:spPr>
          <a:xfrm rot="2223529">
            <a:off x="3931004" y="694396"/>
            <a:ext cx="4329993" cy="3732753"/>
          </a:xfrm>
          <a:prstGeom prst="hexagon">
            <a:avLst>
              <a:gd name="adj" fmla="val 25000"/>
              <a:gd name="vf" fmla="val 115470"/>
            </a:avLst>
          </a:prstGeom>
          <a:noFill/>
          <a:ln w="8965" cap="flat" cmpd="sng" algn="ctr">
            <a:solidFill>
              <a:srgbClr val="26FDFF">
                <a:alpha val="2058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529">
              <a:solidFill>
                <a:srgbClr val="7D7E8C"/>
              </a:solidFill>
            </a:endParaRPr>
          </a:p>
        </p:txBody>
      </p:sp>
      <p:sp>
        <p:nvSpPr>
          <p:cNvPr id="213" name="六边形 21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DEFF938-9C45-4B4F-9A51-B58341868BBA}"/>
              </a:ext>
            </a:extLst>
          </p:cNvPr>
          <p:cNvSpPr/>
          <p:nvPr/>
        </p:nvSpPr>
        <p:spPr>
          <a:xfrm rot="2329412">
            <a:off x="3958804" y="716577"/>
            <a:ext cx="4274393" cy="3684822"/>
          </a:xfrm>
          <a:prstGeom prst="hexagon">
            <a:avLst>
              <a:gd name="adj" fmla="val 25000"/>
              <a:gd name="vf" fmla="val 115470"/>
            </a:avLst>
          </a:prstGeom>
          <a:noFill/>
          <a:ln w="9089" cap="flat" cmpd="sng" algn="ctr">
            <a:solidFill>
              <a:srgbClr val="26FDFF">
                <a:alpha val="2156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12">
              <a:solidFill>
                <a:srgbClr val="818189"/>
              </a:solidFill>
            </a:endParaRPr>
          </a:p>
        </p:txBody>
      </p:sp>
      <p:sp>
        <p:nvSpPr>
          <p:cNvPr id="214" name="六边形 21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AAED167-978C-4B87-BA4C-4D9FF944FA0D}"/>
              </a:ext>
            </a:extLst>
          </p:cNvPr>
          <p:cNvSpPr/>
          <p:nvPr/>
        </p:nvSpPr>
        <p:spPr>
          <a:xfrm rot="2435294">
            <a:off x="3986604" y="738758"/>
            <a:ext cx="4218792" cy="3636890"/>
          </a:xfrm>
          <a:prstGeom prst="hexagon">
            <a:avLst>
              <a:gd name="adj" fmla="val 25000"/>
              <a:gd name="vf" fmla="val 115470"/>
            </a:avLst>
          </a:prstGeom>
          <a:noFill/>
          <a:ln w="9214" cap="flat" cmpd="sng" algn="ctr">
            <a:solidFill>
              <a:srgbClr val="26FDFF">
                <a:alpha val="2254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94">
              <a:solidFill>
                <a:srgbClr val="868487"/>
              </a:solidFill>
            </a:endParaRPr>
          </a:p>
        </p:txBody>
      </p:sp>
      <p:sp>
        <p:nvSpPr>
          <p:cNvPr id="215" name="六边形 21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010804DE-537E-4FA6-8FBB-FB0DB76FA7AB}"/>
              </a:ext>
            </a:extLst>
          </p:cNvPr>
          <p:cNvSpPr/>
          <p:nvPr/>
        </p:nvSpPr>
        <p:spPr>
          <a:xfrm rot="2541176">
            <a:off x="4014404" y="760938"/>
            <a:ext cx="4163192" cy="3588959"/>
          </a:xfrm>
          <a:prstGeom prst="hexagon">
            <a:avLst>
              <a:gd name="adj" fmla="val 25000"/>
              <a:gd name="vf" fmla="val 115470"/>
            </a:avLst>
          </a:prstGeom>
          <a:noFill/>
          <a:ln w="9338" cap="flat" cmpd="sng" algn="ctr">
            <a:solidFill>
              <a:srgbClr val="26FDFF">
                <a:alpha val="2352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776">
              <a:solidFill>
                <a:srgbClr val="8A8784"/>
              </a:solidFill>
            </a:endParaRPr>
          </a:p>
        </p:txBody>
      </p:sp>
      <p:sp>
        <p:nvSpPr>
          <p:cNvPr id="216" name="六边形 21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4917361A-079D-4C71-855E-AAAC457B38A2}"/>
              </a:ext>
            </a:extLst>
          </p:cNvPr>
          <p:cNvSpPr/>
          <p:nvPr/>
        </p:nvSpPr>
        <p:spPr>
          <a:xfrm rot="2647059">
            <a:off x="4042204" y="783119"/>
            <a:ext cx="4107592" cy="3541028"/>
          </a:xfrm>
          <a:prstGeom prst="hexagon">
            <a:avLst>
              <a:gd name="adj" fmla="val 25000"/>
              <a:gd name="vf" fmla="val 115470"/>
            </a:avLst>
          </a:prstGeom>
          <a:noFill/>
          <a:ln w="9463" cap="flat" cmpd="sng" algn="ctr">
            <a:solidFill>
              <a:srgbClr val="26FDFF">
                <a:alpha val="24510"/>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59">
              <a:solidFill>
                <a:srgbClr val="8E8A81"/>
              </a:solidFill>
            </a:endParaRPr>
          </a:p>
        </p:txBody>
      </p:sp>
      <p:sp>
        <p:nvSpPr>
          <p:cNvPr id="217" name="六边形 21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35502E26-0B10-4D67-A487-11D3A37E6E01}"/>
              </a:ext>
            </a:extLst>
          </p:cNvPr>
          <p:cNvSpPr/>
          <p:nvPr/>
        </p:nvSpPr>
        <p:spPr>
          <a:xfrm rot="2752941">
            <a:off x="4070005" y="805300"/>
            <a:ext cx="4051991" cy="3493096"/>
          </a:xfrm>
          <a:prstGeom prst="hexagon">
            <a:avLst>
              <a:gd name="adj" fmla="val 25000"/>
              <a:gd name="vf" fmla="val 115470"/>
            </a:avLst>
          </a:prstGeom>
          <a:noFill/>
          <a:ln w="9587" cap="flat" cmpd="sng" algn="ctr">
            <a:solidFill>
              <a:srgbClr val="26FDFF">
                <a:alpha val="25490"/>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941">
              <a:solidFill>
                <a:srgbClr val="938C7E"/>
              </a:solidFill>
            </a:endParaRPr>
          </a:p>
        </p:txBody>
      </p:sp>
      <p:sp>
        <p:nvSpPr>
          <p:cNvPr id="218" name="六边形 21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7BCFE854-5FB5-4FD8-92FC-52B72DECF80C}"/>
              </a:ext>
            </a:extLst>
          </p:cNvPr>
          <p:cNvSpPr/>
          <p:nvPr/>
        </p:nvSpPr>
        <p:spPr>
          <a:xfrm rot="2858824">
            <a:off x="4097805" y="827481"/>
            <a:ext cx="3996391" cy="3445165"/>
          </a:xfrm>
          <a:prstGeom prst="hexagon">
            <a:avLst>
              <a:gd name="adj" fmla="val 25000"/>
              <a:gd name="vf" fmla="val 115470"/>
            </a:avLst>
          </a:prstGeom>
          <a:noFill/>
          <a:ln w="9712" cap="flat" cmpd="sng" algn="ctr">
            <a:solidFill>
              <a:srgbClr val="26FDFF">
                <a:alpha val="2647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24">
              <a:solidFill>
                <a:srgbClr val="978F7B"/>
              </a:solidFill>
            </a:endParaRPr>
          </a:p>
        </p:txBody>
      </p:sp>
      <p:sp>
        <p:nvSpPr>
          <p:cNvPr id="219" name="六边形 21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DB81799-2441-4DBF-8759-9F87D9FD8702}"/>
              </a:ext>
            </a:extLst>
          </p:cNvPr>
          <p:cNvSpPr/>
          <p:nvPr/>
        </p:nvSpPr>
        <p:spPr>
          <a:xfrm rot="2964706">
            <a:off x="4125605" y="849661"/>
            <a:ext cx="3940791" cy="3397234"/>
          </a:xfrm>
          <a:prstGeom prst="hexagon">
            <a:avLst>
              <a:gd name="adj" fmla="val 25000"/>
              <a:gd name="vf" fmla="val 115470"/>
            </a:avLst>
          </a:prstGeom>
          <a:noFill/>
          <a:ln w="9836" cap="flat" cmpd="sng" algn="ctr">
            <a:solidFill>
              <a:srgbClr val="26FDFF">
                <a:alpha val="2745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06">
              <a:solidFill>
                <a:srgbClr val="9B9278"/>
              </a:solidFill>
            </a:endParaRPr>
          </a:p>
        </p:txBody>
      </p:sp>
      <p:sp>
        <p:nvSpPr>
          <p:cNvPr id="220" name="六边形 21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29CB2A3B-38FC-4B4E-87A6-87A906754E19}"/>
              </a:ext>
            </a:extLst>
          </p:cNvPr>
          <p:cNvSpPr/>
          <p:nvPr/>
        </p:nvSpPr>
        <p:spPr>
          <a:xfrm rot="3070588">
            <a:off x="4153405" y="871842"/>
            <a:ext cx="3885190" cy="3349303"/>
          </a:xfrm>
          <a:prstGeom prst="hexagon">
            <a:avLst>
              <a:gd name="adj" fmla="val 25000"/>
              <a:gd name="vf" fmla="val 115470"/>
            </a:avLst>
          </a:prstGeom>
          <a:noFill/>
          <a:ln w="9961" cap="flat" cmpd="sng" algn="ctr">
            <a:solidFill>
              <a:srgbClr val="26FDFF">
                <a:alpha val="28431"/>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188">
              <a:solidFill>
                <a:srgbClr val="A09576"/>
              </a:solidFill>
            </a:endParaRPr>
          </a:p>
        </p:txBody>
      </p:sp>
      <p:sp>
        <p:nvSpPr>
          <p:cNvPr id="221" name="六边形 22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763E774-4E7C-48D4-91DF-DC3978C63F35}"/>
              </a:ext>
            </a:extLst>
          </p:cNvPr>
          <p:cNvSpPr/>
          <p:nvPr/>
        </p:nvSpPr>
        <p:spPr>
          <a:xfrm rot="3176471">
            <a:off x="4181205" y="894023"/>
            <a:ext cx="3829590" cy="3301371"/>
          </a:xfrm>
          <a:prstGeom prst="hexagon">
            <a:avLst>
              <a:gd name="adj" fmla="val 25000"/>
              <a:gd name="vf" fmla="val 115470"/>
            </a:avLst>
          </a:prstGeom>
          <a:noFill/>
          <a:ln w="10085" cap="flat" cmpd="sng" algn="ctr">
            <a:solidFill>
              <a:srgbClr val="26FDFF">
                <a:alpha val="2941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271">
              <a:solidFill>
                <a:srgbClr val="A49873"/>
              </a:solidFill>
            </a:endParaRPr>
          </a:p>
        </p:txBody>
      </p:sp>
      <p:sp>
        <p:nvSpPr>
          <p:cNvPr id="222" name="六边形 22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5110A424-2BB0-4CEA-9D2A-39CA8C6B2BB4}"/>
              </a:ext>
            </a:extLst>
          </p:cNvPr>
          <p:cNvSpPr/>
          <p:nvPr/>
        </p:nvSpPr>
        <p:spPr>
          <a:xfrm rot="3282353">
            <a:off x="4209005" y="916204"/>
            <a:ext cx="3773990" cy="3253440"/>
          </a:xfrm>
          <a:prstGeom prst="hexagon">
            <a:avLst>
              <a:gd name="adj" fmla="val 25000"/>
              <a:gd name="vf" fmla="val 115470"/>
            </a:avLst>
          </a:prstGeom>
          <a:noFill/>
          <a:ln w="10210" cap="flat" cmpd="sng" algn="ctr">
            <a:solidFill>
              <a:srgbClr val="26FDFF">
                <a:alpha val="30392"/>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53">
              <a:solidFill>
                <a:srgbClr val="A89B70"/>
              </a:solidFill>
            </a:endParaRPr>
          </a:p>
        </p:txBody>
      </p:sp>
      <p:sp>
        <p:nvSpPr>
          <p:cNvPr id="223" name="六边形 22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785B1CC2-1B6F-48C3-BD53-A14AE4273899}"/>
              </a:ext>
            </a:extLst>
          </p:cNvPr>
          <p:cNvSpPr/>
          <p:nvPr/>
        </p:nvSpPr>
        <p:spPr>
          <a:xfrm rot="3388235">
            <a:off x="4236806" y="938384"/>
            <a:ext cx="3718389" cy="3205508"/>
          </a:xfrm>
          <a:prstGeom prst="hexagon">
            <a:avLst>
              <a:gd name="adj" fmla="val 25000"/>
              <a:gd name="vf" fmla="val 115470"/>
            </a:avLst>
          </a:prstGeom>
          <a:noFill/>
          <a:ln w="10334" cap="flat" cmpd="sng" algn="ctr">
            <a:solidFill>
              <a:srgbClr val="26FDFF">
                <a:alpha val="3137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35">
              <a:solidFill>
                <a:srgbClr val="AD9E6D"/>
              </a:solidFill>
            </a:endParaRPr>
          </a:p>
        </p:txBody>
      </p:sp>
      <p:sp>
        <p:nvSpPr>
          <p:cNvPr id="224" name="六边形 22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A9913EA-746F-4CC2-8181-CE006EC83B6A}"/>
              </a:ext>
            </a:extLst>
          </p:cNvPr>
          <p:cNvSpPr/>
          <p:nvPr/>
        </p:nvSpPr>
        <p:spPr>
          <a:xfrm rot="3494118">
            <a:off x="4264606" y="960565"/>
            <a:ext cx="3662789" cy="3157577"/>
          </a:xfrm>
          <a:prstGeom prst="hexagon">
            <a:avLst>
              <a:gd name="adj" fmla="val 25000"/>
              <a:gd name="vf" fmla="val 115470"/>
            </a:avLst>
          </a:prstGeom>
          <a:noFill/>
          <a:ln w="10459" cap="flat" cmpd="sng" algn="ctr">
            <a:solidFill>
              <a:srgbClr val="26FDFF">
                <a:alpha val="3235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518">
              <a:solidFill>
                <a:srgbClr val="B1A16A"/>
              </a:solidFill>
            </a:endParaRPr>
          </a:p>
        </p:txBody>
      </p:sp>
      <p:sp>
        <p:nvSpPr>
          <p:cNvPr id="225" name="六边形 22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A36507E-6237-4AEB-9CC6-65318AE0464D}"/>
              </a:ext>
            </a:extLst>
          </p:cNvPr>
          <p:cNvSpPr/>
          <p:nvPr/>
        </p:nvSpPr>
        <p:spPr>
          <a:xfrm rot="3600000">
            <a:off x="4292406" y="982746"/>
            <a:ext cx="3607189" cy="3109646"/>
          </a:xfrm>
          <a:prstGeom prst="hexagon">
            <a:avLst>
              <a:gd name="adj" fmla="val 25000"/>
              <a:gd name="vf" fmla="val 115470"/>
            </a:avLst>
          </a:prstGeom>
          <a:noFill/>
          <a:ln w="10583" cap="flat" cmpd="sng" algn="ctr">
            <a:solidFill>
              <a:srgbClr val="26FDFF">
                <a:alpha val="33333"/>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600">
              <a:solidFill>
                <a:srgbClr val="B5A468"/>
              </a:solidFill>
            </a:endParaRPr>
          </a:p>
        </p:txBody>
      </p:sp>
      <p:sp>
        <p:nvSpPr>
          <p:cNvPr id="226" name="六边形 22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20E62315-9FB5-4E91-BD80-E2C898148FCC}"/>
              </a:ext>
            </a:extLst>
          </p:cNvPr>
          <p:cNvSpPr/>
          <p:nvPr/>
        </p:nvSpPr>
        <p:spPr>
          <a:xfrm rot="3705882">
            <a:off x="4320206" y="1004927"/>
            <a:ext cx="3551588" cy="3061714"/>
          </a:xfrm>
          <a:prstGeom prst="hexagon">
            <a:avLst>
              <a:gd name="adj" fmla="val 25000"/>
              <a:gd name="vf" fmla="val 115470"/>
            </a:avLst>
          </a:prstGeom>
          <a:noFill/>
          <a:ln w="10708" cap="flat" cmpd="sng" algn="ctr">
            <a:solidFill>
              <a:srgbClr val="26FDFF">
                <a:alpha val="3431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682">
              <a:solidFill>
                <a:srgbClr val="B9A665"/>
              </a:solidFill>
            </a:endParaRPr>
          </a:p>
        </p:txBody>
      </p:sp>
      <p:sp>
        <p:nvSpPr>
          <p:cNvPr id="227" name="六边形 22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4DFD11FC-A158-4130-8717-432B35780360}"/>
              </a:ext>
            </a:extLst>
          </p:cNvPr>
          <p:cNvSpPr/>
          <p:nvPr/>
        </p:nvSpPr>
        <p:spPr>
          <a:xfrm rot="3811765">
            <a:off x="4348006" y="1027108"/>
            <a:ext cx="3495988" cy="3013783"/>
          </a:xfrm>
          <a:prstGeom prst="hexagon">
            <a:avLst>
              <a:gd name="adj" fmla="val 25000"/>
              <a:gd name="vf" fmla="val 115470"/>
            </a:avLst>
          </a:prstGeom>
          <a:noFill/>
          <a:ln w="10832" cap="flat" cmpd="sng" algn="ctr">
            <a:solidFill>
              <a:srgbClr val="26FDFF">
                <a:alpha val="35294"/>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765">
              <a:solidFill>
                <a:srgbClr val="BEA962"/>
              </a:solidFill>
            </a:endParaRPr>
          </a:p>
        </p:txBody>
      </p:sp>
      <p:sp>
        <p:nvSpPr>
          <p:cNvPr id="228" name="六边形 22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779ACF2-DDAA-488C-873C-7B1D049DEA34}"/>
              </a:ext>
            </a:extLst>
          </p:cNvPr>
          <p:cNvSpPr/>
          <p:nvPr/>
        </p:nvSpPr>
        <p:spPr>
          <a:xfrm rot="3917647">
            <a:off x="4375807" y="1049288"/>
            <a:ext cx="3440388" cy="2965852"/>
          </a:xfrm>
          <a:prstGeom prst="hexagon">
            <a:avLst>
              <a:gd name="adj" fmla="val 25000"/>
              <a:gd name="vf" fmla="val 115470"/>
            </a:avLst>
          </a:prstGeom>
          <a:noFill/>
          <a:ln w="10957" cap="flat" cmpd="sng" algn="ctr">
            <a:solidFill>
              <a:srgbClr val="26FDFF">
                <a:alpha val="3627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47">
              <a:solidFill>
                <a:srgbClr val="C2AC5F"/>
              </a:solidFill>
            </a:endParaRPr>
          </a:p>
        </p:txBody>
      </p:sp>
      <p:sp>
        <p:nvSpPr>
          <p:cNvPr id="229" name="六边形 22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20E6E417-82EF-4E0F-AB2B-D0619D655409}"/>
              </a:ext>
            </a:extLst>
          </p:cNvPr>
          <p:cNvSpPr/>
          <p:nvPr/>
        </p:nvSpPr>
        <p:spPr>
          <a:xfrm rot="4023529">
            <a:off x="4403607" y="1071469"/>
            <a:ext cx="3384788" cy="2917920"/>
          </a:xfrm>
          <a:prstGeom prst="hexagon">
            <a:avLst>
              <a:gd name="adj" fmla="val 25000"/>
              <a:gd name="vf" fmla="val 115470"/>
            </a:avLst>
          </a:prstGeom>
          <a:noFill/>
          <a:ln w="11081" cap="flat" cmpd="sng" algn="ctr">
            <a:solidFill>
              <a:srgbClr val="26FDFF">
                <a:alpha val="3725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929">
              <a:solidFill>
                <a:srgbClr val="C6AF5C"/>
              </a:solidFill>
            </a:endParaRPr>
          </a:p>
        </p:txBody>
      </p:sp>
      <p:sp>
        <p:nvSpPr>
          <p:cNvPr id="230" name="六边形 22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482A3060-D42D-4E2F-906F-2555FB345DC0}"/>
              </a:ext>
            </a:extLst>
          </p:cNvPr>
          <p:cNvSpPr/>
          <p:nvPr/>
        </p:nvSpPr>
        <p:spPr>
          <a:xfrm rot="4129412">
            <a:off x="4431407" y="1093650"/>
            <a:ext cx="3329187" cy="2869989"/>
          </a:xfrm>
          <a:prstGeom prst="hexagon">
            <a:avLst>
              <a:gd name="adj" fmla="val 25000"/>
              <a:gd name="vf" fmla="val 115470"/>
            </a:avLst>
          </a:prstGeom>
          <a:noFill/>
          <a:ln w="11206" cap="flat" cmpd="sng" algn="ctr">
            <a:solidFill>
              <a:srgbClr val="26FDFF">
                <a:alpha val="38235"/>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12">
              <a:solidFill>
                <a:srgbClr val="CBB259"/>
              </a:solidFill>
            </a:endParaRPr>
          </a:p>
        </p:txBody>
      </p:sp>
      <p:sp>
        <p:nvSpPr>
          <p:cNvPr id="231" name="六边形 23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1445049-0041-4468-A0B9-E356276F5765}"/>
              </a:ext>
            </a:extLst>
          </p:cNvPr>
          <p:cNvSpPr/>
          <p:nvPr/>
        </p:nvSpPr>
        <p:spPr>
          <a:xfrm rot="4235294">
            <a:off x="4459207" y="1115831"/>
            <a:ext cx="3273587" cy="2822058"/>
          </a:xfrm>
          <a:prstGeom prst="hexagon">
            <a:avLst>
              <a:gd name="adj" fmla="val 25000"/>
              <a:gd name="vf" fmla="val 115470"/>
            </a:avLst>
          </a:prstGeom>
          <a:noFill/>
          <a:ln w="11330" cap="flat" cmpd="sng" algn="ctr">
            <a:solidFill>
              <a:srgbClr val="26FDFF">
                <a:alpha val="3921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94">
              <a:solidFill>
                <a:srgbClr val="CFB557"/>
              </a:solidFill>
            </a:endParaRPr>
          </a:p>
        </p:txBody>
      </p:sp>
      <p:sp>
        <p:nvSpPr>
          <p:cNvPr id="232" name="六边形 231"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8A514C1-9F9D-4D46-B757-4DA55C5D06E9}"/>
              </a:ext>
            </a:extLst>
          </p:cNvPr>
          <p:cNvSpPr/>
          <p:nvPr/>
        </p:nvSpPr>
        <p:spPr>
          <a:xfrm rot="4341177">
            <a:off x="4487008" y="1138011"/>
            <a:ext cx="3217986" cy="2774126"/>
          </a:xfrm>
          <a:prstGeom prst="hexagon">
            <a:avLst>
              <a:gd name="adj" fmla="val 25000"/>
              <a:gd name="vf" fmla="val 115470"/>
            </a:avLst>
          </a:prstGeom>
          <a:noFill/>
          <a:ln w="11455" cap="flat" cmpd="sng" algn="ctr">
            <a:solidFill>
              <a:srgbClr val="26FDFF">
                <a:alpha val="4019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176">
              <a:solidFill>
                <a:srgbClr val="D3B854"/>
              </a:solidFill>
            </a:endParaRPr>
          </a:p>
        </p:txBody>
      </p:sp>
      <p:sp>
        <p:nvSpPr>
          <p:cNvPr id="233" name="六边形 232"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5BA1DC2-10D6-42D3-9E55-7512E96666F8}"/>
              </a:ext>
            </a:extLst>
          </p:cNvPr>
          <p:cNvSpPr/>
          <p:nvPr/>
        </p:nvSpPr>
        <p:spPr>
          <a:xfrm rot="4447059">
            <a:off x="4514807" y="1160192"/>
            <a:ext cx="3162386" cy="2726195"/>
          </a:xfrm>
          <a:prstGeom prst="hexagon">
            <a:avLst>
              <a:gd name="adj" fmla="val 25000"/>
              <a:gd name="vf" fmla="val 115470"/>
            </a:avLst>
          </a:prstGeom>
          <a:noFill/>
          <a:ln w="11579" cap="flat" cmpd="sng" algn="ctr">
            <a:solidFill>
              <a:srgbClr val="26FDFF">
                <a:alpha val="41176"/>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259">
              <a:solidFill>
                <a:srgbClr val="D8BB51"/>
              </a:solidFill>
            </a:endParaRPr>
          </a:p>
        </p:txBody>
      </p:sp>
      <p:sp>
        <p:nvSpPr>
          <p:cNvPr id="234" name="六边形 23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E3656A48-99E8-4455-9DC1-759BB661AACB}"/>
              </a:ext>
            </a:extLst>
          </p:cNvPr>
          <p:cNvSpPr/>
          <p:nvPr/>
        </p:nvSpPr>
        <p:spPr>
          <a:xfrm rot="4552941">
            <a:off x="4542608" y="1182373"/>
            <a:ext cx="3106786" cy="2678264"/>
          </a:xfrm>
          <a:prstGeom prst="hexagon">
            <a:avLst>
              <a:gd name="adj" fmla="val 25000"/>
              <a:gd name="vf" fmla="val 115470"/>
            </a:avLst>
          </a:prstGeom>
          <a:noFill/>
          <a:ln w="11704" cap="flat" cmpd="sng" algn="ctr">
            <a:solidFill>
              <a:srgbClr val="26FDFF">
                <a:alpha val="4215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341">
              <a:solidFill>
                <a:srgbClr val="DCBD4E"/>
              </a:solidFill>
            </a:endParaRPr>
          </a:p>
        </p:txBody>
      </p:sp>
      <p:sp>
        <p:nvSpPr>
          <p:cNvPr id="235" name="六边形 234"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58E54F95-F55C-4556-829D-A86A377A4B9F}"/>
              </a:ext>
            </a:extLst>
          </p:cNvPr>
          <p:cNvSpPr/>
          <p:nvPr/>
        </p:nvSpPr>
        <p:spPr>
          <a:xfrm rot="4658823">
            <a:off x="4570408" y="1204554"/>
            <a:ext cx="3051185" cy="2630332"/>
          </a:xfrm>
          <a:prstGeom prst="hexagon">
            <a:avLst>
              <a:gd name="adj" fmla="val 25000"/>
              <a:gd name="vf" fmla="val 115470"/>
            </a:avLst>
          </a:prstGeom>
          <a:noFill/>
          <a:ln w="11828" cap="flat" cmpd="sng" algn="ctr">
            <a:solidFill>
              <a:srgbClr val="26FDFF">
                <a:alpha val="43137"/>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24">
              <a:solidFill>
                <a:srgbClr val="E0C04B"/>
              </a:solidFill>
            </a:endParaRPr>
          </a:p>
        </p:txBody>
      </p:sp>
      <p:sp>
        <p:nvSpPr>
          <p:cNvPr id="236" name="六边形 235"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0AE3A0D9-542F-4A99-BAE9-8220CE066073}"/>
              </a:ext>
            </a:extLst>
          </p:cNvPr>
          <p:cNvSpPr/>
          <p:nvPr/>
        </p:nvSpPr>
        <p:spPr>
          <a:xfrm rot="4764706">
            <a:off x="4598208" y="1226734"/>
            <a:ext cx="2995585" cy="2582401"/>
          </a:xfrm>
          <a:prstGeom prst="hexagon">
            <a:avLst>
              <a:gd name="adj" fmla="val 25000"/>
              <a:gd name="vf" fmla="val 115470"/>
            </a:avLst>
          </a:prstGeom>
          <a:noFill/>
          <a:ln w="11953" cap="flat" cmpd="sng" algn="ctr">
            <a:solidFill>
              <a:srgbClr val="26FDFF">
                <a:alpha val="4411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506">
              <a:solidFill>
                <a:srgbClr val="E5C348"/>
              </a:solidFill>
            </a:endParaRPr>
          </a:p>
        </p:txBody>
      </p:sp>
      <p:sp>
        <p:nvSpPr>
          <p:cNvPr id="237" name="六边形 23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69A56B45-D8B6-4953-AFC5-B46C97E6A998}"/>
              </a:ext>
            </a:extLst>
          </p:cNvPr>
          <p:cNvSpPr/>
          <p:nvPr/>
        </p:nvSpPr>
        <p:spPr>
          <a:xfrm rot="4870588">
            <a:off x="4626008" y="1248915"/>
            <a:ext cx="2939985" cy="2534470"/>
          </a:xfrm>
          <a:prstGeom prst="hexagon">
            <a:avLst>
              <a:gd name="adj" fmla="val 25000"/>
              <a:gd name="vf" fmla="val 115470"/>
            </a:avLst>
          </a:prstGeom>
          <a:noFill/>
          <a:ln w="12077" cap="flat" cmpd="sng" algn="ctr">
            <a:solidFill>
              <a:srgbClr val="26FDFF">
                <a:alpha val="4509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588">
              <a:solidFill>
                <a:srgbClr val="E9C646"/>
              </a:solidFill>
            </a:endParaRPr>
          </a:p>
        </p:txBody>
      </p:sp>
      <p:sp>
        <p:nvSpPr>
          <p:cNvPr id="238" name="六边形 23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9A4F253D-6B1D-4BBA-A743-53BBCFB90CC9}"/>
              </a:ext>
            </a:extLst>
          </p:cNvPr>
          <p:cNvSpPr/>
          <p:nvPr/>
        </p:nvSpPr>
        <p:spPr>
          <a:xfrm rot="4976471">
            <a:off x="4653809" y="1271096"/>
            <a:ext cx="2884384" cy="2486538"/>
          </a:xfrm>
          <a:prstGeom prst="hexagon">
            <a:avLst>
              <a:gd name="adj" fmla="val 25000"/>
              <a:gd name="vf" fmla="val 115470"/>
            </a:avLst>
          </a:prstGeom>
          <a:noFill/>
          <a:ln w="12202" cap="flat" cmpd="sng" algn="ctr">
            <a:solidFill>
              <a:srgbClr val="26FDFF">
                <a:alpha val="46078"/>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671">
              <a:solidFill>
                <a:srgbClr val="EDC943"/>
              </a:solidFill>
            </a:endParaRPr>
          </a:p>
        </p:txBody>
      </p:sp>
      <p:sp>
        <p:nvSpPr>
          <p:cNvPr id="239" name="六边形 23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C9374F81-09BC-4D5B-A242-F0AB22EFA81A}"/>
              </a:ext>
            </a:extLst>
          </p:cNvPr>
          <p:cNvSpPr/>
          <p:nvPr/>
        </p:nvSpPr>
        <p:spPr>
          <a:xfrm rot="5082353">
            <a:off x="4681608" y="1293277"/>
            <a:ext cx="2828784" cy="2438607"/>
          </a:xfrm>
          <a:prstGeom prst="hexagon">
            <a:avLst>
              <a:gd name="adj" fmla="val 25000"/>
              <a:gd name="vf" fmla="val 115470"/>
            </a:avLst>
          </a:prstGeom>
          <a:noFill/>
          <a:ln w="12326" cap="flat" cmpd="sng" algn="ctr">
            <a:solidFill>
              <a:srgbClr val="26FDFF">
                <a:alpha val="4705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753">
              <a:solidFill>
                <a:srgbClr val="F2CC40"/>
              </a:solidFill>
            </a:endParaRPr>
          </a:p>
        </p:txBody>
      </p:sp>
      <p:sp>
        <p:nvSpPr>
          <p:cNvPr id="240" name="六边形 239"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F552D6F-F945-4995-8319-FF2A6B96A58B}"/>
              </a:ext>
            </a:extLst>
          </p:cNvPr>
          <p:cNvSpPr/>
          <p:nvPr/>
        </p:nvSpPr>
        <p:spPr>
          <a:xfrm rot="5188235">
            <a:off x="4709409" y="1315457"/>
            <a:ext cx="2773184" cy="2390676"/>
          </a:xfrm>
          <a:prstGeom prst="hexagon">
            <a:avLst>
              <a:gd name="adj" fmla="val 25000"/>
              <a:gd name="vf" fmla="val 115470"/>
            </a:avLst>
          </a:prstGeom>
          <a:noFill/>
          <a:ln w="12451" cap="flat" cmpd="sng" algn="ctr">
            <a:solidFill>
              <a:srgbClr val="26FDFF">
                <a:alpha val="48039"/>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835">
              <a:solidFill>
                <a:srgbClr val="F6CF3D"/>
              </a:solidFill>
            </a:endParaRPr>
          </a:p>
        </p:txBody>
      </p:sp>
      <p:sp>
        <p:nvSpPr>
          <p:cNvPr id="241" name="六边形 24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DA861688-CF60-4CA7-B591-0CC9635E96F0}"/>
              </a:ext>
            </a:extLst>
          </p:cNvPr>
          <p:cNvSpPr/>
          <p:nvPr/>
        </p:nvSpPr>
        <p:spPr>
          <a:xfrm rot="5294117">
            <a:off x="4737209" y="1337638"/>
            <a:ext cx="2717583" cy="2342744"/>
          </a:xfrm>
          <a:prstGeom prst="hexagon">
            <a:avLst>
              <a:gd name="adj" fmla="val 25000"/>
              <a:gd name="vf" fmla="val 115470"/>
            </a:avLst>
          </a:prstGeom>
          <a:noFill/>
          <a:ln w="12575" cap="flat" cmpd="sng" algn="ctr">
            <a:solidFill>
              <a:srgbClr val="26FDFF">
                <a:alpha val="49020"/>
              </a:srgb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918">
              <a:solidFill>
                <a:srgbClr val="FAD23A"/>
              </a:solidFill>
            </a:endParaRPr>
          </a:p>
        </p:txBody>
      </p:sp>
      <p:sp>
        <p:nvSpPr>
          <p:cNvPr id="4" name="六边形 3"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1B2D59D-C0AE-4E97-B405-DDC7CB8442C7}"/>
              </a:ext>
            </a:extLst>
          </p:cNvPr>
          <p:cNvSpPr/>
          <p:nvPr/>
        </p:nvSpPr>
        <p:spPr>
          <a:xfrm rot="5400000">
            <a:off x="4765009" y="1359819"/>
            <a:ext cx="2661983" cy="2294813"/>
          </a:xfrm>
          <a:prstGeom prst="hexagon">
            <a:avLst/>
          </a:prstGeom>
          <a:noFill/>
          <a:ln w="12700">
            <a:solidFill>
              <a:srgbClr val="26FD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b="1">
              <a:solidFill>
                <a:srgbClr val="FFD538"/>
              </a:solidFill>
            </a:endParaRPr>
          </a:p>
        </p:txBody>
      </p:sp>
      <p:sp>
        <p:nvSpPr>
          <p:cNvPr id="127" name="任意多边形: 形状 126"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88546939-938F-4EDA-8538-93CEA7484A0E}"/>
              </a:ext>
            </a:extLst>
          </p:cNvPr>
          <p:cNvSpPr/>
          <p:nvPr/>
        </p:nvSpPr>
        <p:spPr>
          <a:xfrm>
            <a:off x="-550922" y="-322506"/>
            <a:ext cx="2786124" cy="7503011"/>
          </a:xfrm>
          <a:custGeom>
            <a:avLst/>
            <a:gdLst>
              <a:gd name="connsiteX0" fmla="*/ 1705162 w 2786124"/>
              <a:gd name="connsiteY0" fmla="*/ 1403035 h 7503011"/>
              <a:gd name="connsiteX1" fmla="*/ 1938128 w 2786124"/>
              <a:gd name="connsiteY1" fmla="*/ 937103 h 7503011"/>
              <a:gd name="connsiteX2" fmla="*/ 2553158 w 2786124"/>
              <a:gd name="connsiteY2" fmla="*/ 937103 h 7503011"/>
              <a:gd name="connsiteX3" fmla="*/ 2786124 w 2786124"/>
              <a:gd name="connsiteY3" fmla="*/ 1403035 h 7503011"/>
              <a:gd name="connsiteX4" fmla="*/ 2553158 w 2786124"/>
              <a:gd name="connsiteY4" fmla="*/ 1868967 h 7503011"/>
              <a:gd name="connsiteX5" fmla="*/ 1938128 w 2786124"/>
              <a:gd name="connsiteY5" fmla="*/ 1868967 h 7503011"/>
              <a:gd name="connsiteX6" fmla="*/ 1705162 w 2786124"/>
              <a:gd name="connsiteY6" fmla="*/ 2342519 h 7503011"/>
              <a:gd name="connsiteX7" fmla="*/ 1938128 w 2786124"/>
              <a:gd name="connsiteY7" fmla="*/ 1876587 h 7503011"/>
              <a:gd name="connsiteX8" fmla="*/ 2553158 w 2786124"/>
              <a:gd name="connsiteY8" fmla="*/ 1876587 h 7503011"/>
              <a:gd name="connsiteX9" fmla="*/ 2786124 w 2786124"/>
              <a:gd name="connsiteY9" fmla="*/ 2342519 h 7503011"/>
              <a:gd name="connsiteX10" fmla="*/ 2553158 w 2786124"/>
              <a:gd name="connsiteY10" fmla="*/ 2808451 h 7503011"/>
              <a:gd name="connsiteX11" fmla="*/ 1938128 w 2786124"/>
              <a:gd name="connsiteY11" fmla="*/ 2808451 h 7503011"/>
              <a:gd name="connsiteX12" fmla="*/ 1705162 w 2786124"/>
              <a:gd name="connsiteY12" fmla="*/ 3282003 h 7503011"/>
              <a:gd name="connsiteX13" fmla="*/ 1938128 w 2786124"/>
              <a:gd name="connsiteY13" fmla="*/ 2816071 h 7503011"/>
              <a:gd name="connsiteX14" fmla="*/ 2553158 w 2786124"/>
              <a:gd name="connsiteY14" fmla="*/ 2816071 h 7503011"/>
              <a:gd name="connsiteX15" fmla="*/ 2786124 w 2786124"/>
              <a:gd name="connsiteY15" fmla="*/ 3282003 h 7503011"/>
              <a:gd name="connsiteX16" fmla="*/ 2553158 w 2786124"/>
              <a:gd name="connsiteY16" fmla="*/ 3747935 h 7503011"/>
              <a:gd name="connsiteX17" fmla="*/ 1938128 w 2786124"/>
              <a:gd name="connsiteY17" fmla="*/ 3747935 h 7503011"/>
              <a:gd name="connsiteX18" fmla="*/ 1705162 w 2786124"/>
              <a:gd name="connsiteY18" fmla="*/ 4221487 h 7503011"/>
              <a:gd name="connsiteX19" fmla="*/ 1938128 w 2786124"/>
              <a:gd name="connsiteY19" fmla="*/ 3755555 h 7503011"/>
              <a:gd name="connsiteX20" fmla="*/ 2553158 w 2786124"/>
              <a:gd name="connsiteY20" fmla="*/ 3755555 h 7503011"/>
              <a:gd name="connsiteX21" fmla="*/ 2786124 w 2786124"/>
              <a:gd name="connsiteY21" fmla="*/ 4221487 h 7503011"/>
              <a:gd name="connsiteX22" fmla="*/ 2553158 w 2786124"/>
              <a:gd name="connsiteY22" fmla="*/ 4687419 h 7503011"/>
              <a:gd name="connsiteX23" fmla="*/ 1938128 w 2786124"/>
              <a:gd name="connsiteY23" fmla="*/ 4687419 h 7503011"/>
              <a:gd name="connsiteX24" fmla="*/ 1705162 w 2786124"/>
              <a:gd name="connsiteY24" fmla="*/ 5160971 h 7503011"/>
              <a:gd name="connsiteX25" fmla="*/ 1938128 w 2786124"/>
              <a:gd name="connsiteY25" fmla="*/ 4695039 h 7503011"/>
              <a:gd name="connsiteX26" fmla="*/ 2553158 w 2786124"/>
              <a:gd name="connsiteY26" fmla="*/ 4695039 h 7503011"/>
              <a:gd name="connsiteX27" fmla="*/ 2786124 w 2786124"/>
              <a:gd name="connsiteY27" fmla="*/ 5160971 h 7503011"/>
              <a:gd name="connsiteX28" fmla="*/ 2553158 w 2786124"/>
              <a:gd name="connsiteY28" fmla="*/ 5626903 h 7503011"/>
              <a:gd name="connsiteX29" fmla="*/ 1938128 w 2786124"/>
              <a:gd name="connsiteY29" fmla="*/ 5626903 h 7503011"/>
              <a:gd name="connsiteX30" fmla="*/ 1705162 w 2786124"/>
              <a:gd name="connsiteY30" fmla="*/ 6095216 h 7503011"/>
              <a:gd name="connsiteX31" fmla="*/ 1938128 w 2786124"/>
              <a:gd name="connsiteY31" fmla="*/ 5629284 h 7503011"/>
              <a:gd name="connsiteX32" fmla="*/ 2553158 w 2786124"/>
              <a:gd name="connsiteY32" fmla="*/ 5629284 h 7503011"/>
              <a:gd name="connsiteX33" fmla="*/ 2786124 w 2786124"/>
              <a:gd name="connsiteY33" fmla="*/ 6095216 h 7503011"/>
              <a:gd name="connsiteX34" fmla="*/ 2553158 w 2786124"/>
              <a:gd name="connsiteY34" fmla="*/ 6561148 h 7503011"/>
              <a:gd name="connsiteX35" fmla="*/ 1938128 w 2786124"/>
              <a:gd name="connsiteY35" fmla="*/ 6561148 h 7503011"/>
              <a:gd name="connsiteX36" fmla="*/ 851535 w 2786124"/>
              <a:gd name="connsiteY36" fmla="*/ 6568766 h 7503011"/>
              <a:gd name="connsiteX37" fmla="*/ 1084502 w 2786124"/>
              <a:gd name="connsiteY37" fmla="*/ 6102836 h 7503011"/>
              <a:gd name="connsiteX38" fmla="*/ 1699531 w 2786124"/>
              <a:gd name="connsiteY38" fmla="*/ 6102836 h 7503011"/>
              <a:gd name="connsiteX39" fmla="*/ 1932497 w 2786124"/>
              <a:gd name="connsiteY39" fmla="*/ 6568766 h 7503011"/>
              <a:gd name="connsiteX40" fmla="*/ 1699531 w 2786124"/>
              <a:gd name="connsiteY40" fmla="*/ 7034699 h 7503011"/>
              <a:gd name="connsiteX41" fmla="*/ 1084502 w 2786124"/>
              <a:gd name="connsiteY41" fmla="*/ 7034699 h 7503011"/>
              <a:gd name="connsiteX42" fmla="*/ 851535 w 2786124"/>
              <a:gd name="connsiteY42" fmla="*/ 5634522 h 7503011"/>
              <a:gd name="connsiteX43" fmla="*/ 1084502 w 2786124"/>
              <a:gd name="connsiteY43" fmla="*/ 5168591 h 7503011"/>
              <a:gd name="connsiteX44" fmla="*/ 1699531 w 2786124"/>
              <a:gd name="connsiteY44" fmla="*/ 5168591 h 7503011"/>
              <a:gd name="connsiteX45" fmla="*/ 1932497 w 2786124"/>
              <a:gd name="connsiteY45" fmla="*/ 5634522 h 7503011"/>
              <a:gd name="connsiteX46" fmla="*/ 1699531 w 2786124"/>
              <a:gd name="connsiteY46" fmla="*/ 6100454 h 7503011"/>
              <a:gd name="connsiteX47" fmla="*/ 1084502 w 2786124"/>
              <a:gd name="connsiteY47" fmla="*/ 6100454 h 7503011"/>
              <a:gd name="connsiteX48" fmla="*/ 851535 w 2786124"/>
              <a:gd name="connsiteY48" fmla="*/ 4695039 h 7503011"/>
              <a:gd name="connsiteX49" fmla="*/ 1084502 w 2786124"/>
              <a:gd name="connsiteY49" fmla="*/ 4229107 h 7503011"/>
              <a:gd name="connsiteX50" fmla="*/ 1699531 w 2786124"/>
              <a:gd name="connsiteY50" fmla="*/ 4229107 h 7503011"/>
              <a:gd name="connsiteX51" fmla="*/ 1932497 w 2786124"/>
              <a:gd name="connsiteY51" fmla="*/ 4695039 h 7503011"/>
              <a:gd name="connsiteX52" fmla="*/ 1699531 w 2786124"/>
              <a:gd name="connsiteY52" fmla="*/ 5160971 h 7503011"/>
              <a:gd name="connsiteX53" fmla="*/ 1084502 w 2786124"/>
              <a:gd name="connsiteY53" fmla="*/ 5160971 h 7503011"/>
              <a:gd name="connsiteX54" fmla="*/ 851535 w 2786124"/>
              <a:gd name="connsiteY54" fmla="*/ 3755555 h 7503011"/>
              <a:gd name="connsiteX55" fmla="*/ 1084502 w 2786124"/>
              <a:gd name="connsiteY55" fmla="*/ 3289623 h 7503011"/>
              <a:gd name="connsiteX56" fmla="*/ 1699531 w 2786124"/>
              <a:gd name="connsiteY56" fmla="*/ 3289623 h 7503011"/>
              <a:gd name="connsiteX57" fmla="*/ 1932497 w 2786124"/>
              <a:gd name="connsiteY57" fmla="*/ 3755555 h 7503011"/>
              <a:gd name="connsiteX58" fmla="*/ 1699531 w 2786124"/>
              <a:gd name="connsiteY58" fmla="*/ 4221487 h 7503011"/>
              <a:gd name="connsiteX59" fmla="*/ 1084502 w 2786124"/>
              <a:gd name="connsiteY59" fmla="*/ 4221487 h 7503011"/>
              <a:gd name="connsiteX60" fmla="*/ 851535 w 2786124"/>
              <a:gd name="connsiteY60" fmla="*/ 2816071 h 7503011"/>
              <a:gd name="connsiteX61" fmla="*/ 1084501 w 2786124"/>
              <a:gd name="connsiteY61" fmla="*/ 2350139 h 7503011"/>
              <a:gd name="connsiteX62" fmla="*/ 1699531 w 2786124"/>
              <a:gd name="connsiteY62" fmla="*/ 2350139 h 7503011"/>
              <a:gd name="connsiteX63" fmla="*/ 1932497 w 2786124"/>
              <a:gd name="connsiteY63" fmla="*/ 2816071 h 7503011"/>
              <a:gd name="connsiteX64" fmla="*/ 1699531 w 2786124"/>
              <a:gd name="connsiteY64" fmla="*/ 3282003 h 7503011"/>
              <a:gd name="connsiteX65" fmla="*/ 1084501 w 2786124"/>
              <a:gd name="connsiteY65" fmla="*/ 3282003 h 7503011"/>
              <a:gd name="connsiteX66" fmla="*/ 851535 w 2786124"/>
              <a:gd name="connsiteY66" fmla="*/ 1876587 h 7503011"/>
              <a:gd name="connsiteX67" fmla="*/ 1084501 w 2786124"/>
              <a:gd name="connsiteY67" fmla="*/ 1410655 h 7503011"/>
              <a:gd name="connsiteX68" fmla="*/ 1699531 w 2786124"/>
              <a:gd name="connsiteY68" fmla="*/ 1410655 h 7503011"/>
              <a:gd name="connsiteX69" fmla="*/ 1932497 w 2786124"/>
              <a:gd name="connsiteY69" fmla="*/ 1876587 h 7503011"/>
              <a:gd name="connsiteX70" fmla="*/ 1699531 w 2786124"/>
              <a:gd name="connsiteY70" fmla="*/ 2342519 h 7503011"/>
              <a:gd name="connsiteX71" fmla="*/ 1084501 w 2786124"/>
              <a:gd name="connsiteY71" fmla="*/ 2342519 h 7503011"/>
              <a:gd name="connsiteX72" fmla="*/ 851535 w 2786124"/>
              <a:gd name="connsiteY72" fmla="*/ 937103 h 7503011"/>
              <a:gd name="connsiteX73" fmla="*/ 1084501 w 2786124"/>
              <a:gd name="connsiteY73" fmla="*/ 471171 h 7503011"/>
              <a:gd name="connsiteX74" fmla="*/ 1699531 w 2786124"/>
              <a:gd name="connsiteY74" fmla="*/ 471171 h 7503011"/>
              <a:gd name="connsiteX75" fmla="*/ 1932497 w 2786124"/>
              <a:gd name="connsiteY75" fmla="*/ 937103 h 7503011"/>
              <a:gd name="connsiteX76" fmla="*/ 1699531 w 2786124"/>
              <a:gd name="connsiteY76" fmla="*/ 1403035 h 7503011"/>
              <a:gd name="connsiteX77" fmla="*/ 1084501 w 2786124"/>
              <a:gd name="connsiteY77" fmla="*/ 1403035 h 7503011"/>
              <a:gd name="connsiteX78" fmla="*/ 0 w 2786124"/>
              <a:gd name="connsiteY78" fmla="*/ 465932 h 7503011"/>
              <a:gd name="connsiteX79" fmla="*/ 232967 w 2786124"/>
              <a:gd name="connsiteY79" fmla="*/ 0 h 7503011"/>
              <a:gd name="connsiteX80" fmla="*/ 847997 w 2786124"/>
              <a:gd name="connsiteY80" fmla="*/ 0 h 7503011"/>
              <a:gd name="connsiteX81" fmla="*/ 1080962 w 2786124"/>
              <a:gd name="connsiteY81" fmla="*/ 465932 h 7503011"/>
              <a:gd name="connsiteX82" fmla="*/ 847997 w 2786124"/>
              <a:gd name="connsiteY82" fmla="*/ 931864 h 7503011"/>
              <a:gd name="connsiteX83" fmla="*/ 232967 w 2786124"/>
              <a:gd name="connsiteY83" fmla="*/ 931864 h 7503011"/>
              <a:gd name="connsiteX84" fmla="*/ 0 w 2786124"/>
              <a:gd name="connsiteY84" fmla="*/ 1405416 h 7503011"/>
              <a:gd name="connsiteX85" fmla="*/ 232967 w 2786124"/>
              <a:gd name="connsiteY85" fmla="*/ 939484 h 7503011"/>
              <a:gd name="connsiteX86" fmla="*/ 847997 w 2786124"/>
              <a:gd name="connsiteY86" fmla="*/ 939484 h 7503011"/>
              <a:gd name="connsiteX87" fmla="*/ 1080962 w 2786124"/>
              <a:gd name="connsiteY87" fmla="*/ 1405416 h 7503011"/>
              <a:gd name="connsiteX88" fmla="*/ 847997 w 2786124"/>
              <a:gd name="connsiteY88" fmla="*/ 1871348 h 7503011"/>
              <a:gd name="connsiteX89" fmla="*/ 232967 w 2786124"/>
              <a:gd name="connsiteY89" fmla="*/ 1871348 h 7503011"/>
              <a:gd name="connsiteX90" fmla="*/ 0 w 2786124"/>
              <a:gd name="connsiteY90" fmla="*/ 2344900 h 7503011"/>
              <a:gd name="connsiteX91" fmla="*/ 232967 w 2786124"/>
              <a:gd name="connsiteY91" fmla="*/ 1878968 h 7503011"/>
              <a:gd name="connsiteX92" fmla="*/ 847997 w 2786124"/>
              <a:gd name="connsiteY92" fmla="*/ 1878968 h 7503011"/>
              <a:gd name="connsiteX93" fmla="*/ 1080962 w 2786124"/>
              <a:gd name="connsiteY93" fmla="*/ 2344900 h 7503011"/>
              <a:gd name="connsiteX94" fmla="*/ 847997 w 2786124"/>
              <a:gd name="connsiteY94" fmla="*/ 2810832 h 7503011"/>
              <a:gd name="connsiteX95" fmla="*/ 232967 w 2786124"/>
              <a:gd name="connsiteY95" fmla="*/ 2810832 h 7503011"/>
              <a:gd name="connsiteX96" fmla="*/ 0 w 2786124"/>
              <a:gd name="connsiteY96" fmla="*/ 3284384 h 7503011"/>
              <a:gd name="connsiteX97" fmla="*/ 232967 w 2786124"/>
              <a:gd name="connsiteY97" fmla="*/ 2818452 h 7503011"/>
              <a:gd name="connsiteX98" fmla="*/ 847997 w 2786124"/>
              <a:gd name="connsiteY98" fmla="*/ 2818452 h 7503011"/>
              <a:gd name="connsiteX99" fmla="*/ 1080962 w 2786124"/>
              <a:gd name="connsiteY99" fmla="*/ 3284384 h 7503011"/>
              <a:gd name="connsiteX100" fmla="*/ 847997 w 2786124"/>
              <a:gd name="connsiteY100" fmla="*/ 3750316 h 7503011"/>
              <a:gd name="connsiteX101" fmla="*/ 232967 w 2786124"/>
              <a:gd name="connsiteY101" fmla="*/ 3750316 h 7503011"/>
              <a:gd name="connsiteX102" fmla="*/ 0 w 2786124"/>
              <a:gd name="connsiteY102" fmla="*/ 4223868 h 7503011"/>
              <a:gd name="connsiteX103" fmla="*/ 232967 w 2786124"/>
              <a:gd name="connsiteY103" fmla="*/ 3757936 h 7503011"/>
              <a:gd name="connsiteX104" fmla="*/ 847997 w 2786124"/>
              <a:gd name="connsiteY104" fmla="*/ 3757936 h 7503011"/>
              <a:gd name="connsiteX105" fmla="*/ 1080962 w 2786124"/>
              <a:gd name="connsiteY105" fmla="*/ 4223868 h 7503011"/>
              <a:gd name="connsiteX106" fmla="*/ 847997 w 2786124"/>
              <a:gd name="connsiteY106" fmla="*/ 4689800 h 7503011"/>
              <a:gd name="connsiteX107" fmla="*/ 232967 w 2786124"/>
              <a:gd name="connsiteY107" fmla="*/ 4689800 h 7503011"/>
              <a:gd name="connsiteX108" fmla="*/ 0 w 2786124"/>
              <a:gd name="connsiteY108" fmla="*/ 5163352 h 7503011"/>
              <a:gd name="connsiteX109" fmla="*/ 232967 w 2786124"/>
              <a:gd name="connsiteY109" fmla="*/ 4697420 h 7503011"/>
              <a:gd name="connsiteX110" fmla="*/ 847997 w 2786124"/>
              <a:gd name="connsiteY110" fmla="*/ 4697420 h 7503011"/>
              <a:gd name="connsiteX111" fmla="*/ 1080962 w 2786124"/>
              <a:gd name="connsiteY111" fmla="*/ 5163352 h 7503011"/>
              <a:gd name="connsiteX112" fmla="*/ 847997 w 2786124"/>
              <a:gd name="connsiteY112" fmla="*/ 5629282 h 7503011"/>
              <a:gd name="connsiteX113" fmla="*/ 232967 w 2786124"/>
              <a:gd name="connsiteY113" fmla="*/ 5629282 h 7503011"/>
              <a:gd name="connsiteX114" fmla="*/ 0 w 2786124"/>
              <a:gd name="connsiteY114" fmla="*/ 6102835 h 7503011"/>
              <a:gd name="connsiteX115" fmla="*/ 232967 w 2786124"/>
              <a:gd name="connsiteY115" fmla="*/ 5636903 h 7503011"/>
              <a:gd name="connsiteX116" fmla="*/ 847997 w 2786124"/>
              <a:gd name="connsiteY116" fmla="*/ 5636903 h 7503011"/>
              <a:gd name="connsiteX117" fmla="*/ 1080962 w 2786124"/>
              <a:gd name="connsiteY117" fmla="*/ 6102835 h 7503011"/>
              <a:gd name="connsiteX118" fmla="*/ 847997 w 2786124"/>
              <a:gd name="connsiteY118" fmla="*/ 6568766 h 7503011"/>
              <a:gd name="connsiteX119" fmla="*/ 232967 w 2786124"/>
              <a:gd name="connsiteY119" fmla="*/ 6568766 h 7503011"/>
              <a:gd name="connsiteX120" fmla="*/ 0 w 2786124"/>
              <a:gd name="connsiteY120" fmla="*/ 7037078 h 7503011"/>
              <a:gd name="connsiteX121" fmla="*/ 232967 w 2786124"/>
              <a:gd name="connsiteY121" fmla="*/ 6571147 h 7503011"/>
              <a:gd name="connsiteX122" fmla="*/ 847997 w 2786124"/>
              <a:gd name="connsiteY122" fmla="*/ 6571147 h 7503011"/>
              <a:gd name="connsiteX123" fmla="*/ 1080962 w 2786124"/>
              <a:gd name="connsiteY123" fmla="*/ 7037078 h 7503011"/>
              <a:gd name="connsiteX124" fmla="*/ 847997 w 2786124"/>
              <a:gd name="connsiteY124" fmla="*/ 7503011 h 7503011"/>
              <a:gd name="connsiteX125" fmla="*/ 232967 w 2786124"/>
              <a:gd name="connsiteY125" fmla="*/ 7503011 h 750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786124" h="7503011">
                <a:moveTo>
                  <a:pt x="1705162" y="1403035"/>
                </a:moveTo>
                <a:lnTo>
                  <a:pt x="1938128" y="937103"/>
                </a:lnTo>
                <a:lnTo>
                  <a:pt x="2553158" y="937103"/>
                </a:lnTo>
                <a:lnTo>
                  <a:pt x="2786124" y="1403035"/>
                </a:lnTo>
                <a:lnTo>
                  <a:pt x="2553158" y="1868967"/>
                </a:lnTo>
                <a:lnTo>
                  <a:pt x="1938128" y="1868967"/>
                </a:lnTo>
                <a:close/>
                <a:moveTo>
                  <a:pt x="1705162" y="2342519"/>
                </a:moveTo>
                <a:lnTo>
                  <a:pt x="1938128" y="1876587"/>
                </a:lnTo>
                <a:lnTo>
                  <a:pt x="2553158" y="1876587"/>
                </a:lnTo>
                <a:lnTo>
                  <a:pt x="2786124" y="2342519"/>
                </a:lnTo>
                <a:lnTo>
                  <a:pt x="2553158" y="2808451"/>
                </a:lnTo>
                <a:lnTo>
                  <a:pt x="1938128" y="2808451"/>
                </a:lnTo>
                <a:close/>
                <a:moveTo>
                  <a:pt x="1705162" y="3282003"/>
                </a:moveTo>
                <a:lnTo>
                  <a:pt x="1938128" y="2816071"/>
                </a:lnTo>
                <a:lnTo>
                  <a:pt x="2553158" y="2816071"/>
                </a:lnTo>
                <a:lnTo>
                  <a:pt x="2786124" y="3282003"/>
                </a:lnTo>
                <a:lnTo>
                  <a:pt x="2553158" y="3747935"/>
                </a:lnTo>
                <a:lnTo>
                  <a:pt x="1938128" y="3747935"/>
                </a:lnTo>
                <a:close/>
                <a:moveTo>
                  <a:pt x="1705162" y="4221487"/>
                </a:moveTo>
                <a:lnTo>
                  <a:pt x="1938128" y="3755555"/>
                </a:lnTo>
                <a:lnTo>
                  <a:pt x="2553158" y="3755555"/>
                </a:lnTo>
                <a:lnTo>
                  <a:pt x="2786124" y="4221487"/>
                </a:lnTo>
                <a:lnTo>
                  <a:pt x="2553158" y="4687419"/>
                </a:lnTo>
                <a:lnTo>
                  <a:pt x="1938128" y="4687419"/>
                </a:lnTo>
                <a:close/>
                <a:moveTo>
                  <a:pt x="1705162" y="5160971"/>
                </a:moveTo>
                <a:lnTo>
                  <a:pt x="1938128" y="4695039"/>
                </a:lnTo>
                <a:lnTo>
                  <a:pt x="2553158" y="4695039"/>
                </a:lnTo>
                <a:lnTo>
                  <a:pt x="2786124" y="5160971"/>
                </a:lnTo>
                <a:lnTo>
                  <a:pt x="2553158" y="5626903"/>
                </a:lnTo>
                <a:lnTo>
                  <a:pt x="1938128" y="5626903"/>
                </a:lnTo>
                <a:close/>
                <a:moveTo>
                  <a:pt x="1705162" y="6095216"/>
                </a:moveTo>
                <a:lnTo>
                  <a:pt x="1938128" y="5629284"/>
                </a:lnTo>
                <a:lnTo>
                  <a:pt x="2553158" y="5629284"/>
                </a:lnTo>
                <a:lnTo>
                  <a:pt x="2786124" y="6095216"/>
                </a:lnTo>
                <a:lnTo>
                  <a:pt x="2553158" y="6561148"/>
                </a:lnTo>
                <a:lnTo>
                  <a:pt x="1938128" y="6561148"/>
                </a:lnTo>
                <a:close/>
                <a:moveTo>
                  <a:pt x="851535" y="6568766"/>
                </a:moveTo>
                <a:lnTo>
                  <a:pt x="1084502" y="6102836"/>
                </a:lnTo>
                <a:lnTo>
                  <a:pt x="1699531" y="6102836"/>
                </a:lnTo>
                <a:lnTo>
                  <a:pt x="1932497" y="6568766"/>
                </a:lnTo>
                <a:lnTo>
                  <a:pt x="1699531" y="7034699"/>
                </a:lnTo>
                <a:lnTo>
                  <a:pt x="1084502" y="7034699"/>
                </a:lnTo>
                <a:close/>
                <a:moveTo>
                  <a:pt x="851535" y="5634522"/>
                </a:moveTo>
                <a:lnTo>
                  <a:pt x="1084502" y="5168591"/>
                </a:lnTo>
                <a:lnTo>
                  <a:pt x="1699531" y="5168591"/>
                </a:lnTo>
                <a:lnTo>
                  <a:pt x="1932497" y="5634522"/>
                </a:lnTo>
                <a:lnTo>
                  <a:pt x="1699531" y="6100454"/>
                </a:lnTo>
                <a:lnTo>
                  <a:pt x="1084502" y="6100454"/>
                </a:lnTo>
                <a:close/>
                <a:moveTo>
                  <a:pt x="851535" y="4695039"/>
                </a:moveTo>
                <a:lnTo>
                  <a:pt x="1084502" y="4229107"/>
                </a:lnTo>
                <a:lnTo>
                  <a:pt x="1699531" y="4229107"/>
                </a:lnTo>
                <a:lnTo>
                  <a:pt x="1932497" y="4695039"/>
                </a:lnTo>
                <a:lnTo>
                  <a:pt x="1699531" y="5160971"/>
                </a:lnTo>
                <a:lnTo>
                  <a:pt x="1084502" y="5160971"/>
                </a:lnTo>
                <a:close/>
                <a:moveTo>
                  <a:pt x="851535" y="3755555"/>
                </a:moveTo>
                <a:lnTo>
                  <a:pt x="1084502" y="3289623"/>
                </a:lnTo>
                <a:lnTo>
                  <a:pt x="1699531" y="3289623"/>
                </a:lnTo>
                <a:lnTo>
                  <a:pt x="1932497" y="3755555"/>
                </a:lnTo>
                <a:lnTo>
                  <a:pt x="1699531" y="4221487"/>
                </a:lnTo>
                <a:lnTo>
                  <a:pt x="1084502" y="4221487"/>
                </a:lnTo>
                <a:close/>
                <a:moveTo>
                  <a:pt x="851535" y="2816071"/>
                </a:moveTo>
                <a:lnTo>
                  <a:pt x="1084501" y="2350139"/>
                </a:lnTo>
                <a:lnTo>
                  <a:pt x="1699531" y="2350139"/>
                </a:lnTo>
                <a:lnTo>
                  <a:pt x="1932497" y="2816071"/>
                </a:lnTo>
                <a:lnTo>
                  <a:pt x="1699531" y="3282003"/>
                </a:lnTo>
                <a:lnTo>
                  <a:pt x="1084501" y="3282003"/>
                </a:lnTo>
                <a:close/>
                <a:moveTo>
                  <a:pt x="851535" y="1876587"/>
                </a:moveTo>
                <a:lnTo>
                  <a:pt x="1084501" y="1410655"/>
                </a:lnTo>
                <a:lnTo>
                  <a:pt x="1699531" y="1410655"/>
                </a:lnTo>
                <a:lnTo>
                  <a:pt x="1932497" y="1876587"/>
                </a:lnTo>
                <a:lnTo>
                  <a:pt x="1699531" y="2342519"/>
                </a:lnTo>
                <a:lnTo>
                  <a:pt x="1084501" y="2342519"/>
                </a:lnTo>
                <a:close/>
                <a:moveTo>
                  <a:pt x="851535" y="937103"/>
                </a:moveTo>
                <a:lnTo>
                  <a:pt x="1084501" y="471171"/>
                </a:lnTo>
                <a:lnTo>
                  <a:pt x="1699531" y="471171"/>
                </a:lnTo>
                <a:lnTo>
                  <a:pt x="1932497" y="937103"/>
                </a:lnTo>
                <a:lnTo>
                  <a:pt x="1699531" y="1403035"/>
                </a:lnTo>
                <a:lnTo>
                  <a:pt x="1084501" y="1403035"/>
                </a:lnTo>
                <a:close/>
                <a:moveTo>
                  <a:pt x="0" y="465932"/>
                </a:moveTo>
                <a:lnTo>
                  <a:pt x="232967" y="0"/>
                </a:lnTo>
                <a:lnTo>
                  <a:pt x="847997" y="0"/>
                </a:lnTo>
                <a:lnTo>
                  <a:pt x="1080962" y="465932"/>
                </a:lnTo>
                <a:lnTo>
                  <a:pt x="847997" y="931864"/>
                </a:lnTo>
                <a:lnTo>
                  <a:pt x="232967" y="931864"/>
                </a:lnTo>
                <a:close/>
                <a:moveTo>
                  <a:pt x="0" y="1405416"/>
                </a:moveTo>
                <a:lnTo>
                  <a:pt x="232967" y="939484"/>
                </a:lnTo>
                <a:lnTo>
                  <a:pt x="847997" y="939484"/>
                </a:lnTo>
                <a:lnTo>
                  <a:pt x="1080962" y="1405416"/>
                </a:lnTo>
                <a:lnTo>
                  <a:pt x="847997" y="1871348"/>
                </a:lnTo>
                <a:lnTo>
                  <a:pt x="232967" y="1871348"/>
                </a:lnTo>
                <a:close/>
                <a:moveTo>
                  <a:pt x="0" y="2344900"/>
                </a:moveTo>
                <a:lnTo>
                  <a:pt x="232967" y="1878968"/>
                </a:lnTo>
                <a:lnTo>
                  <a:pt x="847997" y="1878968"/>
                </a:lnTo>
                <a:lnTo>
                  <a:pt x="1080962" y="2344900"/>
                </a:lnTo>
                <a:lnTo>
                  <a:pt x="847997" y="2810832"/>
                </a:lnTo>
                <a:lnTo>
                  <a:pt x="232967" y="2810832"/>
                </a:lnTo>
                <a:close/>
                <a:moveTo>
                  <a:pt x="0" y="3284384"/>
                </a:moveTo>
                <a:lnTo>
                  <a:pt x="232967" y="2818452"/>
                </a:lnTo>
                <a:lnTo>
                  <a:pt x="847997" y="2818452"/>
                </a:lnTo>
                <a:lnTo>
                  <a:pt x="1080962" y="3284384"/>
                </a:lnTo>
                <a:lnTo>
                  <a:pt x="847997" y="3750316"/>
                </a:lnTo>
                <a:lnTo>
                  <a:pt x="232967" y="3750316"/>
                </a:lnTo>
                <a:close/>
                <a:moveTo>
                  <a:pt x="0" y="4223868"/>
                </a:moveTo>
                <a:lnTo>
                  <a:pt x="232967" y="3757936"/>
                </a:lnTo>
                <a:lnTo>
                  <a:pt x="847997" y="3757936"/>
                </a:lnTo>
                <a:lnTo>
                  <a:pt x="1080962" y="4223868"/>
                </a:lnTo>
                <a:lnTo>
                  <a:pt x="847997" y="4689800"/>
                </a:lnTo>
                <a:lnTo>
                  <a:pt x="232967" y="4689800"/>
                </a:lnTo>
                <a:close/>
                <a:moveTo>
                  <a:pt x="0" y="5163352"/>
                </a:moveTo>
                <a:lnTo>
                  <a:pt x="232967" y="4697420"/>
                </a:lnTo>
                <a:lnTo>
                  <a:pt x="847997" y="4697420"/>
                </a:lnTo>
                <a:lnTo>
                  <a:pt x="1080962" y="5163352"/>
                </a:lnTo>
                <a:lnTo>
                  <a:pt x="847997" y="5629282"/>
                </a:lnTo>
                <a:lnTo>
                  <a:pt x="232967" y="5629282"/>
                </a:lnTo>
                <a:close/>
                <a:moveTo>
                  <a:pt x="0" y="6102835"/>
                </a:moveTo>
                <a:lnTo>
                  <a:pt x="232967" y="5636903"/>
                </a:lnTo>
                <a:lnTo>
                  <a:pt x="847997" y="5636903"/>
                </a:lnTo>
                <a:lnTo>
                  <a:pt x="1080962" y="6102835"/>
                </a:lnTo>
                <a:lnTo>
                  <a:pt x="847997" y="6568766"/>
                </a:lnTo>
                <a:lnTo>
                  <a:pt x="232967" y="6568766"/>
                </a:lnTo>
                <a:close/>
                <a:moveTo>
                  <a:pt x="0" y="7037078"/>
                </a:moveTo>
                <a:lnTo>
                  <a:pt x="232967" y="6571147"/>
                </a:lnTo>
                <a:lnTo>
                  <a:pt x="847997" y="6571147"/>
                </a:lnTo>
                <a:lnTo>
                  <a:pt x="1080962" y="7037078"/>
                </a:lnTo>
                <a:lnTo>
                  <a:pt x="847997" y="7503011"/>
                </a:lnTo>
                <a:lnTo>
                  <a:pt x="232967" y="7503011"/>
                </a:lnTo>
                <a:close/>
              </a:path>
            </a:pathLst>
          </a:custGeom>
          <a:noFill/>
          <a:ln w="6350">
            <a:gradFill flip="none" rotWithShape="1">
              <a:gsLst>
                <a:gs pos="0">
                  <a:schemeClr val="bg1">
                    <a:alpha val="20000"/>
                  </a:schemeClr>
                </a:gs>
                <a:gs pos="100000">
                  <a:schemeClr val="bg1">
                    <a:alpha val="0"/>
                  </a:schemeClr>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8" name="任意多边形: 形状 187"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F89A23F7-190D-4F7A-94D6-5CF2FDF20141}"/>
              </a:ext>
            </a:extLst>
          </p:cNvPr>
          <p:cNvSpPr/>
          <p:nvPr/>
        </p:nvSpPr>
        <p:spPr>
          <a:xfrm flipH="1">
            <a:off x="10032297" y="-322506"/>
            <a:ext cx="2786124" cy="7503011"/>
          </a:xfrm>
          <a:custGeom>
            <a:avLst/>
            <a:gdLst>
              <a:gd name="connsiteX0" fmla="*/ 1705162 w 2786124"/>
              <a:gd name="connsiteY0" fmla="*/ 1403035 h 7503011"/>
              <a:gd name="connsiteX1" fmla="*/ 1938128 w 2786124"/>
              <a:gd name="connsiteY1" fmla="*/ 937103 h 7503011"/>
              <a:gd name="connsiteX2" fmla="*/ 2553158 w 2786124"/>
              <a:gd name="connsiteY2" fmla="*/ 937103 h 7503011"/>
              <a:gd name="connsiteX3" fmla="*/ 2786124 w 2786124"/>
              <a:gd name="connsiteY3" fmla="*/ 1403035 h 7503011"/>
              <a:gd name="connsiteX4" fmla="*/ 2553158 w 2786124"/>
              <a:gd name="connsiteY4" fmla="*/ 1868967 h 7503011"/>
              <a:gd name="connsiteX5" fmla="*/ 1938128 w 2786124"/>
              <a:gd name="connsiteY5" fmla="*/ 1868967 h 7503011"/>
              <a:gd name="connsiteX6" fmla="*/ 1705162 w 2786124"/>
              <a:gd name="connsiteY6" fmla="*/ 2342519 h 7503011"/>
              <a:gd name="connsiteX7" fmla="*/ 1938128 w 2786124"/>
              <a:gd name="connsiteY7" fmla="*/ 1876587 h 7503011"/>
              <a:gd name="connsiteX8" fmla="*/ 2553158 w 2786124"/>
              <a:gd name="connsiteY8" fmla="*/ 1876587 h 7503011"/>
              <a:gd name="connsiteX9" fmla="*/ 2786124 w 2786124"/>
              <a:gd name="connsiteY9" fmla="*/ 2342519 h 7503011"/>
              <a:gd name="connsiteX10" fmla="*/ 2553158 w 2786124"/>
              <a:gd name="connsiteY10" fmla="*/ 2808451 h 7503011"/>
              <a:gd name="connsiteX11" fmla="*/ 1938128 w 2786124"/>
              <a:gd name="connsiteY11" fmla="*/ 2808451 h 7503011"/>
              <a:gd name="connsiteX12" fmla="*/ 1705162 w 2786124"/>
              <a:gd name="connsiteY12" fmla="*/ 3282003 h 7503011"/>
              <a:gd name="connsiteX13" fmla="*/ 1938128 w 2786124"/>
              <a:gd name="connsiteY13" fmla="*/ 2816071 h 7503011"/>
              <a:gd name="connsiteX14" fmla="*/ 2553158 w 2786124"/>
              <a:gd name="connsiteY14" fmla="*/ 2816071 h 7503011"/>
              <a:gd name="connsiteX15" fmla="*/ 2786124 w 2786124"/>
              <a:gd name="connsiteY15" fmla="*/ 3282003 h 7503011"/>
              <a:gd name="connsiteX16" fmla="*/ 2553158 w 2786124"/>
              <a:gd name="connsiteY16" fmla="*/ 3747935 h 7503011"/>
              <a:gd name="connsiteX17" fmla="*/ 1938128 w 2786124"/>
              <a:gd name="connsiteY17" fmla="*/ 3747935 h 7503011"/>
              <a:gd name="connsiteX18" fmla="*/ 1705162 w 2786124"/>
              <a:gd name="connsiteY18" fmla="*/ 4221487 h 7503011"/>
              <a:gd name="connsiteX19" fmla="*/ 1938128 w 2786124"/>
              <a:gd name="connsiteY19" fmla="*/ 3755555 h 7503011"/>
              <a:gd name="connsiteX20" fmla="*/ 2553158 w 2786124"/>
              <a:gd name="connsiteY20" fmla="*/ 3755555 h 7503011"/>
              <a:gd name="connsiteX21" fmla="*/ 2786124 w 2786124"/>
              <a:gd name="connsiteY21" fmla="*/ 4221487 h 7503011"/>
              <a:gd name="connsiteX22" fmla="*/ 2553158 w 2786124"/>
              <a:gd name="connsiteY22" fmla="*/ 4687419 h 7503011"/>
              <a:gd name="connsiteX23" fmla="*/ 1938128 w 2786124"/>
              <a:gd name="connsiteY23" fmla="*/ 4687419 h 7503011"/>
              <a:gd name="connsiteX24" fmla="*/ 1705162 w 2786124"/>
              <a:gd name="connsiteY24" fmla="*/ 5160971 h 7503011"/>
              <a:gd name="connsiteX25" fmla="*/ 1938128 w 2786124"/>
              <a:gd name="connsiteY25" fmla="*/ 4695039 h 7503011"/>
              <a:gd name="connsiteX26" fmla="*/ 2553158 w 2786124"/>
              <a:gd name="connsiteY26" fmla="*/ 4695039 h 7503011"/>
              <a:gd name="connsiteX27" fmla="*/ 2786124 w 2786124"/>
              <a:gd name="connsiteY27" fmla="*/ 5160971 h 7503011"/>
              <a:gd name="connsiteX28" fmla="*/ 2553158 w 2786124"/>
              <a:gd name="connsiteY28" fmla="*/ 5626903 h 7503011"/>
              <a:gd name="connsiteX29" fmla="*/ 1938128 w 2786124"/>
              <a:gd name="connsiteY29" fmla="*/ 5626903 h 7503011"/>
              <a:gd name="connsiteX30" fmla="*/ 1705162 w 2786124"/>
              <a:gd name="connsiteY30" fmla="*/ 6095216 h 7503011"/>
              <a:gd name="connsiteX31" fmla="*/ 1938128 w 2786124"/>
              <a:gd name="connsiteY31" fmla="*/ 5629284 h 7503011"/>
              <a:gd name="connsiteX32" fmla="*/ 2553158 w 2786124"/>
              <a:gd name="connsiteY32" fmla="*/ 5629284 h 7503011"/>
              <a:gd name="connsiteX33" fmla="*/ 2786124 w 2786124"/>
              <a:gd name="connsiteY33" fmla="*/ 6095216 h 7503011"/>
              <a:gd name="connsiteX34" fmla="*/ 2553158 w 2786124"/>
              <a:gd name="connsiteY34" fmla="*/ 6561148 h 7503011"/>
              <a:gd name="connsiteX35" fmla="*/ 1938128 w 2786124"/>
              <a:gd name="connsiteY35" fmla="*/ 6561148 h 7503011"/>
              <a:gd name="connsiteX36" fmla="*/ 851535 w 2786124"/>
              <a:gd name="connsiteY36" fmla="*/ 6568766 h 7503011"/>
              <a:gd name="connsiteX37" fmla="*/ 1084502 w 2786124"/>
              <a:gd name="connsiteY37" fmla="*/ 6102836 h 7503011"/>
              <a:gd name="connsiteX38" fmla="*/ 1699531 w 2786124"/>
              <a:gd name="connsiteY38" fmla="*/ 6102836 h 7503011"/>
              <a:gd name="connsiteX39" fmla="*/ 1932497 w 2786124"/>
              <a:gd name="connsiteY39" fmla="*/ 6568766 h 7503011"/>
              <a:gd name="connsiteX40" fmla="*/ 1699531 w 2786124"/>
              <a:gd name="connsiteY40" fmla="*/ 7034699 h 7503011"/>
              <a:gd name="connsiteX41" fmla="*/ 1084502 w 2786124"/>
              <a:gd name="connsiteY41" fmla="*/ 7034699 h 7503011"/>
              <a:gd name="connsiteX42" fmla="*/ 851535 w 2786124"/>
              <a:gd name="connsiteY42" fmla="*/ 5634522 h 7503011"/>
              <a:gd name="connsiteX43" fmla="*/ 1084502 w 2786124"/>
              <a:gd name="connsiteY43" fmla="*/ 5168591 h 7503011"/>
              <a:gd name="connsiteX44" fmla="*/ 1699531 w 2786124"/>
              <a:gd name="connsiteY44" fmla="*/ 5168591 h 7503011"/>
              <a:gd name="connsiteX45" fmla="*/ 1932497 w 2786124"/>
              <a:gd name="connsiteY45" fmla="*/ 5634522 h 7503011"/>
              <a:gd name="connsiteX46" fmla="*/ 1699531 w 2786124"/>
              <a:gd name="connsiteY46" fmla="*/ 6100454 h 7503011"/>
              <a:gd name="connsiteX47" fmla="*/ 1084502 w 2786124"/>
              <a:gd name="connsiteY47" fmla="*/ 6100454 h 7503011"/>
              <a:gd name="connsiteX48" fmla="*/ 851535 w 2786124"/>
              <a:gd name="connsiteY48" fmla="*/ 4695039 h 7503011"/>
              <a:gd name="connsiteX49" fmla="*/ 1084502 w 2786124"/>
              <a:gd name="connsiteY49" fmla="*/ 4229107 h 7503011"/>
              <a:gd name="connsiteX50" fmla="*/ 1699531 w 2786124"/>
              <a:gd name="connsiteY50" fmla="*/ 4229107 h 7503011"/>
              <a:gd name="connsiteX51" fmla="*/ 1932497 w 2786124"/>
              <a:gd name="connsiteY51" fmla="*/ 4695039 h 7503011"/>
              <a:gd name="connsiteX52" fmla="*/ 1699531 w 2786124"/>
              <a:gd name="connsiteY52" fmla="*/ 5160971 h 7503011"/>
              <a:gd name="connsiteX53" fmla="*/ 1084502 w 2786124"/>
              <a:gd name="connsiteY53" fmla="*/ 5160971 h 7503011"/>
              <a:gd name="connsiteX54" fmla="*/ 851535 w 2786124"/>
              <a:gd name="connsiteY54" fmla="*/ 3755555 h 7503011"/>
              <a:gd name="connsiteX55" fmla="*/ 1084502 w 2786124"/>
              <a:gd name="connsiteY55" fmla="*/ 3289623 h 7503011"/>
              <a:gd name="connsiteX56" fmla="*/ 1699531 w 2786124"/>
              <a:gd name="connsiteY56" fmla="*/ 3289623 h 7503011"/>
              <a:gd name="connsiteX57" fmla="*/ 1932497 w 2786124"/>
              <a:gd name="connsiteY57" fmla="*/ 3755555 h 7503011"/>
              <a:gd name="connsiteX58" fmla="*/ 1699531 w 2786124"/>
              <a:gd name="connsiteY58" fmla="*/ 4221487 h 7503011"/>
              <a:gd name="connsiteX59" fmla="*/ 1084502 w 2786124"/>
              <a:gd name="connsiteY59" fmla="*/ 4221487 h 7503011"/>
              <a:gd name="connsiteX60" fmla="*/ 851535 w 2786124"/>
              <a:gd name="connsiteY60" fmla="*/ 2816071 h 7503011"/>
              <a:gd name="connsiteX61" fmla="*/ 1084501 w 2786124"/>
              <a:gd name="connsiteY61" fmla="*/ 2350139 h 7503011"/>
              <a:gd name="connsiteX62" fmla="*/ 1699531 w 2786124"/>
              <a:gd name="connsiteY62" fmla="*/ 2350139 h 7503011"/>
              <a:gd name="connsiteX63" fmla="*/ 1932497 w 2786124"/>
              <a:gd name="connsiteY63" fmla="*/ 2816071 h 7503011"/>
              <a:gd name="connsiteX64" fmla="*/ 1699531 w 2786124"/>
              <a:gd name="connsiteY64" fmla="*/ 3282003 h 7503011"/>
              <a:gd name="connsiteX65" fmla="*/ 1084501 w 2786124"/>
              <a:gd name="connsiteY65" fmla="*/ 3282003 h 7503011"/>
              <a:gd name="connsiteX66" fmla="*/ 851535 w 2786124"/>
              <a:gd name="connsiteY66" fmla="*/ 1876587 h 7503011"/>
              <a:gd name="connsiteX67" fmla="*/ 1084501 w 2786124"/>
              <a:gd name="connsiteY67" fmla="*/ 1410655 h 7503011"/>
              <a:gd name="connsiteX68" fmla="*/ 1699531 w 2786124"/>
              <a:gd name="connsiteY68" fmla="*/ 1410655 h 7503011"/>
              <a:gd name="connsiteX69" fmla="*/ 1932497 w 2786124"/>
              <a:gd name="connsiteY69" fmla="*/ 1876587 h 7503011"/>
              <a:gd name="connsiteX70" fmla="*/ 1699531 w 2786124"/>
              <a:gd name="connsiteY70" fmla="*/ 2342519 h 7503011"/>
              <a:gd name="connsiteX71" fmla="*/ 1084501 w 2786124"/>
              <a:gd name="connsiteY71" fmla="*/ 2342519 h 7503011"/>
              <a:gd name="connsiteX72" fmla="*/ 851535 w 2786124"/>
              <a:gd name="connsiteY72" fmla="*/ 937103 h 7503011"/>
              <a:gd name="connsiteX73" fmla="*/ 1084501 w 2786124"/>
              <a:gd name="connsiteY73" fmla="*/ 471171 h 7503011"/>
              <a:gd name="connsiteX74" fmla="*/ 1699531 w 2786124"/>
              <a:gd name="connsiteY74" fmla="*/ 471171 h 7503011"/>
              <a:gd name="connsiteX75" fmla="*/ 1932497 w 2786124"/>
              <a:gd name="connsiteY75" fmla="*/ 937103 h 7503011"/>
              <a:gd name="connsiteX76" fmla="*/ 1699531 w 2786124"/>
              <a:gd name="connsiteY76" fmla="*/ 1403035 h 7503011"/>
              <a:gd name="connsiteX77" fmla="*/ 1084501 w 2786124"/>
              <a:gd name="connsiteY77" fmla="*/ 1403035 h 7503011"/>
              <a:gd name="connsiteX78" fmla="*/ 0 w 2786124"/>
              <a:gd name="connsiteY78" fmla="*/ 465932 h 7503011"/>
              <a:gd name="connsiteX79" fmla="*/ 232967 w 2786124"/>
              <a:gd name="connsiteY79" fmla="*/ 0 h 7503011"/>
              <a:gd name="connsiteX80" fmla="*/ 847997 w 2786124"/>
              <a:gd name="connsiteY80" fmla="*/ 0 h 7503011"/>
              <a:gd name="connsiteX81" fmla="*/ 1080962 w 2786124"/>
              <a:gd name="connsiteY81" fmla="*/ 465932 h 7503011"/>
              <a:gd name="connsiteX82" fmla="*/ 847997 w 2786124"/>
              <a:gd name="connsiteY82" fmla="*/ 931864 h 7503011"/>
              <a:gd name="connsiteX83" fmla="*/ 232967 w 2786124"/>
              <a:gd name="connsiteY83" fmla="*/ 931864 h 7503011"/>
              <a:gd name="connsiteX84" fmla="*/ 0 w 2786124"/>
              <a:gd name="connsiteY84" fmla="*/ 1405416 h 7503011"/>
              <a:gd name="connsiteX85" fmla="*/ 232967 w 2786124"/>
              <a:gd name="connsiteY85" fmla="*/ 939484 h 7503011"/>
              <a:gd name="connsiteX86" fmla="*/ 847997 w 2786124"/>
              <a:gd name="connsiteY86" fmla="*/ 939484 h 7503011"/>
              <a:gd name="connsiteX87" fmla="*/ 1080962 w 2786124"/>
              <a:gd name="connsiteY87" fmla="*/ 1405416 h 7503011"/>
              <a:gd name="connsiteX88" fmla="*/ 847997 w 2786124"/>
              <a:gd name="connsiteY88" fmla="*/ 1871348 h 7503011"/>
              <a:gd name="connsiteX89" fmla="*/ 232967 w 2786124"/>
              <a:gd name="connsiteY89" fmla="*/ 1871348 h 7503011"/>
              <a:gd name="connsiteX90" fmla="*/ 0 w 2786124"/>
              <a:gd name="connsiteY90" fmla="*/ 2344900 h 7503011"/>
              <a:gd name="connsiteX91" fmla="*/ 232967 w 2786124"/>
              <a:gd name="connsiteY91" fmla="*/ 1878968 h 7503011"/>
              <a:gd name="connsiteX92" fmla="*/ 847997 w 2786124"/>
              <a:gd name="connsiteY92" fmla="*/ 1878968 h 7503011"/>
              <a:gd name="connsiteX93" fmla="*/ 1080962 w 2786124"/>
              <a:gd name="connsiteY93" fmla="*/ 2344900 h 7503011"/>
              <a:gd name="connsiteX94" fmla="*/ 847997 w 2786124"/>
              <a:gd name="connsiteY94" fmla="*/ 2810832 h 7503011"/>
              <a:gd name="connsiteX95" fmla="*/ 232967 w 2786124"/>
              <a:gd name="connsiteY95" fmla="*/ 2810832 h 7503011"/>
              <a:gd name="connsiteX96" fmla="*/ 0 w 2786124"/>
              <a:gd name="connsiteY96" fmla="*/ 3284384 h 7503011"/>
              <a:gd name="connsiteX97" fmla="*/ 232967 w 2786124"/>
              <a:gd name="connsiteY97" fmla="*/ 2818452 h 7503011"/>
              <a:gd name="connsiteX98" fmla="*/ 847997 w 2786124"/>
              <a:gd name="connsiteY98" fmla="*/ 2818452 h 7503011"/>
              <a:gd name="connsiteX99" fmla="*/ 1080962 w 2786124"/>
              <a:gd name="connsiteY99" fmla="*/ 3284384 h 7503011"/>
              <a:gd name="connsiteX100" fmla="*/ 847997 w 2786124"/>
              <a:gd name="connsiteY100" fmla="*/ 3750316 h 7503011"/>
              <a:gd name="connsiteX101" fmla="*/ 232967 w 2786124"/>
              <a:gd name="connsiteY101" fmla="*/ 3750316 h 7503011"/>
              <a:gd name="connsiteX102" fmla="*/ 0 w 2786124"/>
              <a:gd name="connsiteY102" fmla="*/ 4223868 h 7503011"/>
              <a:gd name="connsiteX103" fmla="*/ 232967 w 2786124"/>
              <a:gd name="connsiteY103" fmla="*/ 3757936 h 7503011"/>
              <a:gd name="connsiteX104" fmla="*/ 847997 w 2786124"/>
              <a:gd name="connsiteY104" fmla="*/ 3757936 h 7503011"/>
              <a:gd name="connsiteX105" fmla="*/ 1080962 w 2786124"/>
              <a:gd name="connsiteY105" fmla="*/ 4223868 h 7503011"/>
              <a:gd name="connsiteX106" fmla="*/ 847997 w 2786124"/>
              <a:gd name="connsiteY106" fmla="*/ 4689800 h 7503011"/>
              <a:gd name="connsiteX107" fmla="*/ 232967 w 2786124"/>
              <a:gd name="connsiteY107" fmla="*/ 4689800 h 7503011"/>
              <a:gd name="connsiteX108" fmla="*/ 0 w 2786124"/>
              <a:gd name="connsiteY108" fmla="*/ 5163352 h 7503011"/>
              <a:gd name="connsiteX109" fmla="*/ 232967 w 2786124"/>
              <a:gd name="connsiteY109" fmla="*/ 4697420 h 7503011"/>
              <a:gd name="connsiteX110" fmla="*/ 847997 w 2786124"/>
              <a:gd name="connsiteY110" fmla="*/ 4697420 h 7503011"/>
              <a:gd name="connsiteX111" fmla="*/ 1080962 w 2786124"/>
              <a:gd name="connsiteY111" fmla="*/ 5163352 h 7503011"/>
              <a:gd name="connsiteX112" fmla="*/ 847997 w 2786124"/>
              <a:gd name="connsiteY112" fmla="*/ 5629282 h 7503011"/>
              <a:gd name="connsiteX113" fmla="*/ 232967 w 2786124"/>
              <a:gd name="connsiteY113" fmla="*/ 5629282 h 7503011"/>
              <a:gd name="connsiteX114" fmla="*/ 0 w 2786124"/>
              <a:gd name="connsiteY114" fmla="*/ 6102835 h 7503011"/>
              <a:gd name="connsiteX115" fmla="*/ 232967 w 2786124"/>
              <a:gd name="connsiteY115" fmla="*/ 5636903 h 7503011"/>
              <a:gd name="connsiteX116" fmla="*/ 847997 w 2786124"/>
              <a:gd name="connsiteY116" fmla="*/ 5636903 h 7503011"/>
              <a:gd name="connsiteX117" fmla="*/ 1080962 w 2786124"/>
              <a:gd name="connsiteY117" fmla="*/ 6102835 h 7503011"/>
              <a:gd name="connsiteX118" fmla="*/ 847997 w 2786124"/>
              <a:gd name="connsiteY118" fmla="*/ 6568766 h 7503011"/>
              <a:gd name="connsiteX119" fmla="*/ 232967 w 2786124"/>
              <a:gd name="connsiteY119" fmla="*/ 6568766 h 7503011"/>
              <a:gd name="connsiteX120" fmla="*/ 0 w 2786124"/>
              <a:gd name="connsiteY120" fmla="*/ 7037078 h 7503011"/>
              <a:gd name="connsiteX121" fmla="*/ 232967 w 2786124"/>
              <a:gd name="connsiteY121" fmla="*/ 6571147 h 7503011"/>
              <a:gd name="connsiteX122" fmla="*/ 847997 w 2786124"/>
              <a:gd name="connsiteY122" fmla="*/ 6571147 h 7503011"/>
              <a:gd name="connsiteX123" fmla="*/ 1080962 w 2786124"/>
              <a:gd name="connsiteY123" fmla="*/ 7037078 h 7503011"/>
              <a:gd name="connsiteX124" fmla="*/ 847997 w 2786124"/>
              <a:gd name="connsiteY124" fmla="*/ 7503011 h 7503011"/>
              <a:gd name="connsiteX125" fmla="*/ 232967 w 2786124"/>
              <a:gd name="connsiteY125" fmla="*/ 7503011 h 750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786124" h="7503011">
                <a:moveTo>
                  <a:pt x="1705162" y="1403035"/>
                </a:moveTo>
                <a:lnTo>
                  <a:pt x="1938128" y="937103"/>
                </a:lnTo>
                <a:lnTo>
                  <a:pt x="2553158" y="937103"/>
                </a:lnTo>
                <a:lnTo>
                  <a:pt x="2786124" y="1403035"/>
                </a:lnTo>
                <a:lnTo>
                  <a:pt x="2553158" y="1868967"/>
                </a:lnTo>
                <a:lnTo>
                  <a:pt x="1938128" y="1868967"/>
                </a:lnTo>
                <a:close/>
                <a:moveTo>
                  <a:pt x="1705162" y="2342519"/>
                </a:moveTo>
                <a:lnTo>
                  <a:pt x="1938128" y="1876587"/>
                </a:lnTo>
                <a:lnTo>
                  <a:pt x="2553158" y="1876587"/>
                </a:lnTo>
                <a:lnTo>
                  <a:pt x="2786124" y="2342519"/>
                </a:lnTo>
                <a:lnTo>
                  <a:pt x="2553158" y="2808451"/>
                </a:lnTo>
                <a:lnTo>
                  <a:pt x="1938128" y="2808451"/>
                </a:lnTo>
                <a:close/>
                <a:moveTo>
                  <a:pt x="1705162" y="3282003"/>
                </a:moveTo>
                <a:lnTo>
                  <a:pt x="1938128" y="2816071"/>
                </a:lnTo>
                <a:lnTo>
                  <a:pt x="2553158" y="2816071"/>
                </a:lnTo>
                <a:lnTo>
                  <a:pt x="2786124" y="3282003"/>
                </a:lnTo>
                <a:lnTo>
                  <a:pt x="2553158" y="3747935"/>
                </a:lnTo>
                <a:lnTo>
                  <a:pt x="1938128" y="3747935"/>
                </a:lnTo>
                <a:close/>
                <a:moveTo>
                  <a:pt x="1705162" y="4221487"/>
                </a:moveTo>
                <a:lnTo>
                  <a:pt x="1938128" y="3755555"/>
                </a:lnTo>
                <a:lnTo>
                  <a:pt x="2553158" y="3755555"/>
                </a:lnTo>
                <a:lnTo>
                  <a:pt x="2786124" y="4221487"/>
                </a:lnTo>
                <a:lnTo>
                  <a:pt x="2553158" y="4687419"/>
                </a:lnTo>
                <a:lnTo>
                  <a:pt x="1938128" y="4687419"/>
                </a:lnTo>
                <a:close/>
                <a:moveTo>
                  <a:pt x="1705162" y="5160971"/>
                </a:moveTo>
                <a:lnTo>
                  <a:pt x="1938128" y="4695039"/>
                </a:lnTo>
                <a:lnTo>
                  <a:pt x="2553158" y="4695039"/>
                </a:lnTo>
                <a:lnTo>
                  <a:pt x="2786124" y="5160971"/>
                </a:lnTo>
                <a:lnTo>
                  <a:pt x="2553158" y="5626903"/>
                </a:lnTo>
                <a:lnTo>
                  <a:pt x="1938128" y="5626903"/>
                </a:lnTo>
                <a:close/>
                <a:moveTo>
                  <a:pt x="1705162" y="6095216"/>
                </a:moveTo>
                <a:lnTo>
                  <a:pt x="1938128" y="5629284"/>
                </a:lnTo>
                <a:lnTo>
                  <a:pt x="2553158" y="5629284"/>
                </a:lnTo>
                <a:lnTo>
                  <a:pt x="2786124" y="6095216"/>
                </a:lnTo>
                <a:lnTo>
                  <a:pt x="2553158" y="6561148"/>
                </a:lnTo>
                <a:lnTo>
                  <a:pt x="1938128" y="6561148"/>
                </a:lnTo>
                <a:close/>
                <a:moveTo>
                  <a:pt x="851535" y="6568766"/>
                </a:moveTo>
                <a:lnTo>
                  <a:pt x="1084502" y="6102836"/>
                </a:lnTo>
                <a:lnTo>
                  <a:pt x="1699531" y="6102836"/>
                </a:lnTo>
                <a:lnTo>
                  <a:pt x="1932497" y="6568766"/>
                </a:lnTo>
                <a:lnTo>
                  <a:pt x="1699531" y="7034699"/>
                </a:lnTo>
                <a:lnTo>
                  <a:pt x="1084502" y="7034699"/>
                </a:lnTo>
                <a:close/>
                <a:moveTo>
                  <a:pt x="851535" y="5634522"/>
                </a:moveTo>
                <a:lnTo>
                  <a:pt x="1084502" y="5168591"/>
                </a:lnTo>
                <a:lnTo>
                  <a:pt x="1699531" y="5168591"/>
                </a:lnTo>
                <a:lnTo>
                  <a:pt x="1932497" y="5634522"/>
                </a:lnTo>
                <a:lnTo>
                  <a:pt x="1699531" y="6100454"/>
                </a:lnTo>
                <a:lnTo>
                  <a:pt x="1084502" y="6100454"/>
                </a:lnTo>
                <a:close/>
                <a:moveTo>
                  <a:pt x="851535" y="4695039"/>
                </a:moveTo>
                <a:lnTo>
                  <a:pt x="1084502" y="4229107"/>
                </a:lnTo>
                <a:lnTo>
                  <a:pt x="1699531" y="4229107"/>
                </a:lnTo>
                <a:lnTo>
                  <a:pt x="1932497" y="4695039"/>
                </a:lnTo>
                <a:lnTo>
                  <a:pt x="1699531" y="5160971"/>
                </a:lnTo>
                <a:lnTo>
                  <a:pt x="1084502" y="5160971"/>
                </a:lnTo>
                <a:close/>
                <a:moveTo>
                  <a:pt x="851535" y="3755555"/>
                </a:moveTo>
                <a:lnTo>
                  <a:pt x="1084502" y="3289623"/>
                </a:lnTo>
                <a:lnTo>
                  <a:pt x="1699531" y="3289623"/>
                </a:lnTo>
                <a:lnTo>
                  <a:pt x="1932497" y="3755555"/>
                </a:lnTo>
                <a:lnTo>
                  <a:pt x="1699531" y="4221487"/>
                </a:lnTo>
                <a:lnTo>
                  <a:pt x="1084502" y="4221487"/>
                </a:lnTo>
                <a:close/>
                <a:moveTo>
                  <a:pt x="851535" y="2816071"/>
                </a:moveTo>
                <a:lnTo>
                  <a:pt x="1084501" y="2350139"/>
                </a:lnTo>
                <a:lnTo>
                  <a:pt x="1699531" y="2350139"/>
                </a:lnTo>
                <a:lnTo>
                  <a:pt x="1932497" y="2816071"/>
                </a:lnTo>
                <a:lnTo>
                  <a:pt x="1699531" y="3282003"/>
                </a:lnTo>
                <a:lnTo>
                  <a:pt x="1084501" y="3282003"/>
                </a:lnTo>
                <a:close/>
                <a:moveTo>
                  <a:pt x="851535" y="1876587"/>
                </a:moveTo>
                <a:lnTo>
                  <a:pt x="1084501" y="1410655"/>
                </a:lnTo>
                <a:lnTo>
                  <a:pt x="1699531" y="1410655"/>
                </a:lnTo>
                <a:lnTo>
                  <a:pt x="1932497" y="1876587"/>
                </a:lnTo>
                <a:lnTo>
                  <a:pt x="1699531" y="2342519"/>
                </a:lnTo>
                <a:lnTo>
                  <a:pt x="1084501" y="2342519"/>
                </a:lnTo>
                <a:close/>
                <a:moveTo>
                  <a:pt x="851535" y="937103"/>
                </a:moveTo>
                <a:lnTo>
                  <a:pt x="1084501" y="471171"/>
                </a:lnTo>
                <a:lnTo>
                  <a:pt x="1699531" y="471171"/>
                </a:lnTo>
                <a:lnTo>
                  <a:pt x="1932497" y="937103"/>
                </a:lnTo>
                <a:lnTo>
                  <a:pt x="1699531" y="1403035"/>
                </a:lnTo>
                <a:lnTo>
                  <a:pt x="1084501" y="1403035"/>
                </a:lnTo>
                <a:close/>
                <a:moveTo>
                  <a:pt x="0" y="465932"/>
                </a:moveTo>
                <a:lnTo>
                  <a:pt x="232967" y="0"/>
                </a:lnTo>
                <a:lnTo>
                  <a:pt x="847997" y="0"/>
                </a:lnTo>
                <a:lnTo>
                  <a:pt x="1080962" y="465932"/>
                </a:lnTo>
                <a:lnTo>
                  <a:pt x="847997" y="931864"/>
                </a:lnTo>
                <a:lnTo>
                  <a:pt x="232967" y="931864"/>
                </a:lnTo>
                <a:close/>
                <a:moveTo>
                  <a:pt x="0" y="1405416"/>
                </a:moveTo>
                <a:lnTo>
                  <a:pt x="232967" y="939484"/>
                </a:lnTo>
                <a:lnTo>
                  <a:pt x="847997" y="939484"/>
                </a:lnTo>
                <a:lnTo>
                  <a:pt x="1080962" y="1405416"/>
                </a:lnTo>
                <a:lnTo>
                  <a:pt x="847997" y="1871348"/>
                </a:lnTo>
                <a:lnTo>
                  <a:pt x="232967" y="1871348"/>
                </a:lnTo>
                <a:close/>
                <a:moveTo>
                  <a:pt x="0" y="2344900"/>
                </a:moveTo>
                <a:lnTo>
                  <a:pt x="232967" y="1878968"/>
                </a:lnTo>
                <a:lnTo>
                  <a:pt x="847997" y="1878968"/>
                </a:lnTo>
                <a:lnTo>
                  <a:pt x="1080962" y="2344900"/>
                </a:lnTo>
                <a:lnTo>
                  <a:pt x="847997" y="2810832"/>
                </a:lnTo>
                <a:lnTo>
                  <a:pt x="232967" y="2810832"/>
                </a:lnTo>
                <a:close/>
                <a:moveTo>
                  <a:pt x="0" y="3284384"/>
                </a:moveTo>
                <a:lnTo>
                  <a:pt x="232967" y="2818452"/>
                </a:lnTo>
                <a:lnTo>
                  <a:pt x="847997" y="2818452"/>
                </a:lnTo>
                <a:lnTo>
                  <a:pt x="1080962" y="3284384"/>
                </a:lnTo>
                <a:lnTo>
                  <a:pt x="847997" y="3750316"/>
                </a:lnTo>
                <a:lnTo>
                  <a:pt x="232967" y="3750316"/>
                </a:lnTo>
                <a:close/>
                <a:moveTo>
                  <a:pt x="0" y="4223868"/>
                </a:moveTo>
                <a:lnTo>
                  <a:pt x="232967" y="3757936"/>
                </a:lnTo>
                <a:lnTo>
                  <a:pt x="847997" y="3757936"/>
                </a:lnTo>
                <a:lnTo>
                  <a:pt x="1080962" y="4223868"/>
                </a:lnTo>
                <a:lnTo>
                  <a:pt x="847997" y="4689800"/>
                </a:lnTo>
                <a:lnTo>
                  <a:pt x="232967" y="4689800"/>
                </a:lnTo>
                <a:close/>
                <a:moveTo>
                  <a:pt x="0" y="5163352"/>
                </a:moveTo>
                <a:lnTo>
                  <a:pt x="232967" y="4697420"/>
                </a:lnTo>
                <a:lnTo>
                  <a:pt x="847997" y="4697420"/>
                </a:lnTo>
                <a:lnTo>
                  <a:pt x="1080962" y="5163352"/>
                </a:lnTo>
                <a:lnTo>
                  <a:pt x="847997" y="5629282"/>
                </a:lnTo>
                <a:lnTo>
                  <a:pt x="232967" y="5629282"/>
                </a:lnTo>
                <a:close/>
                <a:moveTo>
                  <a:pt x="0" y="6102835"/>
                </a:moveTo>
                <a:lnTo>
                  <a:pt x="232967" y="5636903"/>
                </a:lnTo>
                <a:lnTo>
                  <a:pt x="847997" y="5636903"/>
                </a:lnTo>
                <a:lnTo>
                  <a:pt x="1080962" y="6102835"/>
                </a:lnTo>
                <a:lnTo>
                  <a:pt x="847997" y="6568766"/>
                </a:lnTo>
                <a:lnTo>
                  <a:pt x="232967" y="6568766"/>
                </a:lnTo>
                <a:close/>
                <a:moveTo>
                  <a:pt x="0" y="7037078"/>
                </a:moveTo>
                <a:lnTo>
                  <a:pt x="232967" y="6571147"/>
                </a:lnTo>
                <a:lnTo>
                  <a:pt x="847997" y="6571147"/>
                </a:lnTo>
                <a:lnTo>
                  <a:pt x="1080962" y="7037078"/>
                </a:lnTo>
                <a:lnTo>
                  <a:pt x="847997" y="7503011"/>
                </a:lnTo>
                <a:lnTo>
                  <a:pt x="232967" y="7503011"/>
                </a:lnTo>
                <a:close/>
              </a:path>
            </a:pathLst>
          </a:custGeom>
          <a:noFill/>
          <a:ln w="6350">
            <a:gradFill flip="none" rotWithShape="1">
              <a:gsLst>
                <a:gs pos="0">
                  <a:schemeClr val="bg1">
                    <a:alpha val="20000"/>
                  </a:schemeClr>
                </a:gs>
                <a:gs pos="100000">
                  <a:schemeClr val="bg1">
                    <a:alpha val="0"/>
                  </a:schemeClr>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矩形 188"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36869839-9A57-4170-9F80-BB2E5389E06D}"/>
              </a:ext>
            </a:extLst>
          </p:cNvPr>
          <p:cNvSpPr/>
          <p:nvPr/>
        </p:nvSpPr>
        <p:spPr>
          <a:xfrm>
            <a:off x="2933604" y="5284484"/>
            <a:ext cx="6939443" cy="646331"/>
          </a:xfrm>
          <a:prstGeom prst="rect">
            <a:avLst/>
          </a:prstGeom>
        </p:spPr>
        <p:txBody>
          <a:bodyPr wrap="square">
            <a:spAutoFit/>
          </a:bodyPr>
          <a:lstStyle/>
          <a:p>
            <a:pPr algn="ctr"/>
            <a:r>
              <a:rPr lang="en-US" altLang="zh-CN" sz="3600" b="1" spc="300" noProof="1">
                <a:solidFill>
                  <a:schemeClr val="bg1"/>
                </a:solidFill>
                <a:latin typeface="FontName" charset="-122"/>
                <a:ea typeface="FontName" charset="-122"/>
                <a:cs typeface="FontName" charset="-122"/>
                <a:sym typeface="Arial" panose="020B0604020202020204" pitchFamily="34" charset="0"/>
              </a:rPr>
              <a:t>Applications</a:t>
            </a:r>
          </a:p>
        </p:txBody>
      </p:sp>
      <p:sp>
        <p:nvSpPr>
          <p:cNvPr id="191" name="文本框 19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a:extLst>
              <a:ext uri="{FF2B5EF4-FFF2-40B4-BE49-F238E27FC236}">
                <a16:creationId xmlns:a16="http://schemas.microsoft.com/office/drawing/2014/main" id="{383617D0-C217-4046-AE0F-7FE5A91595EB}"/>
              </a:ext>
            </a:extLst>
          </p:cNvPr>
          <p:cNvSpPr txBox="1"/>
          <p:nvPr/>
        </p:nvSpPr>
        <p:spPr>
          <a:xfrm>
            <a:off x="5130800" y="1722395"/>
            <a:ext cx="1930400" cy="1569660"/>
          </a:xfrm>
          <a:prstGeom prst="rect">
            <a:avLst/>
          </a:prstGeom>
          <a:noFill/>
        </p:spPr>
        <p:txBody>
          <a:bodyPr wrap="square" rtlCol="0">
            <a:spAutoFit/>
          </a:bodyPr>
          <a:lstStyle>
            <a:defPPr>
              <a:defRPr lang="zh-CN"/>
            </a:defPPr>
            <a:lvl1pPr algn="ctr">
              <a:defRPr sz="23900">
                <a:ln w="63500">
                  <a:gradFill>
                    <a:gsLst>
                      <a:gs pos="0">
                        <a:srgbClr val="26FDFF"/>
                      </a:gs>
                      <a:gs pos="75000">
                        <a:srgbClr val="26FDFF">
                          <a:alpha val="0"/>
                        </a:srgbClr>
                      </a:gs>
                    </a:gsLst>
                    <a:lin ang="5400000" scaled="1"/>
                  </a:gradFill>
                </a:ln>
                <a:solidFill>
                  <a:srgbClr val="2342C8"/>
                </a:solidFill>
                <a:effectLst>
                  <a:outerShdw blurRad="254000" dist="127000" dir="5400000" algn="t" rotWithShape="0">
                    <a:srgbClr val="2342C8">
                      <a:alpha val="40000"/>
                    </a:srgbClr>
                  </a:outerShdw>
                </a:effectLst>
                <a:latin typeface="Franklin Gothic Heavy" panose="020B0903020102020204" pitchFamily="34" charset="0"/>
                <a:ea typeface="微软雅黑" panose="020B0503020204020204" pitchFamily="34" charset="-122"/>
              </a:defRPr>
            </a:lvl1pPr>
          </a:lstStyle>
          <a:p>
            <a:r>
              <a:rPr lang="en-US" altLang="zh-CN" sz="9600" i="1" dirty="0">
                <a:solidFill>
                  <a:srgbClr val="26FDFF"/>
                </a:solidFill>
                <a:effectLst>
                  <a:outerShdw blurRad="127000" sx="102000" sy="102000" algn="ctr" rotWithShape="0">
                    <a:srgbClr val="26FDFF">
                      <a:alpha val="40000"/>
                    </a:srgbClr>
                  </a:outerShdw>
                </a:effectLst>
              </a:rPr>
              <a:t>02</a:t>
            </a:r>
            <a:endParaRPr lang="zh-CN" altLang="en-US" sz="9600" i="1" dirty="0">
              <a:ln w="63500">
                <a:noFill/>
              </a:ln>
              <a:solidFill>
                <a:srgbClr val="FFD538"/>
              </a:solidFill>
              <a:effectLst>
                <a:outerShdw blurRad="254000" dist="127000" dir="5400000" algn="t" rotWithShape="0">
                  <a:srgbClr val="FFD538">
                    <a:alpha val="20000"/>
                  </a:srgbClr>
                </a:outerShdw>
              </a:effectLst>
            </a:endParaRPr>
          </a:p>
        </p:txBody>
      </p:sp>
      <p:sp>
        <p:nvSpPr>
          <p:cNvPr id="3" name="e7d195523061f1c0" descr="e7d195523061f1c0f0ec610a92cff745ee13794c7b8d98f8E73673273C9E8BE17CC3D63B9B1D6426C348A354AD505654C28F453CD7C8F90EADD06C08281DAED7140E5AAAED5880ECE414DFB6A93B82BE6CCDE3E9AC5271F3E6D28034012C5C8E8E9A57A91CD3538B2F90DBA2F38E43C0A7FAB4E84BF899D9D15C70D6002FEDD5E7FB9FB95F7B1238" hidden="1">
            <a:extLst>
              <a:ext uri="{FF2B5EF4-FFF2-40B4-BE49-F238E27FC236}">
                <a16:creationId xmlns:a16="http://schemas.microsoft.com/office/drawing/2014/main" id="{2CEF5DE8-C324-4C69-AF87-6018770DF30E}"/>
              </a:ext>
            </a:extLst>
          </p:cNvPr>
          <p:cNvSpPr txBox="1"/>
          <p:nvPr/>
        </p:nvSpPr>
        <p:spPr>
          <a:xfrm>
            <a:off x="-355600" y="1803400"/>
            <a:ext cx="262251" cy="1016000"/>
          </a:xfrm>
          <a:prstGeom prst="rect">
            <a:avLst/>
          </a:prstGeom>
          <a:noFill/>
        </p:spPr>
        <p:txBody>
          <a:bodyPr vert="wordArtVert" rtlCol="0">
            <a:spAutoFit/>
          </a:bodyPr>
          <a:lstStyle/>
          <a:p>
            <a:r>
              <a:rPr lang="en-US" altLang="zh-CN" sz="100"/>
              <a:t>e7d195523061f1c0f0ec610a92cff745ee13794c7b8d98f8E73673273C9E8BE17CC3D63B9B1D6426C348A354AD505654C28F453CD7C8F90EADD06C08281DAED7140E5AAAED5880ECE414DFB6A93B82BE6CCDE3E9AC5271F3E6D28034012C5C8E8E9A57A91CD3538B2F90DBA2F38E43C0A7FAB4E84BF899D9D15C70D6002FEDD5E7FB9FB95F7B1238</a:t>
            </a:r>
            <a:endParaRPr lang="zh-CN" altLang="en-US" sz="100"/>
          </a:p>
        </p:txBody>
      </p:sp>
      <p:pic>
        <p:nvPicPr>
          <p:cNvPr id="64" name="图片 63">
            <a:extLst>
              <a:ext uri="{FF2B5EF4-FFF2-40B4-BE49-F238E27FC236}">
                <a16:creationId xmlns:a16="http://schemas.microsoft.com/office/drawing/2014/main" id="{20E699C4-DFFE-1A41-A891-85DB587F3221}"/>
              </a:ext>
            </a:extLst>
          </p:cNvPr>
          <p:cNvPicPr>
            <a:picLocks noChangeAspect="1"/>
          </p:cNvPicPr>
          <p:nvPr/>
        </p:nvPicPr>
        <p:blipFill>
          <a:blip r:embed="rId5"/>
          <a:stretch>
            <a:fillRect/>
          </a:stretch>
        </p:blipFill>
        <p:spPr>
          <a:xfrm>
            <a:off x="714381" y="363432"/>
            <a:ext cx="1241328" cy="589851"/>
          </a:xfrm>
          <a:prstGeom prst="rect">
            <a:avLst/>
          </a:prstGeom>
        </p:spPr>
      </p:pic>
    </p:spTree>
    <p:extLst>
      <p:ext uri="{BB962C8B-B14F-4D97-AF65-F5344CB8AC3E}">
        <p14:creationId xmlns:p14="http://schemas.microsoft.com/office/powerpoint/2010/main" val="413288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D7221C28-5FD3-48F5-A4FE-9346E23014B9}"/>
              </a:ext>
            </a:extLst>
          </p:cNvPr>
          <p:cNvGrpSpPr/>
          <p:nvPr/>
        </p:nvGrpSpPr>
        <p:grpSpPr>
          <a:xfrm>
            <a:off x="543042" y="0"/>
            <a:ext cx="576000" cy="1008000"/>
            <a:chOff x="873246" y="0"/>
            <a:chExt cx="576000" cy="1008000"/>
          </a:xfrm>
        </p:grpSpPr>
        <p:sp>
          <p:nvSpPr>
            <p:cNvPr id="5" name="矩形 4">
              <a:extLst>
                <a:ext uri="{FF2B5EF4-FFF2-40B4-BE49-F238E27FC236}">
                  <a16:creationId xmlns:a16="http://schemas.microsoft.com/office/drawing/2014/main" id="{AB295C76-93C8-4C09-9CD6-BA94E6F69A2C}"/>
                </a:ext>
              </a:extLst>
            </p:cNvPr>
            <p:cNvSpPr/>
            <p:nvPr/>
          </p:nvSpPr>
          <p:spPr>
            <a:xfrm>
              <a:off x="873246" y="0"/>
              <a:ext cx="576000" cy="720000"/>
            </a:xfrm>
            <a:prstGeom prst="rect">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椭圆 5">
              <a:extLst>
                <a:ext uri="{FF2B5EF4-FFF2-40B4-BE49-F238E27FC236}">
                  <a16:creationId xmlns:a16="http://schemas.microsoft.com/office/drawing/2014/main" id="{3CF114FA-2E96-44F8-A6E3-0866826D297C}"/>
                </a:ext>
              </a:extLst>
            </p:cNvPr>
            <p:cNvSpPr>
              <a:spLocks noChangeAspect="1"/>
            </p:cNvSpPr>
            <p:nvPr/>
          </p:nvSpPr>
          <p:spPr>
            <a:xfrm>
              <a:off x="873246" y="432000"/>
              <a:ext cx="576000" cy="576000"/>
            </a:xfrm>
            <a:prstGeom prst="ellipse">
              <a:avLst/>
            </a:prstGeom>
            <a:solidFill>
              <a:srgbClr val="00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椭圆 6">
              <a:extLst>
                <a:ext uri="{FF2B5EF4-FFF2-40B4-BE49-F238E27FC236}">
                  <a16:creationId xmlns:a16="http://schemas.microsoft.com/office/drawing/2014/main" id="{3781620C-FE2C-4E11-82BC-F930641269F1}"/>
                </a:ext>
              </a:extLst>
            </p:cNvPr>
            <p:cNvSpPr>
              <a:spLocks noChangeAspect="1"/>
            </p:cNvSpPr>
            <p:nvPr/>
          </p:nvSpPr>
          <p:spPr>
            <a:xfrm>
              <a:off x="945246" y="504000"/>
              <a:ext cx="432000" cy="432000"/>
            </a:xfrm>
            <a:prstGeom prst="ellipse">
              <a:avLst/>
            </a:prstGeom>
            <a:solidFill>
              <a:srgbClr val="45D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8" name="文本框 7">
            <a:extLst>
              <a:ext uri="{FF2B5EF4-FFF2-40B4-BE49-F238E27FC236}">
                <a16:creationId xmlns:a16="http://schemas.microsoft.com/office/drawing/2014/main" id="{FC5E7084-E9F1-459A-B7B4-47E09D60642E}"/>
              </a:ext>
            </a:extLst>
          </p:cNvPr>
          <p:cNvSpPr txBox="1"/>
          <p:nvPr/>
        </p:nvSpPr>
        <p:spPr>
          <a:xfrm>
            <a:off x="1282482" y="487332"/>
            <a:ext cx="2698175" cy="523220"/>
          </a:xfrm>
          <a:prstGeom prst="rect">
            <a:avLst/>
          </a:prstGeom>
          <a:noFill/>
        </p:spPr>
        <p:txBody>
          <a:bodyPr wrap="none" rtlCol="0">
            <a:spAutoFit/>
          </a:bodyPr>
          <a:lstStyle/>
          <a:p>
            <a:r>
              <a:rPr kumimoji="1" lang="zh-CN" altLang="en-US" sz="2800" b="1" dirty="0">
                <a:latin typeface="TencentSans W7" panose="020C04030202040F0204" pitchFamily="34" charset="-122"/>
                <a:ea typeface="TencentSans W7" panose="020C04030202040F0204" pitchFamily="34" charset="-122"/>
              </a:rPr>
              <a:t>大规模应用场景</a:t>
            </a:r>
            <a:endParaRPr kumimoji="1" lang="en-US" altLang="zh-CN" sz="2800" b="1" dirty="0">
              <a:latin typeface="TencentSans W7" panose="020C04030202040F0204" pitchFamily="34" charset="-122"/>
              <a:ea typeface="TencentSans W7" panose="020C04030202040F0204" pitchFamily="34" charset="-122"/>
            </a:endParaRPr>
          </a:p>
        </p:txBody>
      </p:sp>
      <p:grpSp>
        <p:nvGrpSpPr>
          <p:cNvPr id="14" name="组合 13">
            <a:extLst>
              <a:ext uri="{FF2B5EF4-FFF2-40B4-BE49-F238E27FC236}">
                <a16:creationId xmlns:a16="http://schemas.microsoft.com/office/drawing/2014/main" id="{68CE0D02-354C-7143-9266-1D67821480BF}"/>
              </a:ext>
            </a:extLst>
          </p:cNvPr>
          <p:cNvGrpSpPr/>
          <p:nvPr/>
        </p:nvGrpSpPr>
        <p:grpSpPr>
          <a:xfrm>
            <a:off x="3428600" y="4747859"/>
            <a:ext cx="2267809" cy="793232"/>
            <a:chOff x="784149" y="4084347"/>
            <a:chExt cx="2267809" cy="793232"/>
          </a:xfrm>
        </p:grpSpPr>
        <p:sp>
          <p:nvSpPr>
            <p:cNvPr id="15" name="文本框 14">
              <a:extLst>
                <a:ext uri="{FF2B5EF4-FFF2-40B4-BE49-F238E27FC236}">
                  <a16:creationId xmlns:a16="http://schemas.microsoft.com/office/drawing/2014/main" id="{16537553-6502-5848-9C7F-6726804BB4F9}"/>
                </a:ext>
              </a:extLst>
            </p:cNvPr>
            <p:cNvSpPr txBox="1"/>
            <p:nvPr/>
          </p:nvSpPr>
          <p:spPr>
            <a:xfrm>
              <a:off x="784150" y="4084347"/>
              <a:ext cx="226780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16EFF"/>
                  </a:solidFill>
                  <a:effectLst/>
                  <a:uLnTx/>
                  <a:uFillTx/>
                  <a:latin typeface="DIN Alternate" panose="020B0500000000000000" pitchFamily="34" charset="0"/>
                  <a:ea typeface="PingFang SC" panose="020B0400000000000000" pitchFamily="34" charset="-122"/>
                  <a:cs typeface="+mn-cs"/>
                </a:rPr>
                <a:t>1,000,000</a:t>
              </a:r>
              <a:r>
                <a:rPr kumimoji="0" lang="zh-CN" altLang="en-US" sz="3200" b="1" i="0" u="none" strike="noStrike" kern="1200" cap="none" spc="0" normalizeH="0" baseline="0" noProof="0" dirty="0">
                  <a:ln>
                    <a:noFill/>
                  </a:ln>
                  <a:solidFill>
                    <a:srgbClr val="016EFF"/>
                  </a:solidFill>
                  <a:effectLst/>
                  <a:uLnTx/>
                  <a:uFillTx/>
                  <a:latin typeface="DIN Alternate" panose="020B0500000000000000" pitchFamily="34" charset="0"/>
                  <a:ea typeface="PingFang SC" panose="020B0400000000000000" pitchFamily="34" charset="-122"/>
                  <a:cs typeface="+mn-cs"/>
                </a:rPr>
                <a:t> </a:t>
              </a:r>
              <a:r>
                <a:rPr kumimoji="0" lang="en-US" altLang="zh-CN" sz="1600" b="1" i="0" u="none" strike="noStrike" kern="1200" cap="none" spc="0" normalizeH="0" baseline="0" noProof="0" dirty="0">
                  <a:ln>
                    <a:noFill/>
                  </a:ln>
                  <a:solidFill>
                    <a:srgbClr val="016EFF"/>
                  </a:solidFill>
                  <a:effectLst/>
                  <a:uLnTx/>
                  <a:uFillTx/>
                  <a:latin typeface="DIN Alternate" panose="020B0500000000000000" pitchFamily="34" charset="0"/>
                  <a:ea typeface="PingFang SC" panose="020B0400000000000000" pitchFamily="34" charset="-122"/>
                  <a:cs typeface="+mn-cs"/>
                </a:rPr>
                <a:t>+</a:t>
              </a:r>
              <a:endParaRPr kumimoji="1" lang="zh-CN" altLang="en-US" sz="1600" b="0" i="0" u="none" strike="noStrike" kern="1200" cap="none" spc="0" normalizeH="0" baseline="0" noProof="0" dirty="0">
                <a:ln>
                  <a:noFill/>
                </a:ln>
                <a:solidFill>
                  <a:srgbClr val="016EFF"/>
                </a:solidFill>
                <a:effectLst/>
                <a:uLnTx/>
                <a:uFillTx/>
                <a:latin typeface="Arial"/>
                <a:ea typeface="微软雅黑"/>
                <a:cs typeface="+mn-cs"/>
              </a:endParaRPr>
            </a:p>
          </p:txBody>
        </p:sp>
        <p:sp>
          <p:nvSpPr>
            <p:cNvPr id="16" name="文本框 15">
              <a:extLst>
                <a:ext uri="{FF2B5EF4-FFF2-40B4-BE49-F238E27FC236}">
                  <a16:creationId xmlns:a16="http://schemas.microsoft.com/office/drawing/2014/main" id="{A1DDBE5D-ACD6-B749-91D7-A2B24B3947B9}"/>
                </a:ext>
              </a:extLst>
            </p:cNvPr>
            <p:cNvSpPr txBox="1"/>
            <p:nvPr/>
          </p:nvSpPr>
          <p:spPr>
            <a:xfrm>
              <a:off x="784149" y="4600580"/>
              <a:ext cx="1903586" cy="276999"/>
            </a:xfrm>
            <a:prstGeom prst="rect">
              <a:avLst/>
            </a:prstGeom>
            <a:noFill/>
          </p:spPr>
          <p:txBody>
            <a:bodyPr wrap="square" rtlCol="0">
              <a:spAutoFit/>
            </a:bodyPr>
            <a:lstStyle/>
            <a:p>
              <a:pPr lvl="0" defTabSz="914400">
                <a:defRPr/>
              </a:pPr>
              <a:r>
                <a:rPr lang="zh-CN" altLang="en-US" sz="1200" dirty="0">
                  <a:solidFill>
                    <a:srgbClr val="787878"/>
                  </a:solidFill>
                  <a:latin typeface="Microsoft YaHei Light" panose="020B0502040204020203" pitchFamily="34" charset="-122"/>
                  <a:ea typeface="Microsoft YaHei Light" panose="020B0502040204020203" pitchFamily="34" charset="-122"/>
                </a:rPr>
                <a:t>腾讯云数据库核</a:t>
              </a:r>
              <a:endParaRPr kumimoji="0" lang="en-US" altLang="zh-CN" sz="1200" b="0" i="0" u="none" strike="noStrike" kern="1200" cap="none" spc="0" normalizeH="0" baseline="0" noProof="0" dirty="0">
                <a:ln>
                  <a:noFill/>
                </a:ln>
                <a:solidFill>
                  <a:srgbClr val="787878"/>
                </a:solidFill>
                <a:effectLst/>
                <a:uLnTx/>
                <a:uFillTx/>
                <a:latin typeface="Microsoft YaHei Light" panose="020B0502040204020203" pitchFamily="34" charset="-122"/>
                <a:ea typeface="Microsoft YaHei Light" panose="020B0502040204020203" pitchFamily="34" charset="-122"/>
                <a:cs typeface="+mn-cs"/>
              </a:endParaRPr>
            </a:p>
          </p:txBody>
        </p:sp>
      </p:grpSp>
      <p:grpSp>
        <p:nvGrpSpPr>
          <p:cNvPr id="17" name="组合 16">
            <a:extLst>
              <a:ext uri="{FF2B5EF4-FFF2-40B4-BE49-F238E27FC236}">
                <a16:creationId xmlns:a16="http://schemas.microsoft.com/office/drawing/2014/main" id="{A72F139E-F055-4044-8609-421CDD8C5E64}"/>
              </a:ext>
            </a:extLst>
          </p:cNvPr>
          <p:cNvGrpSpPr/>
          <p:nvPr/>
        </p:nvGrpSpPr>
        <p:grpSpPr>
          <a:xfrm>
            <a:off x="6182910" y="4720642"/>
            <a:ext cx="2252283" cy="793232"/>
            <a:chOff x="799674" y="5288116"/>
            <a:chExt cx="2252283" cy="793232"/>
          </a:xfrm>
        </p:grpSpPr>
        <p:sp>
          <p:nvSpPr>
            <p:cNvPr id="18" name="文本框 17">
              <a:extLst>
                <a:ext uri="{FF2B5EF4-FFF2-40B4-BE49-F238E27FC236}">
                  <a16:creationId xmlns:a16="http://schemas.microsoft.com/office/drawing/2014/main" id="{0BD5F925-8E74-3B4F-963A-A72F8ACBB1B2}"/>
                </a:ext>
              </a:extLst>
            </p:cNvPr>
            <p:cNvSpPr txBox="1"/>
            <p:nvPr/>
          </p:nvSpPr>
          <p:spPr>
            <a:xfrm>
              <a:off x="799676" y="5288116"/>
              <a:ext cx="147972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16EFF"/>
                  </a:solidFill>
                  <a:effectLst/>
                  <a:uLnTx/>
                  <a:uFillTx/>
                  <a:latin typeface="DIN Alternate" panose="020B0500000000000000" pitchFamily="34" charset="0"/>
                  <a:ea typeface="PingFang SC" panose="020B0400000000000000" pitchFamily="34" charset="-122"/>
                  <a:cs typeface="+mn-cs"/>
                </a:rPr>
                <a:t>100 </a:t>
              </a:r>
              <a:r>
                <a:rPr lang="en-US" altLang="zh-CN" sz="1600" b="1" dirty="0">
                  <a:solidFill>
                    <a:srgbClr val="016EFF"/>
                  </a:solidFill>
                  <a:latin typeface="DIN Alternate" panose="020B0500000000000000" pitchFamily="34" charset="0"/>
                  <a:ea typeface="PingFang SC" panose="020B0400000000000000" pitchFamily="34" charset="-122"/>
                </a:rPr>
                <a:t>+</a:t>
              </a:r>
              <a:r>
                <a:rPr kumimoji="0" lang="zh-CN" altLang="en-US" sz="3200" b="1" i="0" u="none" strike="noStrike" kern="1200" cap="none" spc="0" normalizeH="0" baseline="0" noProof="0" dirty="0">
                  <a:ln>
                    <a:noFill/>
                  </a:ln>
                  <a:solidFill>
                    <a:srgbClr val="016EFF"/>
                  </a:solidFill>
                  <a:effectLst/>
                  <a:uLnTx/>
                  <a:uFillTx/>
                  <a:latin typeface="DIN Alternate" panose="020B0500000000000000" pitchFamily="34" charset="0"/>
                  <a:ea typeface="PingFang SC" panose="020B0400000000000000" pitchFamily="34" charset="-122"/>
                  <a:cs typeface="+mn-cs"/>
                </a:rPr>
                <a:t> </a:t>
              </a:r>
              <a:r>
                <a:rPr kumimoji="0" lang="en-US" altLang="zh-CN" sz="1600" b="1" i="0" u="none" strike="noStrike" kern="1200" cap="none" spc="0" normalizeH="0" baseline="0" noProof="0" dirty="0">
                  <a:ln>
                    <a:noFill/>
                  </a:ln>
                  <a:solidFill>
                    <a:srgbClr val="016EFF"/>
                  </a:solidFill>
                  <a:effectLst/>
                  <a:uLnTx/>
                  <a:uFillTx/>
                  <a:latin typeface="DIN Alternate" panose="020B0500000000000000" pitchFamily="34" charset="0"/>
                  <a:ea typeface="PingFang SC" panose="020B0400000000000000" pitchFamily="34" charset="-122"/>
                  <a:cs typeface="+mn-cs"/>
                </a:rPr>
                <a:t>PB</a:t>
              </a:r>
              <a:endParaRPr kumimoji="1" lang="zh-CN" altLang="en-US" sz="1600" b="0" i="0" u="none" strike="noStrike" kern="1200" cap="none" spc="0" normalizeH="0" baseline="0" noProof="0" dirty="0">
                <a:ln>
                  <a:noFill/>
                </a:ln>
                <a:solidFill>
                  <a:srgbClr val="016EFF"/>
                </a:solidFill>
                <a:effectLst/>
                <a:uLnTx/>
                <a:uFillTx/>
                <a:latin typeface="Arial"/>
                <a:ea typeface="微软雅黑"/>
                <a:cs typeface="+mn-cs"/>
              </a:endParaRPr>
            </a:p>
          </p:txBody>
        </p:sp>
        <p:sp>
          <p:nvSpPr>
            <p:cNvPr id="19" name="文本框 18">
              <a:extLst>
                <a:ext uri="{FF2B5EF4-FFF2-40B4-BE49-F238E27FC236}">
                  <a16:creationId xmlns:a16="http://schemas.microsoft.com/office/drawing/2014/main" id="{7726627F-5295-5047-98CC-48BCC64B2351}"/>
                </a:ext>
              </a:extLst>
            </p:cNvPr>
            <p:cNvSpPr txBox="1"/>
            <p:nvPr/>
          </p:nvSpPr>
          <p:spPr>
            <a:xfrm>
              <a:off x="799674" y="5804349"/>
              <a:ext cx="2252283" cy="276999"/>
            </a:xfrm>
            <a:prstGeom prst="rect">
              <a:avLst/>
            </a:prstGeom>
            <a:noFill/>
          </p:spPr>
          <p:txBody>
            <a:bodyPr wrap="square" rtlCol="0">
              <a:spAutoFit/>
            </a:bodyPr>
            <a:lstStyle/>
            <a:p>
              <a:pPr lvl="0" defTabSz="914400">
                <a:defRPr/>
              </a:pPr>
              <a:r>
                <a:rPr lang="zh-CN" altLang="en-US" sz="1200" dirty="0">
                  <a:solidFill>
                    <a:srgbClr val="787878"/>
                  </a:solidFill>
                  <a:latin typeface="Microsoft YaHei Light" panose="020B0502040204020203" pitchFamily="34" charset="-122"/>
                  <a:ea typeface="Microsoft YaHei Light" panose="020B0502040204020203" pitchFamily="34" charset="-122"/>
                </a:rPr>
                <a:t>腾讯云计费存储</a:t>
              </a:r>
              <a:endParaRPr kumimoji="0" lang="zh-CN" altLang="en-US" sz="1200" b="0" i="0" u="none" strike="noStrike" kern="1200" cap="none" spc="0" normalizeH="0" baseline="0" noProof="0" dirty="0">
                <a:ln>
                  <a:noFill/>
                </a:ln>
                <a:solidFill>
                  <a:srgbClr val="787878"/>
                </a:solidFill>
                <a:effectLst/>
                <a:uLnTx/>
                <a:uFillTx/>
                <a:latin typeface="Microsoft YaHei Light" panose="020B0502040204020203" pitchFamily="34" charset="-122"/>
                <a:ea typeface="Microsoft YaHei Light" panose="020B0502040204020203" pitchFamily="34" charset="-122"/>
                <a:cs typeface="+mn-cs"/>
              </a:endParaRPr>
            </a:p>
          </p:txBody>
        </p:sp>
      </p:grpSp>
      <p:pic>
        <p:nvPicPr>
          <p:cNvPr id="22" name="图片 21" descr="图标&#10;&#10;描述已自动生成">
            <a:extLst>
              <a:ext uri="{FF2B5EF4-FFF2-40B4-BE49-F238E27FC236}">
                <a16:creationId xmlns:a16="http://schemas.microsoft.com/office/drawing/2014/main" id="{03120AD6-E188-9A4F-8DDC-23BB491215E0}"/>
              </a:ext>
            </a:extLst>
          </p:cNvPr>
          <p:cNvPicPr>
            <a:picLocks noChangeAspect="1"/>
          </p:cNvPicPr>
          <p:nvPr/>
        </p:nvPicPr>
        <p:blipFill>
          <a:blip r:embed="rId3"/>
          <a:stretch>
            <a:fillRect/>
          </a:stretch>
        </p:blipFill>
        <p:spPr>
          <a:xfrm>
            <a:off x="3916770" y="2983522"/>
            <a:ext cx="869384" cy="702462"/>
          </a:xfrm>
          <a:prstGeom prst="rect">
            <a:avLst/>
          </a:prstGeom>
        </p:spPr>
      </p:pic>
      <p:pic>
        <p:nvPicPr>
          <p:cNvPr id="26" name="图片 25" descr="图片包含 人, 女孩, 年轻, 小&#10;&#10;描述已自动生成">
            <a:extLst>
              <a:ext uri="{FF2B5EF4-FFF2-40B4-BE49-F238E27FC236}">
                <a16:creationId xmlns:a16="http://schemas.microsoft.com/office/drawing/2014/main" id="{CE4EA288-908A-AE4E-BA65-1B5C7D0C8A1E}"/>
              </a:ext>
            </a:extLst>
          </p:cNvPr>
          <p:cNvPicPr>
            <a:picLocks noChangeAspect="1"/>
          </p:cNvPicPr>
          <p:nvPr/>
        </p:nvPicPr>
        <p:blipFill>
          <a:blip r:embed="rId4"/>
          <a:stretch>
            <a:fillRect/>
          </a:stretch>
        </p:blipFill>
        <p:spPr>
          <a:xfrm>
            <a:off x="6313421" y="2948299"/>
            <a:ext cx="767650" cy="767650"/>
          </a:xfrm>
          <a:prstGeom prst="rect">
            <a:avLst/>
          </a:prstGeom>
        </p:spPr>
      </p:pic>
      <p:pic>
        <p:nvPicPr>
          <p:cNvPr id="2" name="Picture 1">
            <a:extLst>
              <a:ext uri="{FF2B5EF4-FFF2-40B4-BE49-F238E27FC236}">
                <a16:creationId xmlns:a16="http://schemas.microsoft.com/office/drawing/2014/main" id="{16160472-4173-DA45-9A00-843AAD1916BD}"/>
              </a:ext>
            </a:extLst>
          </p:cNvPr>
          <p:cNvPicPr>
            <a:picLocks noChangeAspect="1"/>
          </p:cNvPicPr>
          <p:nvPr/>
        </p:nvPicPr>
        <p:blipFill>
          <a:blip r:embed="rId5"/>
          <a:stretch>
            <a:fillRect/>
          </a:stretch>
        </p:blipFill>
        <p:spPr>
          <a:xfrm>
            <a:off x="1423857" y="2806040"/>
            <a:ext cx="1233789" cy="951932"/>
          </a:xfrm>
          <a:prstGeom prst="rect">
            <a:avLst/>
          </a:prstGeom>
        </p:spPr>
      </p:pic>
      <p:grpSp>
        <p:nvGrpSpPr>
          <p:cNvPr id="28" name="Group 27">
            <a:extLst>
              <a:ext uri="{FF2B5EF4-FFF2-40B4-BE49-F238E27FC236}">
                <a16:creationId xmlns:a16="http://schemas.microsoft.com/office/drawing/2014/main" id="{F1C32CC9-ABBB-1E44-96D4-328A9F5AB634}"/>
              </a:ext>
            </a:extLst>
          </p:cNvPr>
          <p:cNvGrpSpPr/>
          <p:nvPr/>
        </p:nvGrpSpPr>
        <p:grpSpPr>
          <a:xfrm>
            <a:off x="1209121" y="1606883"/>
            <a:ext cx="1593114" cy="794092"/>
            <a:chOff x="26" y="0"/>
            <a:chExt cx="2537073" cy="777600"/>
          </a:xfrm>
        </p:grpSpPr>
        <p:sp>
          <p:nvSpPr>
            <p:cNvPr id="29" name="Rectangle 28">
              <a:extLst>
                <a:ext uri="{FF2B5EF4-FFF2-40B4-BE49-F238E27FC236}">
                  <a16:creationId xmlns:a16="http://schemas.microsoft.com/office/drawing/2014/main" id="{ED805BFA-D9CD-D445-B27A-84A317336607}"/>
                </a:ext>
              </a:extLst>
            </p:cNvPr>
            <p:cNvSpPr/>
            <p:nvPr/>
          </p:nvSpPr>
          <p:spPr>
            <a:xfrm>
              <a:off x="26" y="0"/>
              <a:ext cx="2537073" cy="777600"/>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TextBox 29">
              <a:extLst>
                <a:ext uri="{FF2B5EF4-FFF2-40B4-BE49-F238E27FC236}">
                  <a16:creationId xmlns:a16="http://schemas.microsoft.com/office/drawing/2014/main" id="{54307586-8286-D24B-92D5-438233B2E0E9}"/>
                </a:ext>
              </a:extLst>
            </p:cNvPr>
            <p:cNvSpPr txBox="1"/>
            <p:nvPr/>
          </p:nvSpPr>
          <p:spPr>
            <a:xfrm>
              <a:off x="26" y="0"/>
              <a:ext cx="2537073" cy="777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t>金融</a:t>
              </a:r>
              <a:endParaRPr lang="en-US" sz="2400" kern="1200" dirty="0"/>
            </a:p>
          </p:txBody>
        </p:sp>
      </p:grpSp>
      <p:grpSp>
        <p:nvGrpSpPr>
          <p:cNvPr id="31" name="Group 30">
            <a:extLst>
              <a:ext uri="{FF2B5EF4-FFF2-40B4-BE49-F238E27FC236}">
                <a16:creationId xmlns:a16="http://schemas.microsoft.com/office/drawing/2014/main" id="{FA3CFA5D-D318-5D46-B8A6-3A845A7D4F1C}"/>
              </a:ext>
            </a:extLst>
          </p:cNvPr>
          <p:cNvGrpSpPr/>
          <p:nvPr/>
        </p:nvGrpSpPr>
        <p:grpSpPr>
          <a:xfrm>
            <a:off x="3554905" y="1606883"/>
            <a:ext cx="1593114" cy="794092"/>
            <a:chOff x="26" y="0"/>
            <a:chExt cx="2537073" cy="777600"/>
          </a:xfrm>
        </p:grpSpPr>
        <p:sp>
          <p:nvSpPr>
            <p:cNvPr id="32" name="Rectangle 31">
              <a:extLst>
                <a:ext uri="{FF2B5EF4-FFF2-40B4-BE49-F238E27FC236}">
                  <a16:creationId xmlns:a16="http://schemas.microsoft.com/office/drawing/2014/main" id="{9CB46908-2AD7-C345-844C-C3D390C42144}"/>
                </a:ext>
              </a:extLst>
            </p:cNvPr>
            <p:cNvSpPr/>
            <p:nvPr/>
          </p:nvSpPr>
          <p:spPr>
            <a:xfrm>
              <a:off x="26" y="0"/>
              <a:ext cx="2537073" cy="777600"/>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3" name="TextBox 32">
              <a:extLst>
                <a:ext uri="{FF2B5EF4-FFF2-40B4-BE49-F238E27FC236}">
                  <a16:creationId xmlns:a16="http://schemas.microsoft.com/office/drawing/2014/main" id="{F33290BA-C32F-2F4F-BE49-2EBC870A6EBF}"/>
                </a:ext>
              </a:extLst>
            </p:cNvPr>
            <p:cNvSpPr txBox="1"/>
            <p:nvPr/>
          </p:nvSpPr>
          <p:spPr>
            <a:xfrm>
              <a:off x="26" y="0"/>
              <a:ext cx="2537073" cy="777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t>社交</a:t>
              </a:r>
              <a:endParaRPr lang="en-US" sz="2400" kern="1200" dirty="0"/>
            </a:p>
          </p:txBody>
        </p:sp>
      </p:grpSp>
      <p:grpSp>
        <p:nvGrpSpPr>
          <p:cNvPr id="34" name="Group 33">
            <a:extLst>
              <a:ext uri="{FF2B5EF4-FFF2-40B4-BE49-F238E27FC236}">
                <a16:creationId xmlns:a16="http://schemas.microsoft.com/office/drawing/2014/main" id="{4D787FA3-96DD-2A40-A99E-67BF7C5A5923}"/>
              </a:ext>
            </a:extLst>
          </p:cNvPr>
          <p:cNvGrpSpPr/>
          <p:nvPr/>
        </p:nvGrpSpPr>
        <p:grpSpPr>
          <a:xfrm>
            <a:off x="5900689" y="1606883"/>
            <a:ext cx="1593114" cy="794092"/>
            <a:chOff x="26" y="0"/>
            <a:chExt cx="2537073" cy="777600"/>
          </a:xfrm>
        </p:grpSpPr>
        <p:sp>
          <p:nvSpPr>
            <p:cNvPr id="35" name="Rectangle 34">
              <a:extLst>
                <a:ext uri="{FF2B5EF4-FFF2-40B4-BE49-F238E27FC236}">
                  <a16:creationId xmlns:a16="http://schemas.microsoft.com/office/drawing/2014/main" id="{636D9AFC-1475-4A44-861D-DFB411EE4D30}"/>
                </a:ext>
              </a:extLst>
            </p:cNvPr>
            <p:cNvSpPr/>
            <p:nvPr/>
          </p:nvSpPr>
          <p:spPr>
            <a:xfrm>
              <a:off x="26" y="0"/>
              <a:ext cx="2537073" cy="777600"/>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6" name="TextBox 35">
              <a:extLst>
                <a:ext uri="{FF2B5EF4-FFF2-40B4-BE49-F238E27FC236}">
                  <a16:creationId xmlns:a16="http://schemas.microsoft.com/office/drawing/2014/main" id="{E87F317D-265C-234D-A7D4-9A16E8A59902}"/>
                </a:ext>
              </a:extLst>
            </p:cNvPr>
            <p:cNvSpPr txBox="1"/>
            <p:nvPr/>
          </p:nvSpPr>
          <p:spPr>
            <a:xfrm>
              <a:off x="26" y="0"/>
              <a:ext cx="2537073" cy="777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zh-CN" altLang="en-US" sz="2400" dirty="0"/>
                <a:t>游戏</a:t>
              </a:r>
              <a:endParaRPr lang="en-US" sz="2400" kern="1200" dirty="0"/>
            </a:p>
          </p:txBody>
        </p:sp>
      </p:grpSp>
      <p:grpSp>
        <p:nvGrpSpPr>
          <p:cNvPr id="37" name="Group 36">
            <a:extLst>
              <a:ext uri="{FF2B5EF4-FFF2-40B4-BE49-F238E27FC236}">
                <a16:creationId xmlns:a16="http://schemas.microsoft.com/office/drawing/2014/main" id="{93A84DAA-08D6-BF44-BE50-83806E3741A2}"/>
              </a:ext>
            </a:extLst>
          </p:cNvPr>
          <p:cNvGrpSpPr/>
          <p:nvPr/>
        </p:nvGrpSpPr>
        <p:grpSpPr>
          <a:xfrm>
            <a:off x="8528638" y="1606883"/>
            <a:ext cx="1593114" cy="794092"/>
            <a:chOff x="26" y="0"/>
            <a:chExt cx="2537073" cy="777600"/>
          </a:xfrm>
        </p:grpSpPr>
        <p:sp>
          <p:nvSpPr>
            <p:cNvPr id="38" name="Rectangle 37">
              <a:extLst>
                <a:ext uri="{FF2B5EF4-FFF2-40B4-BE49-F238E27FC236}">
                  <a16:creationId xmlns:a16="http://schemas.microsoft.com/office/drawing/2014/main" id="{0518D6C5-4DAD-A041-91CC-9B4BBCD006F1}"/>
                </a:ext>
              </a:extLst>
            </p:cNvPr>
            <p:cNvSpPr/>
            <p:nvPr/>
          </p:nvSpPr>
          <p:spPr>
            <a:xfrm>
              <a:off x="26" y="0"/>
              <a:ext cx="2537073" cy="777600"/>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9" name="TextBox 38">
              <a:extLst>
                <a:ext uri="{FF2B5EF4-FFF2-40B4-BE49-F238E27FC236}">
                  <a16:creationId xmlns:a16="http://schemas.microsoft.com/office/drawing/2014/main" id="{B157D497-4DA8-A048-86EA-B4642069C87B}"/>
                </a:ext>
              </a:extLst>
            </p:cNvPr>
            <p:cNvSpPr txBox="1"/>
            <p:nvPr/>
          </p:nvSpPr>
          <p:spPr>
            <a:xfrm>
              <a:off x="26" y="0"/>
              <a:ext cx="2537073" cy="777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zh-CN" altLang="en-US" sz="2400" dirty="0"/>
                <a:t>视频</a:t>
              </a:r>
              <a:endParaRPr lang="en-US" sz="2400" kern="1200" dirty="0"/>
            </a:p>
          </p:txBody>
        </p:sp>
      </p:grpSp>
      <p:cxnSp>
        <p:nvCxnSpPr>
          <p:cNvPr id="9" name="直线连接符 8">
            <a:extLst>
              <a:ext uri="{FF2B5EF4-FFF2-40B4-BE49-F238E27FC236}">
                <a16:creationId xmlns:a16="http://schemas.microsoft.com/office/drawing/2014/main" id="{6DB0525E-FD91-A047-A4A1-50853E8DAA0B}"/>
              </a:ext>
            </a:extLst>
          </p:cNvPr>
          <p:cNvCxnSpPr>
            <a:cxnSpLocks/>
          </p:cNvCxnSpPr>
          <p:nvPr/>
        </p:nvCxnSpPr>
        <p:spPr>
          <a:xfrm>
            <a:off x="932519" y="4441575"/>
            <a:ext cx="9527780" cy="0"/>
          </a:xfrm>
          <a:prstGeom prst="line">
            <a:avLst/>
          </a:prstGeom>
        </p:spPr>
        <p:style>
          <a:lnRef idx="1">
            <a:schemeClr val="accent1"/>
          </a:lnRef>
          <a:fillRef idx="0">
            <a:schemeClr val="accent1"/>
          </a:fillRef>
          <a:effectRef idx="0">
            <a:schemeClr val="accent1"/>
          </a:effectRef>
          <a:fontRef idx="minor">
            <a:schemeClr val="tx1"/>
          </a:fontRef>
        </p:style>
      </p:cxnSp>
      <p:pic>
        <p:nvPicPr>
          <p:cNvPr id="40" name="图片 39" descr="徽标&#10;&#10;描述已自动生成">
            <a:extLst>
              <a:ext uri="{FF2B5EF4-FFF2-40B4-BE49-F238E27FC236}">
                <a16:creationId xmlns:a16="http://schemas.microsoft.com/office/drawing/2014/main" id="{14E022A9-E0D0-0F4A-8636-0511C6945862}"/>
              </a:ext>
            </a:extLst>
          </p:cNvPr>
          <p:cNvPicPr>
            <a:picLocks noChangeAspect="1"/>
          </p:cNvPicPr>
          <p:nvPr/>
        </p:nvPicPr>
        <p:blipFill>
          <a:blip r:embed="rId6"/>
          <a:stretch>
            <a:fillRect/>
          </a:stretch>
        </p:blipFill>
        <p:spPr>
          <a:xfrm>
            <a:off x="8392732" y="2882124"/>
            <a:ext cx="2067567" cy="900000"/>
          </a:xfrm>
          <a:prstGeom prst="rect">
            <a:avLst/>
          </a:prstGeom>
        </p:spPr>
      </p:pic>
    </p:spTree>
    <p:extLst>
      <p:ext uri="{BB962C8B-B14F-4D97-AF65-F5344CB8AC3E}">
        <p14:creationId xmlns:p14="http://schemas.microsoft.com/office/powerpoint/2010/main" val="26210556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COLOR_SCHEME_SHAPE_ID" val="131"/>
  <p:tag name="KSO_WM_UNIT_COLOR_SCHEME_PARENT_PAGE" val="0_4"/>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LAYERLEVEL" val="1_1_1"/>
  <p:tag name="KSO_WM_TAG_VERSION" val="1.0"/>
  <p:tag name="KSO_WM_BEAUTIFY_FLAG" val="#wm#"/>
  <p:tag name="KSO_WM_UNIT_PRESET_TEXT" val="添加标题"/>
  <p:tag name="KSO_WM_TEMPLATE_CATEGORY" val="custom"/>
  <p:tag name="KSO_WM_TEMPLATE_INDEX" val="20204220"/>
  <p:tag name="KSO_WM_UNIT_ID" val="custom20204220_4*l_h_a*1_1_1"/>
  <p:tag name="KSO_WM_UNIT_TEXT_FILL_FORE_SCHEMECOLOR_INDEX" val="13"/>
  <p:tag name="KSO_WM_UNIT_TEXT_FILL_TYPE" val="1"/>
  <p:tag name="KSO_WM_UNIT_USESOURCEFORMAT_APPLY" val="1"/>
</p:tagLst>
</file>

<file path=ppt/tags/tag10.xml><?xml version="1.0" encoding="utf-8"?>
<p:tagLst xmlns:a="http://schemas.openxmlformats.org/drawingml/2006/main" xmlns:r="http://schemas.openxmlformats.org/officeDocument/2006/relationships" xmlns:p="http://schemas.openxmlformats.org/presentationml/2006/main">
  <p:tag name="KSO_WM_UNIT_COLOR_SCHEME_SHAPE_ID" val="132"/>
  <p:tag name="KSO_WM_UNIT_COLOR_SCHEME_PARENT_PAGE" val="0_4"/>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LAYERLEVEL" val="1_1_1"/>
  <p:tag name="KSO_WM_TAG_VERSION" val="1.0"/>
  <p:tag name="KSO_WM_BEAUTIFY_FLAG" val="#wm#"/>
  <p:tag name="KSO_WM_UNIT_PRESET_TEXT" val="单击此处输入你的正文，文字是您思想的提炼"/>
  <p:tag name="KSO_WM_TEMPLATE_CATEGORY" val="custom"/>
  <p:tag name="KSO_WM_TEMPLATE_INDEX" val="20204220"/>
  <p:tag name="KSO_WM_UNIT_ID" val="custom20204220_4*l_h_f*1_3_1"/>
  <p:tag name="KSO_WM_UNIT_TEXT_FILL_FORE_SCHEMECOLOR_INDEX" val="13"/>
  <p:tag name="KSO_WM_UNIT_TEXT_FILL_TYPE" val="1"/>
  <p:tag name="KSO_WM_UNIT_USESOURCEFORMAT_APPLY" val="1"/>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LAYERLEVEL" val="1_1_1"/>
  <p:tag name="KSO_WM_TAG_VERSION" val="1.0"/>
  <p:tag name="KSO_WM_BEAUTIFY_FLAG" val="#wm#"/>
  <p:tag name="KSO_WM_TEMPLATE_CATEGORY" val="custom"/>
  <p:tag name="KSO_WM_TEMPLATE_INDEX" val="20204220"/>
  <p:tag name="KSO_WM_UNIT_ID" val="custom20204220_4*l_h_i*1_3_1"/>
  <p:tag name="KSO_WM_UNIT_TEXT_FILL_FORE_SCHEMECOLOR_INDEX" val="5"/>
  <p:tag name="KSO_WM_UNIT_TEXT_FILL_TYPE" val="1"/>
  <p:tag name="KSO_WM_UNIT_USESOURCEFORMAT_APPLY" val="1"/>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LAYERLEVEL" val="1_1_1"/>
  <p:tag name="KSO_WM_TAG_VERSION" val="1.0"/>
  <p:tag name="KSO_WM_BEAUTIFY_FLAG" val="#wm#"/>
  <p:tag name="KSO_WM_TEMPLATE_CATEGORY" val="custom"/>
  <p:tag name="KSO_WM_TEMPLATE_INDEX" val="20204220"/>
  <p:tag name="KSO_WM_UNIT_ID" val="custom20204220_4*l_h_i*1_3_2"/>
  <p:tag name="KSO_WM_UNIT_LINE_FORE_SCHEMECOLOR_INDEX" val="5"/>
  <p:tag name="KSO_WM_UNIT_LINE_FILL_TYPE" val="2"/>
  <p:tag name="KSO_WM_UNIT_USESOURCEFORMAT_APPLY" val="1"/>
</p:tagLst>
</file>

<file path=ppt/tags/tag13.xml><?xml version="1.0" encoding="utf-8"?>
<p:tagLst xmlns:a="http://schemas.openxmlformats.org/drawingml/2006/main" xmlns:r="http://schemas.openxmlformats.org/officeDocument/2006/relationships" xmlns:p="http://schemas.openxmlformats.org/presentationml/2006/main">
  <p:tag name="KSO_WM_UNIT_COLOR_SCHEME_SHAPE_ID" val="131"/>
  <p:tag name="KSO_WM_UNIT_COLOR_SCHEME_PARENT_PAGE" val="0_4"/>
  <p:tag name="KSO_WM_UNIT_ISCONTENTS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LAYERLEVEL" val="1_1_1"/>
  <p:tag name="KSO_WM_TAG_VERSION" val="1.0"/>
  <p:tag name="KSO_WM_BEAUTIFY_FLAG" val="#wm#"/>
  <p:tag name="KSO_WM_UNIT_PRESET_TEXT" val="添加标题"/>
  <p:tag name="KSO_WM_TEMPLATE_CATEGORY" val="custom"/>
  <p:tag name="KSO_WM_TEMPLATE_INDEX" val="20204220"/>
  <p:tag name="KSO_WM_UNIT_ID" val="custom20204220_4*l_h_a*1_4_1"/>
  <p:tag name="KSO_WM_UNIT_TEXT_FILL_FORE_SCHEMECOLOR_INDEX" val="13"/>
  <p:tag name="KSO_WM_UNIT_TEXT_FILL_TYPE" val="1"/>
  <p:tag name="KSO_WM_UNIT_USESOURCEFORMAT_APPLY" val="1"/>
</p:tagLst>
</file>

<file path=ppt/tags/tag14.xml><?xml version="1.0" encoding="utf-8"?>
<p:tagLst xmlns:a="http://schemas.openxmlformats.org/drawingml/2006/main" xmlns:r="http://schemas.openxmlformats.org/officeDocument/2006/relationships" xmlns:p="http://schemas.openxmlformats.org/presentationml/2006/main">
  <p:tag name="KSO_WM_UNIT_COLOR_SCHEME_SHAPE_ID" val="132"/>
  <p:tag name="KSO_WM_UNIT_COLOR_SCHEME_PARENT_PAGE" val="0_4"/>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LAYERLEVEL" val="1_1_1"/>
  <p:tag name="KSO_WM_TAG_VERSION" val="1.0"/>
  <p:tag name="KSO_WM_BEAUTIFY_FLAG" val="#wm#"/>
  <p:tag name="KSO_WM_UNIT_PRESET_TEXT" val="单击此处输入你的正文，文字是您思想的提炼"/>
  <p:tag name="KSO_WM_TEMPLATE_CATEGORY" val="custom"/>
  <p:tag name="KSO_WM_TEMPLATE_INDEX" val="20204220"/>
  <p:tag name="KSO_WM_UNIT_ID" val="custom20204220_4*l_h_f*1_4_1"/>
  <p:tag name="KSO_WM_UNIT_TEXT_FILL_FORE_SCHEMECOLOR_INDEX" val="13"/>
  <p:tag name="KSO_WM_UNIT_TEXT_FILL_TYPE" val="1"/>
  <p:tag name="KSO_WM_UNIT_USESOURCEFORMAT_APPLY" val="1"/>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LAYERLEVEL" val="1_1_1"/>
  <p:tag name="KSO_WM_TAG_VERSION" val="1.0"/>
  <p:tag name="KSO_WM_BEAUTIFY_FLAG" val="#wm#"/>
  <p:tag name="KSO_WM_TEMPLATE_CATEGORY" val="custom"/>
  <p:tag name="KSO_WM_TEMPLATE_INDEX" val="20204220"/>
  <p:tag name="KSO_WM_UNIT_ID" val="custom20204220_4*l_h_i*1_4_1"/>
  <p:tag name="KSO_WM_UNIT_TEXT_FILL_FORE_SCHEMECOLOR_INDEX" val="5"/>
  <p:tag name="KSO_WM_UNIT_TEXT_FILL_TYPE" val="1"/>
  <p:tag name="KSO_WM_UNIT_USESOURCEFORMAT_APPLY" val="1"/>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LAYERLEVEL" val="1_1_1"/>
  <p:tag name="KSO_WM_TAG_VERSION" val="1.0"/>
  <p:tag name="KSO_WM_BEAUTIFY_FLAG" val="#wm#"/>
  <p:tag name="KSO_WM_TEMPLATE_CATEGORY" val="custom"/>
  <p:tag name="KSO_WM_TEMPLATE_INDEX" val="20204220"/>
  <p:tag name="KSO_WM_UNIT_ID" val="custom20204220_4*l_h_i*1_4_2"/>
  <p:tag name="KSO_WM_UNIT_LINE_FORE_SCHEMECOLOR_INDEX" val="5"/>
  <p:tag name="KSO_WM_UNIT_LINE_FILL_TYPE" val="2"/>
  <p:tag name="KSO_WM_UNIT_USESOURCEFORMAT_APPLY" val="1"/>
</p:tagLst>
</file>

<file path=ppt/tags/tag17.xml><?xml version="1.0" encoding="utf-8"?>
<p:tagLst xmlns:a="http://schemas.openxmlformats.org/drawingml/2006/main" xmlns:r="http://schemas.openxmlformats.org/officeDocument/2006/relationships" xmlns:p="http://schemas.openxmlformats.org/presentationml/2006/main">
  <p:tag name="KSO_WM_UNIT_ISCONTENTSTITLE" val="1"/>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l_a"/>
  <p:tag name="KSO_WM_UNIT_INDEX" val="1_1"/>
  <p:tag name="KSO_WM_UNIT_LAYERLEVEL" val="1_1"/>
  <p:tag name="KSO_WM_TAG_VERSION" val="1.0"/>
  <p:tag name="KSO_WM_BEAUTIFY_FLAG" val="#wm#"/>
  <p:tag name="KSO_WM_UNIT_PRESET_TEXT" val="目录"/>
  <p:tag name="KSO_WM_TEMPLATE_CATEGORY" val="custom"/>
  <p:tag name="KSO_WM_TEMPLATE_INDEX" val="20204220"/>
  <p:tag name="KSO_WM_UNIT_ID" val="custom20204220_4*l_a*1_1"/>
  <p:tag name="KSO_WM_UNIT_TEXT_FILL_FORE_SCHEMECOLOR_INDEX" val="13"/>
  <p:tag name="KSO_WM_UNIT_TEXT_FILL_TYPE" val="1"/>
  <p:tag name="KSO_WM_UNIT_USESOURCEFORMAT_APPLY" val="1"/>
</p:tagLst>
</file>

<file path=ppt/tags/tag18.xml><?xml version="1.0" encoding="utf-8"?>
<p:tagLst xmlns:a="http://schemas.openxmlformats.org/drawingml/2006/main" xmlns:r="http://schemas.openxmlformats.org/officeDocument/2006/relationships" xmlns:p="http://schemas.openxmlformats.org/presentationml/2006/main">
  <p:tag name="KSO_WM_DIAGRAM_VIRTUALLY_FRAME" val="{&quot;height&quot;:359.86070866141733,&quot;left&quot;:68.2,&quot;top&quot;:112.53929133858269,&quot;width&quot;:803.25}"/>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UNIT_COLOR_SCHEME_SHAPE_ID" val="132"/>
  <p:tag name="KSO_WM_UNIT_COLOR_SCHEME_PARENT_PAGE" val="0_4"/>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LAYERLEVEL" val="1_1_1"/>
  <p:tag name="KSO_WM_TAG_VERSION" val="1.0"/>
  <p:tag name="KSO_WM_BEAUTIFY_FLAG" val="#wm#"/>
  <p:tag name="KSO_WM_UNIT_PRESET_TEXT" val="单击此处输入你的正文，文字是您思想的提炼"/>
  <p:tag name="KSO_WM_TEMPLATE_CATEGORY" val="custom"/>
  <p:tag name="KSO_WM_TEMPLATE_INDEX" val="20204220"/>
  <p:tag name="KSO_WM_UNIT_ID" val="custom20204220_4*l_h_f*1_1_1"/>
  <p:tag name="KSO_WM_UNIT_TEXT_FILL_FORE_SCHEMECOLOR_INDEX" val="13"/>
  <p:tag name="KSO_WM_UNIT_TEXT_FILL_TYPE" val="1"/>
  <p:tag name="KSO_WM_UNIT_USESOURCEFORMAT_APPLY" val="1"/>
</p:tagLst>
</file>

<file path=ppt/tags/tag20.xml><?xml version="1.0" encoding="utf-8"?>
<p:tagLst xmlns:a="http://schemas.openxmlformats.org/drawingml/2006/main" xmlns:r="http://schemas.openxmlformats.org/officeDocument/2006/relationships" xmlns:p="http://schemas.openxmlformats.org/presentationml/2006/main">
  <p:tag name="KSO_WM_DIAGRAM_VIRTUALLY_FRAME" val="{&quot;height&quot;:359.86070866141733,&quot;left&quot;:68.2,&quot;top&quot;:112.53929133858269,&quot;width&quot;:803.25}"/>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DIAGRAM_VIRTUALLY_FRAME" val="{&quot;height&quot;:359.86070866141733,&quot;left&quot;:68.2,&quot;top&quot;:112.53929133858269,&quot;width&quot;:803.25}"/>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DIAGRAM_VIRTUALLY_FRAME" val="{&quot;height&quot;:359.86070866141733,&quot;left&quot;:68.2,&quot;top&quot;:112.53929133858269,&quot;width&quot;:803.25}"/>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DIAGRAM_VIRTUALLY_FRAME" val="{&quot;height&quot;:359.86070866141733,&quot;left&quot;:68.2,&quot;top&quot;:112.53929133858269,&quot;width&quot;:803.25}"/>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DIAGRAM_VIRTUALLY_FRAME" val="{&quot;height&quot;:359.86070866141733,&quot;left&quot;:68.2,&quot;top&quot;:112.53929133858269,&quot;width&quot;:803.25}"/>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LAYERLEVEL" val="1_1_1"/>
  <p:tag name="KSO_WM_TAG_VERSION" val="1.0"/>
  <p:tag name="KSO_WM_BEAUTIFY_FLAG" val="#wm#"/>
  <p:tag name="KSO_WM_TEMPLATE_CATEGORY" val="custom"/>
  <p:tag name="KSO_WM_TEMPLATE_INDEX" val="20204220"/>
  <p:tag name="KSO_WM_UNIT_ID" val="custom20204220_4*l_h_i*1_1_1"/>
  <p:tag name="KSO_WM_UNIT_TEXT_FILL_FORE_SCHEMECOLOR_INDEX" val="5"/>
  <p:tag name="KSO_WM_UNIT_TEXT_FILL_TYPE" val="1"/>
  <p:tag name="KSO_WM_UNIT_USESOURCEFORMAT_APPLY" val="1"/>
</p:tagLst>
</file>

<file path=ppt/tags/tag30.xml><?xml version="1.0" encoding="utf-8"?>
<p:tagLst xmlns:a="http://schemas.openxmlformats.org/drawingml/2006/main" xmlns:r="http://schemas.openxmlformats.org/officeDocument/2006/relationships" xmlns:p="http://schemas.openxmlformats.org/presentationml/2006/main">
  <p:tag name="KSO_WM_DIAGRAM_VIRTUALLY_FRAME" val="{&quot;height&quot;:359.86070866141733,&quot;left&quot;:68.2,&quot;top&quot;:112.53929133858269,&quot;width&quot;:803.25}"/>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DIAGRAM_VIRTUALLY_FRAME" val="{&quot;height&quot;:359.86070866141733,&quot;left&quot;:68.2,&quot;top&quot;:112.53929133858269,&quot;width&quot;:803.25}"/>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DIAGRAM_VIRTUALLY_FRAME" val="{&quot;height&quot;:359.86070866141733,&quot;left&quot;:68.2,&quot;top&quot;:112.53929133858269,&quot;width&quot;:803.25}"/>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DIAGRAM_VIRTUALLY_FRAME" val="{&quot;height&quot;:359.86070866141733,&quot;left&quot;:68.2,&quot;top&quot;:112.53929133858269,&quot;width&quot;:803.25}"/>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DIAGRAM_VIRTUALLY_FRAME" val="{&quot;height&quot;:359.86070866141733,&quot;left&quot;:68.2,&quot;top&quot;:112.53929133858269,&quot;width&quot;:803.25}"/>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LAYERLEVEL" val="1_1_1"/>
  <p:tag name="KSO_WM_TAG_VERSION" val="1.0"/>
  <p:tag name="KSO_WM_BEAUTIFY_FLAG" val="#wm#"/>
  <p:tag name="KSO_WM_TEMPLATE_CATEGORY" val="custom"/>
  <p:tag name="KSO_WM_TEMPLATE_INDEX" val="20204220"/>
  <p:tag name="KSO_WM_UNIT_ID" val="custom20204220_4*l_h_i*1_1_2"/>
  <p:tag name="KSO_WM_UNIT_LINE_FORE_SCHEMECOLOR_INDEX" val="5"/>
  <p:tag name="KSO_WM_UNIT_LINE_FILL_TYPE" val="2"/>
  <p:tag name="KSO_WM_UNIT_USESOURCEFORMAT_APPLY" val="1"/>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UNIT_COLOR_SCHEME_SHAPE_ID" val="131"/>
  <p:tag name="KSO_WM_UNIT_COLOR_SCHEME_PARENT_PAGE" val="0_4"/>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LAYERLEVEL" val="1_1_1"/>
  <p:tag name="KSO_WM_TAG_VERSION" val="1.0"/>
  <p:tag name="KSO_WM_BEAUTIFY_FLAG" val="#wm#"/>
  <p:tag name="KSO_WM_UNIT_PRESET_TEXT" val="添加标题"/>
  <p:tag name="KSO_WM_TEMPLATE_CATEGORY" val="custom"/>
  <p:tag name="KSO_WM_TEMPLATE_INDEX" val="20204220"/>
  <p:tag name="KSO_WM_UNIT_ID" val="custom20204220_4*l_h_a*1_2_1"/>
  <p:tag name="KSO_WM_UNIT_TEXT_FILL_FORE_SCHEMECOLOR_INDEX" val="13"/>
  <p:tag name="KSO_WM_UNIT_TEXT_FILL_TYPE" val="1"/>
  <p:tag name="KSO_WM_UNIT_USESOURCEFORMAT_APPLY" val="1"/>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UNIT_COLOR_SCHEME_SHAPE_ID" val="132"/>
  <p:tag name="KSO_WM_UNIT_COLOR_SCHEME_PARENT_PAGE" val="0_4"/>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LAYERLEVEL" val="1_1_1"/>
  <p:tag name="KSO_WM_TAG_VERSION" val="1.0"/>
  <p:tag name="KSO_WM_BEAUTIFY_FLAG" val="#wm#"/>
  <p:tag name="KSO_WM_UNIT_PRESET_TEXT" val="单击此处输入你的正文，文字是您思想的提炼"/>
  <p:tag name="KSO_WM_TEMPLATE_CATEGORY" val="custom"/>
  <p:tag name="KSO_WM_TEMPLATE_INDEX" val="20204220"/>
  <p:tag name="KSO_WM_UNIT_ID" val="custom20204220_4*l_h_f*1_2_1"/>
  <p:tag name="KSO_WM_UNIT_TEXT_FILL_FORE_SCHEMECOLOR_INDEX" val="13"/>
  <p:tag name="KSO_WM_UNIT_TEXT_FILL_TYPE" val="1"/>
  <p:tag name="KSO_WM_UNIT_USESOURCEFORMAT_APPLY" val="1"/>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LAYERLEVEL" val="1_1_1"/>
  <p:tag name="KSO_WM_TAG_VERSION" val="1.0"/>
  <p:tag name="KSO_WM_BEAUTIFY_FLAG" val="#wm#"/>
  <p:tag name="KSO_WM_TEMPLATE_CATEGORY" val="custom"/>
  <p:tag name="KSO_WM_TEMPLATE_INDEX" val="20204220"/>
  <p:tag name="KSO_WM_UNIT_ID" val="custom20204220_4*l_h_i*1_2_1"/>
  <p:tag name="KSO_WM_UNIT_TEXT_FILL_FORE_SCHEMECOLOR_INDEX" val="5"/>
  <p:tag name="KSO_WM_UNIT_TEXT_FILL_TYPE" val="1"/>
  <p:tag name="KSO_WM_UNIT_USESOURCEFORMAT_APPLY" val="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LAYERLEVEL" val="1_1_1"/>
  <p:tag name="KSO_WM_TAG_VERSION" val="1.0"/>
  <p:tag name="KSO_WM_BEAUTIFY_FLAG" val="#wm#"/>
  <p:tag name="KSO_WM_TEMPLATE_CATEGORY" val="custom"/>
  <p:tag name="KSO_WM_TEMPLATE_INDEX" val="20204220"/>
  <p:tag name="KSO_WM_UNIT_ID" val="custom20204220_4*l_h_i*1_2_2"/>
  <p:tag name="KSO_WM_UNIT_LINE_FORE_SCHEMECOLOR_INDEX" val="5"/>
  <p:tag name="KSO_WM_UNIT_LINE_FILL_TYPE" val="2"/>
  <p:tag name="KSO_WM_UNIT_USESOURCEFORMAT_APPLY" val="1"/>
</p:tagLst>
</file>

<file path=ppt/tags/tag9.xml><?xml version="1.0" encoding="utf-8"?>
<p:tagLst xmlns:a="http://schemas.openxmlformats.org/drawingml/2006/main" xmlns:r="http://schemas.openxmlformats.org/officeDocument/2006/relationships" xmlns:p="http://schemas.openxmlformats.org/presentationml/2006/main">
  <p:tag name="KSO_WM_UNIT_COLOR_SCHEME_SHAPE_ID" val="131"/>
  <p:tag name="KSO_WM_UNIT_COLOR_SCHEME_PARENT_PAGE" val="0_4"/>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LAYERLEVEL" val="1_1_1"/>
  <p:tag name="KSO_WM_TAG_VERSION" val="1.0"/>
  <p:tag name="KSO_WM_BEAUTIFY_FLAG" val="#wm#"/>
  <p:tag name="KSO_WM_UNIT_PRESET_TEXT" val="添加标题"/>
  <p:tag name="KSO_WM_TEMPLATE_CATEGORY" val="custom"/>
  <p:tag name="KSO_WM_TEMPLATE_INDEX" val="20204220"/>
  <p:tag name="KSO_WM_UNIT_ID" val="custom20204220_4*l_h_a*1_3_1"/>
  <p:tag name="KSO_WM_UNIT_TEXT_FILL_FORE_SCHEMECOLOR_INDEX" val="13"/>
  <p:tag name="KSO_WM_UNIT_TEXT_FILL_TYPE" val="1"/>
  <p:tag name="KSO_WM_UNIT_USESOURCEFORMAT_APPLY"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tx2">
            <a:lumMod val="20000"/>
            <a:lumOff val="80000"/>
            <a:alpha val="37000"/>
          </a:schemeClr>
        </a:solidFill>
        <a:ln w="9525" cap="flat" cmpd="sng" algn="ctr">
          <a:noFill/>
          <a:prstDash val="solid"/>
          <a:round/>
          <a:headEnd type="none" w="med" len="med"/>
          <a:tailEnd type="none" w="med" len="med"/>
        </a:ln>
      </a:spPr>
      <a:bodyPr anchor="ctr"/>
      <a:lstStyle>
        <a:defPPr algn="ctr">
          <a:buFont typeface="Arial" panose="020B0604020202020204" pitchFamily="34" charset="0"/>
          <a:buNone/>
          <a:defRPr dirty="0">
            <a:latin typeface="Microsoft YaHei Light" panose="020B0502040204020203" pitchFamily="34" charset="-122"/>
            <a:ea typeface="Microsoft YaHei Light" panose="020B0502040204020203" pitchFamily="34" charset="-122"/>
          </a:defRPr>
        </a:defPPr>
      </a:lstStyle>
    </a:spDef>
  </a:objectDefaults>
  <a:extraClrSchemeLst/>
  <a:extLst>
    <a:ext uri="{05A4C25C-085E-4340-85A3-A5531E510DB2}">
      <thm15:themeFamily xmlns:thm15="http://schemas.microsoft.com/office/thememl/2012/main" name="海量计费场景验证" id="{DC4EDE8D-43AB-9944-9592-58CC6B51CDE5}" vid="{82269547-82A0-6948-9A0F-F1F243CD9616}"/>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33095</TotalTime>
  <Words>3006</Words>
  <Application>Microsoft Office PowerPoint</Application>
  <PresentationFormat>宽屏</PresentationFormat>
  <Paragraphs>327</Paragraphs>
  <Slides>27</Slides>
  <Notes>26</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27</vt:i4>
      </vt:variant>
    </vt:vector>
  </HeadingPairs>
  <TitlesOfParts>
    <vt:vector size="48" baseType="lpstr">
      <vt:lpstr>-apple-system</vt:lpstr>
      <vt:lpstr>DIN Alternate</vt:lpstr>
      <vt:lpstr>FontName</vt:lpstr>
      <vt:lpstr>Microsoft YaHei Light</vt:lpstr>
      <vt:lpstr>Source Han Sans SC Light</vt:lpstr>
      <vt:lpstr>Source Han Sans SC Medium</vt:lpstr>
      <vt:lpstr>TencentSans W7</vt:lpstr>
      <vt:lpstr>等线</vt:lpstr>
      <vt:lpstr>等线</vt:lpstr>
      <vt:lpstr>DengXian Light</vt:lpstr>
      <vt:lpstr>方正兰亭中黑简体</vt:lpstr>
      <vt:lpstr>思源黑体 CN Normal</vt:lpstr>
      <vt:lpstr>腾讯体 W3</vt:lpstr>
      <vt:lpstr>腾讯体 W7</vt:lpstr>
      <vt:lpstr>微软雅黑</vt:lpstr>
      <vt:lpstr>微软雅黑</vt:lpstr>
      <vt:lpstr>Arial</vt:lpstr>
      <vt:lpstr>Corbel</vt:lpstr>
      <vt:lpstr>Franklin Gothic Heavy</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海量计费</dc:title>
  <dc:creator>Microsoft Office 用户</dc:creator>
  <cp:lastModifiedBy>Chen, Yuxing</cp:lastModifiedBy>
  <cp:revision>563</cp:revision>
  <dcterms:created xsi:type="dcterms:W3CDTF">2020-03-06T02:36:03Z</dcterms:created>
  <dcterms:modified xsi:type="dcterms:W3CDTF">2024-06-26T07:06:08Z</dcterms:modified>
</cp:coreProperties>
</file>